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0"/>
  </p:notesMasterIdLst>
  <p:handoutMasterIdLst>
    <p:handoutMasterId r:id="rId401"/>
  </p:handoutMasterIdLst>
  <p:sldIdLst>
    <p:sldId id="256" r:id="rId2"/>
    <p:sldId id="1135" r:id="rId3"/>
    <p:sldId id="1132" r:id="rId4"/>
    <p:sldId id="1133" r:id="rId5"/>
    <p:sldId id="1134" r:id="rId6"/>
    <p:sldId id="433" r:id="rId7"/>
    <p:sldId id="257" r:id="rId8"/>
    <p:sldId id="602" r:id="rId9"/>
    <p:sldId id="258" r:id="rId10"/>
    <p:sldId id="843" r:id="rId11"/>
    <p:sldId id="844" r:id="rId12"/>
    <p:sldId id="846" r:id="rId13"/>
    <p:sldId id="845" r:id="rId14"/>
    <p:sldId id="847" r:id="rId15"/>
    <p:sldId id="848" r:id="rId16"/>
    <p:sldId id="842" r:id="rId17"/>
    <p:sldId id="605" r:id="rId18"/>
    <p:sldId id="603" r:id="rId19"/>
    <p:sldId id="849" r:id="rId20"/>
    <p:sldId id="851" r:id="rId21"/>
    <p:sldId id="850" r:id="rId22"/>
    <p:sldId id="607" r:id="rId23"/>
    <p:sldId id="609" r:id="rId24"/>
    <p:sldId id="852" r:id="rId25"/>
    <p:sldId id="606" r:id="rId26"/>
    <p:sldId id="610" r:id="rId27"/>
    <p:sldId id="618" r:id="rId28"/>
    <p:sldId id="620" r:id="rId29"/>
    <p:sldId id="619" r:id="rId30"/>
    <p:sldId id="621" r:id="rId31"/>
    <p:sldId id="622" r:id="rId32"/>
    <p:sldId id="623" r:id="rId33"/>
    <p:sldId id="624" r:id="rId34"/>
    <p:sldId id="625" r:id="rId35"/>
    <p:sldId id="626" r:id="rId36"/>
    <p:sldId id="627" r:id="rId37"/>
    <p:sldId id="628" r:id="rId38"/>
    <p:sldId id="629" r:id="rId39"/>
    <p:sldId id="630" r:id="rId40"/>
    <p:sldId id="635" r:id="rId41"/>
    <p:sldId id="631" r:id="rId42"/>
    <p:sldId id="636" r:id="rId43"/>
    <p:sldId id="637" r:id="rId44"/>
    <p:sldId id="853" r:id="rId45"/>
    <p:sldId id="854" r:id="rId46"/>
    <p:sldId id="855" r:id="rId47"/>
    <p:sldId id="638" r:id="rId48"/>
    <p:sldId id="639" r:id="rId49"/>
    <p:sldId id="640" r:id="rId50"/>
    <p:sldId id="1047" r:id="rId51"/>
    <p:sldId id="1136" r:id="rId52"/>
    <p:sldId id="1048" r:id="rId53"/>
    <p:sldId id="1051" r:id="rId54"/>
    <p:sldId id="1058" r:id="rId55"/>
    <p:sldId id="1055" r:id="rId56"/>
    <p:sldId id="1057" r:id="rId57"/>
    <p:sldId id="1059" r:id="rId58"/>
    <p:sldId id="641" r:id="rId59"/>
    <p:sldId id="642" r:id="rId60"/>
    <p:sldId id="857" r:id="rId61"/>
    <p:sldId id="643" r:id="rId62"/>
    <p:sldId id="856" r:id="rId63"/>
    <p:sldId id="859" r:id="rId64"/>
    <p:sldId id="858" r:id="rId65"/>
    <p:sldId id="645" r:id="rId66"/>
    <p:sldId id="646" r:id="rId67"/>
    <p:sldId id="1137" r:id="rId68"/>
    <p:sldId id="647" r:id="rId69"/>
    <p:sldId id="648" r:id="rId70"/>
    <p:sldId id="877" r:id="rId71"/>
    <p:sldId id="860" r:id="rId72"/>
    <p:sldId id="649" r:id="rId73"/>
    <p:sldId id="651" r:id="rId74"/>
    <p:sldId id="861" r:id="rId75"/>
    <p:sldId id="650" r:id="rId76"/>
    <p:sldId id="862" r:id="rId77"/>
    <p:sldId id="863" r:id="rId78"/>
    <p:sldId id="864" r:id="rId79"/>
    <p:sldId id="653" r:id="rId80"/>
    <p:sldId id="654" r:id="rId81"/>
    <p:sldId id="881" r:id="rId82"/>
    <p:sldId id="655" r:id="rId83"/>
    <p:sldId id="882" r:id="rId84"/>
    <p:sldId id="657" r:id="rId85"/>
    <p:sldId id="1066" r:id="rId86"/>
    <p:sldId id="1140" r:id="rId87"/>
    <p:sldId id="1141" r:id="rId88"/>
    <p:sldId id="1138" r:id="rId89"/>
    <p:sldId id="1142" r:id="rId90"/>
    <p:sldId id="1139" r:id="rId91"/>
    <p:sldId id="1067" r:id="rId92"/>
    <p:sldId id="1068" r:id="rId93"/>
    <p:sldId id="1069" r:id="rId94"/>
    <p:sldId id="1070" r:id="rId95"/>
    <p:sldId id="658" r:id="rId96"/>
    <p:sldId id="659" r:id="rId97"/>
    <p:sldId id="660" r:id="rId98"/>
    <p:sldId id="926" r:id="rId99"/>
    <p:sldId id="661" r:id="rId100"/>
    <p:sldId id="662" r:id="rId101"/>
    <p:sldId id="663" r:id="rId102"/>
    <p:sldId id="664" r:id="rId103"/>
    <p:sldId id="665" r:id="rId104"/>
    <p:sldId id="666" r:id="rId105"/>
    <p:sldId id="883" r:id="rId106"/>
    <p:sldId id="934" r:id="rId107"/>
    <p:sldId id="931" r:id="rId108"/>
    <p:sldId id="669" r:id="rId109"/>
    <p:sldId id="670" r:id="rId110"/>
    <p:sldId id="671" r:id="rId111"/>
    <p:sldId id="672" r:id="rId112"/>
    <p:sldId id="673" r:id="rId113"/>
    <p:sldId id="674" r:id="rId114"/>
    <p:sldId id="676" r:id="rId115"/>
    <p:sldId id="677" r:id="rId116"/>
    <p:sldId id="678" r:id="rId117"/>
    <p:sldId id="679" r:id="rId118"/>
    <p:sldId id="680" r:id="rId119"/>
    <p:sldId id="681" r:id="rId120"/>
    <p:sldId id="932" r:id="rId121"/>
    <p:sldId id="682" r:id="rId122"/>
    <p:sldId id="683" r:id="rId123"/>
    <p:sldId id="685" r:id="rId124"/>
    <p:sldId id="684" r:id="rId125"/>
    <p:sldId id="686" r:id="rId126"/>
    <p:sldId id="688" r:id="rId127"/>
    <p:sldId id="687" r:id="rId128"/>
    <p:sldId id="933" r:id="rId129"/>
    <p:sldId id="689" r:id="rId130"/>
    <p:sldId id="690" r:id="rId131"/>
    <p:sldId id="1075" r:id="rId132"/>
    <p:sldId id="1076" r:id="rId133"/>
    <p:sldId id="1077" r:id="rId134"/>
    <p:sldId id="1078" r:id="rId135"/>
    <p:sldId id="1079" r:id="rId136"/>
    <p:sldId id="1082" r:id="rId137"/>
    <p:sldId id="691" r:id="rId138"/>
    <p:sldId id="692" r:id="rId139"/>
    <p:sldId id="693" r:id="rId140"/>
    <p:sldId id="694" r:id="rId141"/>
    <p:sldId id="695" r:id="rId142"/>
    <p:sldId id="697" r:id="rId143"/>
    <p:sldId id="699" r:id="rId144"/>
    <p:sldId id="698" r:id="rId145"/>
    <p:sldId id="700" r:id="rId146"/>
    <p:sldId id="1030" r:id="rId147"/>
    <p:sldId id="702" r:id="rId148"/>
    <p:sldId id="703" r:id="rId149"/>
    <p:sldId id="707" r:id="rId150"/>
    <p:sldId id="884" r:id="rId151"/>
    <p:sldId id="709" r:id="rId152"/>
    <p:sldId id="708" r:id="rId153"/>
    <p:sldId id="885" r:id="rId154"/>
    <p:sldId id="886" r:id="rId155"/>
    <p:sldId id="710" r:id="rId156"/>
    <p:sldId id="887" r:id="rId157"/>
    <p:sldId id="711" r:id="rId158"/>
    <p:sldId id="888" r:id="rId159"/>
    <p:sldId id="712" r:id="rId160"/>
    <p:sldId id="1085" r:id="rId161"/>
    <p:sldId id="1086" r:id="rId162"/>
    <p:sldId id="889" r:id="rId163"/>
    <p:sldId id="713" r:id="rId164"/>
    <p:sldId id="1090" r:id="rId165"/>
    <p:sldId id="501" r:id="rId166"/>
    <p:sldId id="890" r:id="rId167"/>
    <p:sldId id="1143" r:id="rId168"/>
    <p:sldId id="1144" r:id="rId169"/>
    <p:sldId id="1145" r:id="rId170"/>
    <p:sldId id="1146" r:id="rId171"/>
    <p:sldId id="1148" r:id="rId172"/>
    <p:sldId id="1149" r:id="rId173"/>
    <p:sldId id="1150" r:id="rId174"/>
    <p:sldId id="901" r:id="rId175"/>
    <p:sldId id="902" r:id="rId176"/>
    <p:sldId id="903" r:id="rId177"/>
    <p:sldId id="904" r:id="rId178"/>
    <p:sldId id="714" r:id="rId179"/>
    <p:sldId id="907" r:id="rId180"/>
    <p:sldId id="715" r:id="rId181"/>
    <p:sldId id="716" r:id="rId182"/>
    <p:sldId id="908" r:id="rId183"/>
    <p:sldId id="909" r:id="rId184"/>
    <p:sldId id="894" r:id="rId185"/>
    <p:sldId id="895" r:id="rId186"/>
    <p:sldId id="1147" r:id="rId187"/>
    <p:sldId id="718" r:id="rId188"/>
    <p:sldId id="910" r:id="rId189"/>
    <p:sldId id="1087" r:id="rId190"/>
    <p:sldId id="721" r:id="rId191"/>
    <p:sldId id="937" r:id="rId192"/>
    <p:sldId id="939" r:id="rId193"/>
    <p:sldId id="891" r:id="rId194"/>
    <p:sldId id="722" r:id="rId195"/>
    <p:sldId id="723" r:id="rId196"/>
    <p:sldId id="724" r:id="rId197"/>
    <p:sldId id="725" r:id="rId198"/>
    <p:sldId id="726" r:id="rId199"/>
    <p:sldId id="727" r:id="rId200"/>
    <p:sldId id="896" r:id="rId201"/>
    <p:sldId id="728" r:id="rId202"/>
    <p:sldId id="730" r:id="rId203"/>
    <p:sldId id="731" r:id="rId204"/>
    <p:sldId id="733" r:id="rId205"/>
    <p:sldId id="734" r:id="rId206"/>
    <p:sldId id="735" r:id="rId207"/>
    <p:sldId id="897" r:id="rId208"/>
    <p:sldId id="898" r:id="rId209"/>
    <p:sldId id="899" r:id="rId210"/>
    <p:sldId id="736" r:id="rId211"/>
    <p:sldId id="1108" r:id="rId212"/>
    <p:sldId id="1115" r:id="rId213"/>
    <p:sldId id="1151" r:id="rId214"/>
    <p:sldId id="1116" r:id="rId215"/>
    <p:sldId id="1109" r:id="rId216"/>
    <p:sldId id="1152" r:id="rId217"/>
    <p:sldId id="1110" r:id="rId218"/>
    <p:sldId id="1111" r:id="rId219"/>
    <p:sldId id="1153" r:id="rId220"/>
    <p:sldId id="1112" r:id="rId221"/>
    <p:sldId id="1113" r:id="rId222"/>
    <p:sldId id="1154" r:id="rId223"/>
    <p:sldId id="737" r:id="rId224"/>
    <p:sldId id="1155" r:id="rId225"/>
    <p:sldId id="900" r:id="rId226"/>
    <p:sldId id="1156" r:id="rId227"/>
    <p:sldId id="738" r:id="rId228"/>
    <p:sldId id="739" r:id="rId229"/>
    <p:sldId id="1157" r:id="rId230"/>
    <p:sldId id="740" r:id="rId231"/>
    <p:sldId id="741" r:id="rId232"/>
    <p:sldId id="742" r:id="rId233"/>
    <p:sldId id="745" r:id="rId234"/>
    <p:sldId id="743" r:id="rId235"/>
    <p:sldId id="925" r:id="rId236"/>
    <p:sldId id="746" r:id="rId237"/>
    <p:sldId id="747" r:id="rId238"/>
    <p:sldId id="744" r:id="rId239"/>
    <p:sldId id="748" r:id="rId240"/>
    <p:sldId id="749" r:id="rId241"/>
    <p:sldId id="750" r:id="rId242"/>
    <p:sldId id="751" r:id="rId243"/>
    <p:sldId id="1001" r:id="rId244"/>
    <p:sldId id="752" r:id="rId245"/>
    <p:sldId id="1002" r:id="rId246"/>
    <p:sldId id="754" r:id="rId247"/>
    <p:sldId id="755" r:id="rId248"/>
    <p:sldId id="756" r:id="rId249"/>
    <p:sldId id="757" r:id="rId250"/>
    <p:sldId id="1117" r:id="rId251"/>
    <p:sldId id="1158" r:id="rId252"/>
    <p:sldId id="1118" r:id="rId253"/>
    <p:sldId id="1119" r:id="rId254"/>
    <p:sldId id="753" r:id="rId255"/>
    <p:sldId id="905" r:id="rId256"/>
    <p:sldId id="758" r:id="rId257"/>
    <p:sldId id="759" r:id="rId258"/>
    <p:sldId id="760" r:id="rId259"/>
    <p:sldId id="761" r:id="rId260"/>
    <p:sldId id="762" r:id="rId261"/>
    <p:sldId id="763" r:id="rId262"/>
    <p:sldId id="764" r:id="rId263"/>
    <p:sldId id="765" r:id="rId264"/>
    <p:sldId id="766" r:id="rId265"/>
    <p:sldId id="767" r:id="rId266"/>
    <p:sldId id="768" r:id="rId267"/>
    <p:sldId id="769" r:id="rId268"/>
    <p:sldId id="770" r:id="rId269"/>
    <p:sldId id="771" r:id="rId270"/>
    <p:sldId id="941" r:id="rId271"/>
    <p:sldId id="772" r:id="rId272"/>
    <p:sldId id="942" r:id="rId273"/>
    <p:sldId id="911" r:id="rId274"/>
    <p:sldId id="773" r:id="rId275"/>
    <p:sldId id="775" r:id="rId276"/>
    <p:sldId id="776" r:id="rId277"/>
    <p:sldId id="778" r:id="rId278"/>
    <p:sldId id="779" r:id="rId279"/>
    <p:sldId id="780" r:id="rId280"/>
    <p:sldId id="781" r:id="rId281"/>
    <p:sldId id="943" r:id="rId282"/>
    <p:sldId id="782" r:id="rId283"/>
    <p:sldId id="783" r:id="rId284"/>
    <p:sldId id="784" r:id="rId285"/>
    <p:sldId id="785" r:id="rId286"/>
    <p:sldId id="913" r:id="rId287"/>
    <p:sldId id="914" r:id="rId288"/>
    <p:sldId id="786" r:id="rId289"/>
    <p:sldId id="787" r:id="rId290"/>
    <p:sldId id="789" r:id="rId291"/>
    <p:sldId id="1159" r:id="rId292"/>
    <p:sldId id="1171" r:id="rId293"/>
    <p:sldId id="1160" r:id="rId294"/>
    <p:sldId id="1161" r:id="rId295"/>
    <p:sldId id="1162" r:id="rId296"/>
    <p:sldId id="1164" r:id="rId297"/>
    <p:sldId id="1165" r:id="rId298"/>
    <p:sldId id="1166" r:id="rId299"/>
    <p:sldId id="1167" r:id="rId300"/>
    <p:sldId id="1163" r:id="rId301"/>
    <p:sldId id="1168" r:id="rId302"/>
    <p:sldId id="1169" r:id="rId303"/>
    <p:sldId id="1170" r:id="rId304"/>
    <p:sldId id="790" r:id="rId305"/>
    <p:sldId id="791" r:id="rId306"/>
    <p:sldId id="792" r:id="rId307"/>
    <p:sldId id="793" r:id="rId308"/>
    <p:sldId id="794" r:id="rId309"/>
    <p:sldId id="944" r:id="rId310"/>
    <p:sldId id="945" r:id="rId311"/>
    <p:sldId id="930" r:id="rId312"/>
    <p:sldId id="946" r:id="rId313"/>
    <p:sldId id="947" r:id="rId314"/>
    <p:sldId id="948" r:id="rId315"/>
    <p:sldId id="949" r:id="rId316"/>
    <p:sldId id="950" r:id="rId317"/>
    <p:sldId id="951" r:id="rId318"/>
    <p:sldId id="952" r:id="rId319"/>
    <p:sldId id="953" r:id="rId320"/>
    <p:sldId id="954" r:id="rId321"/>
    <p:sldId id="955" r:id="rId322"/>
    <p:sldId id="956" r:id="rId323"/>
    <p:sldId id="957" r:id="rId324"/>
    <p:sldId id="795" r:id="rId325"/>
    <p:sldId id="796" r:id="rId326"/>
    <p:sldId id="797" r:id="rId327"/>
    <p:sldId id="958" r:id="rId328"/>
    <p:sldId id="798" r:id="rId329"/>
    <p:sldId id="799" r:id="rId330"/>
    <p:sldId id="800" r:id="rId331"/>
    <p:sldId id="801" r:id="rId332"/>
    <p:sldId id="959" r:id="rId333"/>
    <p:sldId id="960" r:id="rId334"/>
    <p:sldId id="961" r:id="rId335"/>
    <p:sldId id="803" r:id="rId336"/>
    <p:sldId id="804" r:id="rId337"/>
    <p:sldId id="805" r:id="rId338"/>
    <p:sldId id="806" r:id="rId339"/>
    <p:sldId id="807" r:id="rId340"/>
    <p:sldId id="962" r:id="rId341"/>
    <p:sldId id="808" r:id="rId342"/>
    <p:sldId id="810" r:id="rId343"/>
    <p:sldId id="1172" r:id="rId344"/>
    <p:sldId id="1173" r:id="rId345"/>
    <p:sldId id="1174" r:id="rId346"/>
    <p:sldId id="1175" r:id="rId347"/>
    <p:sldId id="809" r:id="rId348"/>
    <p:sldId id="811" r:id="rId349"/>
    <p:sldId id="812" r:id="rId350"/>
    <p:sldId id="813" r:id="rId351"/>
    <p:sldId id="814" r:id="rId352"/>
    <p:sldId id="1007" r:id="rId353"/>
    <p:sldId id="815" r:id="rId354"/>
    <p:sldId id="816" r:id="rId355"/>
    <p:sldId id="817" r:id="rId356"/>
    <p:sldId id="818" r:id="rId357"/>
    <p:sldId id="819" r:id="rId358"/>
    <p:sldId id="820" r:id="rId359"/>
    <p:sldId id="821" r:id="rId360"/>
    <p:sldId id="822" r:id="rId361"/>
    <p:sldId id="823" r:id="rId362"/>
    <p:sldId id="824" r:id="rId363"/>
    <p:sldId id="825" r:id="rId364"/>
    <p:sldId id="826" r:id="rId365"/>
    <p:sldId id="829" r:id="rId366"/>
    <p:sldId id="830" r:id="rId367"/>
    <p:sldId id="831" r:id="rId368"/>
    <p:sldId id="974" r:id="rId369"/>
    <p:sldId id="832" r:id="rId370"/>
    <p:sldId id="833" r:id="rId371"/>
    <p:sldId id="834" r:id="rId372"/>
    <p:sldId id="975" r:id="rId373"/>
    <p:sldId id="976" r:id="rId374"/>
    <p:sldId id="977" r:id="rId375"/>
    <p:sldId id="978" r:id="rId376"/>
    <p:sldId id="979" r:id="rId377"/>
    <p:sldId id="980" r:id="rId378"/>
    <p:sldId id="835" r:id="rId379"/>
    <p:sldId id="836" r:id="rId380"/>
    <p:sldId id="837" r:id="rId381"/>
    <p:sldId id="838" r:id="rId382"/>
    <p:sldId id="981" r:id="rId383"/>
    <p:sldId id="982" r:id="rId384"/>
    <p:sldId id="983" r:id="rId385"/>
    <p:sldId id="984" r:id="rId386"/>
    <p:sldId id="985" r:id="rId387"/>
    <p:sldId id="986" r:id="rId388"/>
    <p:sldId id="987" r:id="rId389"/>
    <p:sldId id="988" r:id="rId390"/>
    <p:sldId id="963" r:id="rId391"/>
    <p:sldId id="964" r:id="rId392"/>
    <p:sldId id="965" r:id="rId393"/>
    <p:sldId id="966" r:id="rId394"/>
    <p:sldId id="967" r:id="rId395"/>
    <p:sldId id="968" r:id="rId396"/>
    <p:sldId id="969" r:id="rId397"/>
    <p:sldId id="970" r:id="rId398"/>
    <p:sldId id="971" r:id="rId399"/>
  </p:sldIdLst>
  <p:sldSz cx="9144000" cy="6858000" type="letter"/>
  <p:notesSz cx="9163050" cy="6877050"/>
  <p:custDataLst>
    <p:tags r:id="rId402"/>
  </p:custDataLst>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5pPr>
    <a:lvl6pPr marL="2286000" algn="l" defTabSz="914400" rtl="0" eaLnBrk="1" latinLnBrk="0" hangingPunct="1">
      <a:defRPr sz="2400" b="1" kern="1200">
        <a:solidFill>
          <a:schemeClr val="accent1"/>
        </a:solidFill>
        <a:latin typeface="Arial" panose="020B0604020202020204" pitchFamily="34" charset="0"/>
        <a:ea typeface="+mn-ea"/>
        <a:cs typeface="+mn-cs"/>
      </a:defRPr>
    </a:lvl6pPr>
    <a:lvl7pPr marL="2743200" algn="l" defTabSz="914400" rtl="0" eaLnBrk="1" latinLnBrk="0" hangingPunct="1">
      <a:defRPr sz="2400" b="1" kern="1200">
        <a:solidFill>
          <a:schemeClr val="accent1"/>
        </a:solidFill>
        <a:latin typeface="Arial" panose="020B0604020202020204" pitchFamily="34" charset="0"/>
        <a:ea typeface="+mn-ea"/>
        <a:cs typeface="+mn-cs"/>
      </a:defRPr>
    </a:lvl7pPr>
    <a:lvl8pPr marL="3200400" algn="l" defTabSz="914400" rtl="0" eaLnBrk="1" latinLnBrk="0" hangingPunct="1">
      <a:defRPr sz="2400" b="1" kern="1200">
        <a:solidFill>
          <a:schemeClr val="accent1"/>
        </a:solidFill>
        <a:latin typeface="Arial" panose="020B0604020202020204" pitchFamily="34" charset="0"/>
        <a:ea typeface="+mn-ea"/>
        <a:cs typeface="+mn-cs"/>
      </a:defRPr>
    </a:lvl8pPr>
    <a:lvl9pPr marL="3657600" algn="l" defTabSz="914400" rtl="0" eaLnBrk="1" latinLnBrk="0" hangingPunct="1">
      <a:defRPr sz="2400" b="1" kern="1200">
        <a:solidFill>
          <a:schemeClr val="accent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3" userDrawn="1">
          <p15:clr>
            <a:srgbClr val="A4A3A4"/>
          </p15:clr>
        </p15:guide>
        <p15:guide id="2" pos="29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FF"/>
    <a:srgbClr val="800000"/>
    <a:srgbClr val="FF0000"/>
    <a:srgbClr val="CC0000"/>
    <a:srgbClr val="660066"/>
    <a:srgbClr val="000066"/>
    <a:srgbClr val="003300"/>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47" autoAdjust="0"/>
    <p:restoredTop sz="96735" autoAdjust="0"/>
  </p:normalViewPr>
  <p:slideViewPr>
    <p:cSldViewPr showGuides="1">
      <p:cViewPr>
        <p:scale>
          <a:sx n="118" d="100"/>
          <a:sy n="118" d="100"/>
        </p:scale>
        <p:origin x="617" y="291"/>
      </p:cViewPr>
      <p:guideLst>
        <p:guide orient="horz" pos="2173"/>
        <p:guide pos="292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81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tags" Target="tags/tag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handoutMaster" Target="handoutMasters/handoutMaster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theme" Target="theme/theme1.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idx="4294967295"/>
          </p:nvPr>
        </p:nvSpPr>
        <p:spPr bwMode="auto">
          <a:xfrm>
            <a:off x="2878138" y="441325"/>
            <a:ext cx="34242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1" name="Rectangle 3"/>
          <p:cNvSpPr>
            <a:spLocks noGrp="1" noChangeArrowheads="1"/>
          </p:cNvSpPr>
          <p:nvPr>
            <p:ph type="body" sz="quarter" idx="3"/>
          </p:nvPr>
        </p:nvSpPr>
        <p:spPr bwMode="auto">
          <a:xfrm>
            <a:off x="687388" y="3267075"/>
            <a:ext cx="78994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692" tIns="44550" rIns="90692" bIns="44550" numCol="1" anchor="t" anchorCtr="0" compatLnSpc="1"/>
          <a:lstStyle/>
          <a:p>
            <a:pPr lvl="0"/>
            <a:r>
              <a:rPr lang="en-US" altLang="zh-CN" noProof="0"/>
              <a:t>We want this to be in font 11 and justify.</a:t>
            </a:r>
          </a:p>
        </p:txBody>
      </p:sp>
    </p:spTree>
  </p:cSld>
  <p:clrMap bg1="lt1" tx1="dk1" bg2="lt2" tx2="dk2" accent1="accent1" accent2="accent2" accent3="accent3" accent4="accent4" accent5="accent5" accent6="accent6" hlink="hlink" folHlink="folHlink"/>
  <p:hf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dirty="0"/>
          </a:p>
        </p:txBody>
      </p:sp>
      <p:sp>
        <p:nvSpPr>
          <p:cNvPr id="15363" name="Rectangle 3"/>
          <p:cNvSpPr>
            <a:spLocks noGrp="1" noRot="1" noChangeAspect="1" noChangeArrowheads="1" noTextEdit="1"/>
          </p:cNvSpPr>
          <p:nvPr>
            <p:ph type="sldImg" idx="429496729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80000"/>
              </a:lnSpc>
              <a:spcBef>
                <a:spcPct val="30000"/>
              </a:spcBef>
            </a:pPr>
            <a:endParaRPr lang="zh-CN" alt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dirty="0"/>
          </a:p>
        </p:txBody>
      </p:sp>
      <p:sp>
        <p:nvSpPr>
          <p:cNvPr id="15363"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23699859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538687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80000"/>
              </a:lnSpc>
              <a:spcBef>
                <a:spcPct val="30000"/>
              </a:spcBef>
            </a:pPr>
            <a:endParaRPr lang="zh-CN" altLang="en-US" dirty="0"/>
          </a:p>
        </p:txBody>
      </p:sp>
    </p:spTree>
    <p:extLst>
      <p:ext uri="{BB962C8B-B14F-4D97-AF65-F5344CB8AC3E}">
        <p14:creationId xmlns:p14="http://schemas.microsoft.com/office/powerpoint/2010/main" val="25602635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1711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1402258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6852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3AAE6-DC33-5A0C-38CD-DBAB957BD6FC}"/>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6BA1706E-0727-3B7F-714D-C3582C9038BB}"/>
              </a:ext>
            </a:extLst>
          </p:cNvPr>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dirty="0"/>
          </a:p>
        </p:txBody>
      </p:sp>
      <p:sp>
        <p:nvSpPr>
          <p:cNvPr id="15363" name="Rectangle 3">
            <a:extLst>
              <a:ext uri="{FF2B5EF4-FFF2-40B4-BE49-F238E27FC236}">
                <a16:creationId xmlns:a16="http://schemas.microsoft.com/office/drawing/2014/main" id="{1131355C-8F57-8734-5ED4-44E356096F4F}"/>
              </a:ext>
            </a:extLst>
          </p:cNvPr>
          <p:cNvSpPr>
            <a:spLocks noGrp="1" noRot="1" noChangeAspect="1" noChangeArrowheads="1" noTextEdit="1"/>
          </p:cNvSpPr>
          <p:nvPr>
            <p:ph type="sldImg" idx="4294967295"/>
          </p:nvPr>
        </p:nvSpPr>
        <p:spPr/>
      </p:sp>
    </p:spTree>
    <p:extLst>
      <p:ext uri="{BB962C8B-B14F-4D97-AF65-F5344CB8AC3E}">
        <p14:creationId xmlns:p14="http://schemas.microsoft.com/office/powerpoint/2010/main" val="193788387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F73CD-B34A-99EC-E32E-DD640A80BB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1DF106-1FB1-DFA9-4C12-CEDF54AC7C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40917B-58C8-C63E-64AC-33DFD02BA38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5266215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7AD94-D70C-8C09-1643-4DEA4A60DC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0C09AF-72DE-025A-A7E2-A75AC7DC68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5ACF91-C42D-449D-B3C5-1C52955F1702}"/>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8457139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81503-B8A7-0F05-2326-117DAC90B8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B2D894-5F42-329A-9767-C989CF8360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6FEC3B-7156-190C-17B3-755F66D465A4}"/>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4782883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F888C-8EC4-493C-2C67-DED244702D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2E8CD7-8B0C-0F40-5B4B-BEFE8AD963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AF5A3D-7FAB-4876-552F-15496999B07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888413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53A80-89D1-5F84-6A52-A53BE2FA38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49102C-1636-0FBC-A23E-888A671C20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DAC902-DCE9-3244-407B-8F87BFFE2E3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4837586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9D1A0-9D5C-34E6-6778-ADB63AE108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3599A03-A6F2-D9A7-D82B-04DFE9ADFB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071545-19F3-A8DE-988C-76820C59DF1E}"/>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310914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322B3-3B07-7CA3-5202-21DF4849EB2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C884E8-CE1C-4202-1415-B1A2302DF8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F58DE5-A313-BB50-4013-7A1FB7D020EF}"/>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1874270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en-US" altLang="zh-CN" dirty="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18528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dirty="0"/>
          </a:p>
        </p:txBody>
      </p:sp>
      <p:sp>
        <p:nvSpPr>
          <p:cNvPr id="15363"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49606340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802876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4D31B-C673-7185-E5A5-02D2E61B5D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53324A-006A-CFAC-FE00-836AF2631E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B5702F-3A24-58CC-5C9F-99264BACFFC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8983526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249832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5326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C7879-3264-B4A9-5BB4-1DC2472DE8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9FD09E-7053-5930-72D8-AE25D05390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B4FE20-8817-A345-2E7F-7A0BA90A7902}"/>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4587705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9804420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9249999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BD0DD-35E3-429D-50DB-84B770F0F3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9A25B4-FA97-99F1-92FD-0235858F2F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BCCD7E-AB2A-62FA-CEB9-CB01077419CC}"/>
              </a:ext>
            </a:extLst>
          </p:cNvPr>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extLst>
      <p:ext uri="{BB962C8B-B14F-4D97-AF65-F5344CB8AC3E}">
        <p14:creationId xmlns:p14="http://schemas.microsoft.com/office/powerpoint/2010/main" val="70800824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en-US" altLang="zh-CN" sz="1100" dirty="0">
              <a:solidFill>
                <a:schemeClr val="accent2"/>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4133731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077749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94206-8ABA-78B3-EC64-A3E24FCB96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C92B1F-D708-DEA3-7136-CDB11D8868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35A4BF-D59A-9DF1-B625-7A9B78E0BC9A}"/>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254552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03F40-09BC-BB98-FCC8-F3A68536FD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0BAED8-F167-974A-0177-7230F7434B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6C4382-3CCA-728D-0493-CCC2031A658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3278660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292C5-7746-CA30-18BE-BB27317680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CDF951-2E18-6737-67F1-7B8F3383F0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98090D-C544-6F1E-20DC-1AB3760877D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1284474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F6B96-1F60-33CC-0FB3-3F57D84CBE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FF32C4-867B-B1CE-0EC5-B87840B02A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A64E6F-00DE-14C7-BF52-243A076EA6DE}"/>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371828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sym typeface="Symbol" panose="05050102010706020507" pitchFamily="18" charset="2"/>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dirty="0"/>
          </a:p>
        </p:txBody>
      </p:sp>
      <p:sp>
        <p:nvSpPr>
          <p:cNvPr id="15363"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362339948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25409-9221-C84E-C6D0-FDF3334713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A2E7E5-09BC-D281-A766-E5EE60671A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9F7BC7-7FF4-53AA-BD49-34C694EC3FA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176694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3052708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2643730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2D258-EEBD-F21C-B0A2-7608371BF21C}"/>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3BC5F13A-D01A-5662-2D40-E3CBCEF209AA}"/>
              </a:ext>
            </a:extLst>
          </p:cNvPr>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dirty="0"/>
          </a:p>
        </p:txBody>
      </p:sp>
      <p:sp>
        <p:nvSpPr>
          <p:cNvPr id="15363" name="Rectangle 3">
            <a:extLst>
              <a:ext uri="{FF2B5EF4-FFF2-40B4-BE49-F238E27FC236}">
                <a16:creationId xmlns:a16="http://schemas.microsoft.com/office/drawing/2014/main" id="{B924CAEA-E003-ED60-7946-CD3D21C6E049}"/>
              </a:ext>
            </a:extLst>
          </p:cNvPr>
          <p:cNvSpPr>
            <a:spLocks noGrp="1" noRot="1" noChangeAspect="1" noChangeArrowheads="1" noTextEdit="1"/>
          </p:cNvSpPr>
          <p:nvPr>
            <p:ph type="sldImg" idx="4294967295"/>
          </p:nvPr>
        </p:nvSpPr>
        <p:spPr/>
      </p:sp>
    </p:spTree>
    <p:extLst>
      <p:ext uri="{BB962C8B-B14F-4D97-AF65-F5344CB8AC3E}">
        <p14:creationId xmlns:p14="http://schemas.microsoft.com/office/powerpoint/2010/main" val="204633407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3C28E-E948-D4B0-4839-9F2E8602B5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5961D1-346E-AA4E-3361-0064216F64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EB845E-0F16-07A2-5852-A96A9577478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5365881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919CE-CA1E-957E-EE7F-8647C48013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C4B8F5-9513-3C54-6313-41131C9AF3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C796B5-1419-E593-055C-12296C7655C2}"/>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3507668"/>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1596B-CEE4-D365-27DA-1CCE42E1FA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50D152-3B32-5BD5-920D-3A37DDAC72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472F64-BE13-EE58-33C2-2FEB38B88888}"/>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0784382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58F63-A014-97B3-9139-AC8ECDCE41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6CB808-AF7B-C5AF-CD73-DE9CBE9E76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AD3D3B-EC1F-6812-5218-DACB8B86DF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7048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B7215-D3BE-DB39-FE1C-935B6DD894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F1506E-B7AB-B850-ED69-5F20DCF401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A2F92B-A69D-C475-B6CD-2CA307A7C25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889955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7305-E8B4-7944-B733-BD6D9D920E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96895B-2243-8499-A235-A9B22A9BE6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444CE2-B2B3-D3EB-4FBF-FC8EBF1AA965}"/>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874134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741BA-11E7-4642-7328-E1974D1C99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75F828-D5FD-5989-B8D7-D4522854BF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CD1D44-892E-3E3F-04E4-1AA37421FBC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224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75029-33AB-01EB-E6FC-4123951CEB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EF95F8-D3EA-825B-9C00-D071E2EA85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DE02D6-B5A9-230C-AF73-A70D71A3E569}"/>
              </a:ext>
            </a:extLst>
          </p:cNvPr>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81868350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0A6E4-FB4A-75F9-EE38-D22C8E2A79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2ACF82-5FD4-C4D1-1A46-3D33A9B44A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D0D502-E6E5-4736-DD04-79AB35FD5B1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727190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4B655-F3AD-B9FA-6DB3-82A6A0A315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5A15E4-357C-7F4A-1B96-700C00F7E2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071DF5-B315-6EDE-42BD-30B44AC4C1B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0651452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A1195-6C3E-56E2-302E-22BF971EC7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3ECEE8-DF37-5F52-2492-984FD8CBD3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82F83A-0E9C-B75F-F5B2-26D689275EB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6714564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6660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0D403-D416-43A4-7057-D8D9882D8DAD}"/>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6906175F-760C-AE00-2FE7-E63EFEBEE725}"/>
              </a:ext>
            </a:extLst>
          </p:cNvPr>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dirty="0"/>
          </a:p>
        </p:txBody>
      </p:sp>
      <p:sp>
        <p:nvSpPr>
          <p:cNvPr id="15363" name="Rectangle 3">
            <a:extLst>
              <a:ext uri="{FF2B5EF4-FFF2-40B4-BE49-F238E27FC236}">
                <a16:creationId xmlns:a16="http://schemas.microsoft.com/office/drawing/2014/main" id="{0E7A8BFF-E57C-0DFE-CAEE-5AB66DE00C38}"/>
              </a:ext>
            </a:extLst>
          </p:cNvPr>
          <p:cNvSpPr>
            <a:spLocks noGrp="1" noRot="1" noChangeAspect="1" noChangeArrowheads="1" noTextEdit="1"/>
          </p:cNvSpPr>
          <p:nvPr>
            <p:ph type="sldImg" idx="4294967295"/>
          </p:nvPr>
        </p:nvSpPr>
        <p:spPr/>
      </p:sp>
    </p:spTree>
    <p:extLst>
      <p:ext uri="{BB962C8B-B14F-4D97-AF65-F5344CB8AC3E}">
        <p14:creationId xmlns:p14="http://schemas.microsoft.com/office/powerpoint/2010/main" val="63177294"/>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F99CC-EB50-597C-F512-13C3C43FBF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6A4CCD-7EC5-FDB8-173F-BABEBB8460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A44653-0EE7-0D8F-560A-311ED2C0DD0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15851774"/>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A16DE-8BD6-C485-FFBF-08335ED55F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D7A2B9-5A60-21C5-A217-070E79F970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B2FEDD-EC7A-C207-487B-6C86904F1B8B}"/>
              </a:ext>
            </a:extLst>
          </p:cNvPr>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6066207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AF3B2-9713-60FF-27D8-F80EEFC53B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000A12-722B-2D27-08CD-998B8E67EE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4DEF55-C426-4456-1746-3DE5381B938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4593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a:p>
        </p:txBody>
      </p:sp>
      <p:sp>
        <p:nvSpPr>
          <p:cNvPr id="15363" name="Rectangle 3"/>
          <p:cNvSpPr>
            <a:spLocks noGrp="1" noRot="1" noChangeAspect="1" noChangeArrowheads="1" noTextEdit="1"/>
          </p:cNvSpPr>
          <p:nvPr>
            <p:ph type="sldImg" idx="429496729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dirty="0"/>
          </a:p>
        </p:txBody>
      </p:sp>
      <p:sp>
        <p:nvSpPr>
          <p:cNvPr id="15363"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993652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466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dirty="0"/>
          </a:p>
        </p:txBody>
      </p:sp>
      <p:sp>
        <p:nvSpPr>
          <p:cNvPr id="19459" name="Rectangle 3"/>
          <p:cNvSpPr>
            <a:spLocks noGrp="1" noRot="1" noChangeAspect="1" noChangeArrowheads="1" noTextEdit="1"/>
          </p:cNvSpPr>
          <p:nvPr>
            <p:ph type="sldImg" idx="429496729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77881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05302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422181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050449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821253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624558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dirty="0"/>
          </a:p>
        </p:txBody>
      </p:sp>
      <p:sp>
        <p:nvSpPr>
          <p:cNvPr id="19459" name="Rectangle 3"/>
          <p:cNvSpPr>
            <a:spLocks noGrp="1" noRot="1" noChangeAspect="1" noChangeArrowheads="1" noTextEdit="1"/>
          </p:cNvSpPr>
          <p:nvPr>
            <p:ph type="sldImg" idx="429496729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defRPr/>
            </a:pPr>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extLs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zh-CN" dirty="0"/>
          </a:p>
        </p:txBody>
      </p:sp>
      <p:sp>
        <p:nvSpPr>
          <p:cNvPr id="15363"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14652614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704198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285703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782129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26401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709026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52768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00176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7042" name="Rectangle 1026"/>
          <p:cNvSpPr>
            <a:spLocks noGrp="1" noChangeArrowheads="1"/>
          </p:cNvSpPr>
          <p:nvPr>
            <p:ph type="ctrTitle"/>
          </p:nvPr>
        </p:nvSpPr>
        <p:spPr>
          <a:xfrm>
            <a:off x="2378075" y="2020888"/>
            <a:ext cx="4325938" cy="368300"/>
          </a:xfrm>
        </p:spPr>
        <p:txBody>
          <a:bodyPr/>
          <a:lstStyle>
            <a:lvl1pPr>
              <a:defRPr>
                <a:solidFill>
                  <a:schemeClr val="accent2"/>
                </a:solidFill>
              </a:defRPr>
            </a:lvl1pPr>
          </a:lstStyle>
          <a:p>
            <a:pPr lvl="0"/>
            <a:r>
              <a:rPr lang="en-US" altLang="zh-CN" noProof="0"/>
              <a:t>Click to edit Master title style</a:t>
            </a:r>
          </a:p>
        </p:txBody>
      </p:sp>
      <p:sp>
        <p:nvSpPr>
          <p:cNvPr id="87043" name="Rectangle 1027"/>
          <p:cNvSpPr>
            <a:spLocks noGrp="1" noChangeArrowheads="1"/>
          </p:cNvSpPr>
          <p:nvPr>
            <p:ph type="subTitle" idx="1"/>
          </p:nvPr>
        </p:nvSpPr>
        <p:spPr>
          <a:xfrm>
            <a:off x="1371600" y="3886200"/>
            <a:ext cx="6400800" cy="325438"/>
          </a:xfrm>
        </p:spPr>
        <p:txBody>
          <a:bodyPr/>
          <a:lstStyle>
            <a:lvl1pPr marL="0" indent="0" algn="ctr">
              <a:buFontTx/>
              <a:buNone/>
              <a:defRPr/>
            </a:lvl1pPr>
          </a:lstStyle>
          <a:p>
            <a:pPr lvl="0"/>
            <a:r>
              <a:rPr lang="en-US" altLang="zh-CN" noProof="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304800"/>
            <a:ext cx="1962150" cy="30480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304800"/>
            <a:ext cx="5734050" cy="30480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63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762000" y="304800"/>
            <a:ext cx="752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none" lIns="63500" tIns="25400" rIns="63500" bIns="25400" numCol="1" anchor="t" anchorCtr="0" compatLnSpc="1">
            <a:spAutoFit/>
          </a:bodyPr>
          <a:lstStyle/>
          <a:p>
            <a:pPr lvl="0"/>
            <a:r>
              <a:rPr lang="en-US" altLang="zh-CN"/>
              <a:t>Title</a:t>
            </a:r>
          </a:p>
        </p:txBody>
      </p:sp>
      <p:sp>
        <p:nvSpPr>
          <p:cNvPr id="1027" name="Rectangle 5"/>
          <p:cNvSpPr>
            <a:spLocks noGrp="1" noChangeArrowheads="1"/>
          </p:cNvSpPr>
          <p:nvPr>
            <p:ph type="body" idx="9"/>
          </p:nvPr>
        </p:nvSpPr>
        <p:spPr bwMode="auto">
          <a:xfrm>
            <a:off x="685800" y="1143000"/>
            <a:ext cx="7848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3500" tIns="25400" rIns="63500" bIns="25400" numCol="1" anchor="t" anchorCtr="0" compatLnSpc="1">
            <a:spAutoFit/>
          </a:bodyPr>
          <a:lstStyle/>
          <a:p>
            <a:pPr lvl="0"/>
            <a:r>
              <a:rPr lang="en-US" altLang="zh-CN"/>
              <a:t>This is our 1st Level Bullet</a:t>
            </a:r>
          </a:p>
          <a:p>
            <a:pPr lvl="1"/>
            <a:r>
              <a:rPr lang="en-US" altLang="zh-CN"/>
              <a:t>This is our 2nd level bullet</a:t>
            </a:r>
          </a:p>
          <a:p>
            <a:pPr lvl="2"/>
            <a:r>
              <a:rPr lang="en-US" altLang="zh-CN"/>
              <a:t>This is our 3rd level bullet</a:t>
            </a:r>
          </a:p>
          <a:p>
            <a:pPr lvl="0"/>
            <a:r>
              <a:rPr lang="en-US" altLang="zh-CN"/>
              <a:t>This is our next 1st Level Bullet</a:t>
            </a:r>
          </a:p>
          <a:p>
            <a:pPr lvl="1"/>
            <a:r>
              <a:rPr lang="en-US" altLang="zh-CN"/>
              <a:t>This is our 2nd level bullet</a:t>
            </a:r>
          </a:p>
          <a:p>
            <a:pPr lvl="2"/>
            <a:r>
              <a:rPr lang="en-US" altLang="zh-CN"/>
              <a:t>This is our 3rd level bullet</a:t>
            </a:r>
          </a:p>
        </p:txBody>
      </p:sp>
      <p:sp>
        <p:nvSpPr>
          <p:cNvPr id="1028" name="Line 7"/>
          <p:cNvSpPr>
            <a:spLocks noChangeShapeType="1"/>
          </p:cNvSpPr>
          <p:nvPr/>
        </p:nvSpPr>
        <p:spPr bwMode="auto">
          <a:xfrm>
            <a:off x="609600" y="635000"/>
            <a:ext cx="8059738" cy="0"/>
          </a:xfrm>
          <a:prstGeom prst="line">
            <a:avLst/>
          </a:prstGeom>
          <a:noFill/>
          <a:ln w="47625" cmpd="thickThin">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87000"/>
        </a:lnSpc>
        <a:spcBef>
          <a:spcPct val="0"/>
        </a:spcBef>
        <a:spcAft>
          <a:spcPct val="0"/>
        </a:spcAft>
        <a:defRPr sz="2400" b="1">
          <a:solidFill>
            <a:schemeClr val="tx2"/>
          </a:solidFill>
          <a:latin typeface="+mj-lt"/>
          <a:ea typeface="+mj-ea"/>
          <a:cs typeface="+mj-cs"/>
        </a:defRPr>
      </a:lvl1pPr>
      <a:lvl2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2pPr>
      <a:lvl3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3pPr>
      <a:lvl4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4pPr>
      <a:lvl5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5pPr>
      <a:lvl6pPr marL="4572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6pPr>
      <a:lvl7pPr marL="9144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7pPr>
      <a:lvl8pPr marL="13716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8pPr>
      <a:lvl9pPr marL="18288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9pPr>
    </p:titleStyle>
    <p:body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360.png"/><Relationship Id="rId4" Type="http://schemas.openxmlformats.org/officeDocument/2006/relationships/image" Target="../media/image350.png"/></Relationships>
</file>

<file path=ppt/slides/_rels/slide10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0.png"/><Relationship Id="rId4" Type="http://schemas.microsoft.com/office/2007/relationships/hdphoto" Target="../media/hdphoto2.wdp"/></Relationships>
</file>

<file path=ppt/slides/_rels/slide1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0.png"/><Relationship Id="rId4" Type="http://schemas.microsoft.com/office/2007/relationships/hdphoto" Target="../media/hdphoto2.wdp"/></Relationships>
</file>

<file path=ppt/slides/_rels/slide1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0.png"/><Relationship Id="rId4" Type="http://schemas.microsoft.com/office/2007/relationships/hdphoto" Target="../media/hdphoto2.wdp"/></Relationships>
</file>

<file path=ppt/slides/_rels/slide1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0.png"/><Relationship Id="rId4" Type="http://schemas.microsoft.com/office/2007/relationships/hdphoto" Target="../media/hdphoto2.wdp"/></Relationships>
</file>

<file path=ppt/slides/_rels/slide1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slide" Target="slide187.xml"/><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slide" Target="slide188.xml"/></Relationships>
</file>

<file path=ppt/slides/_rels/slide1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185.xml"/><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75.png"/><Relationship Id="rId4" Type="http://schemas.openxmlformats.org/officeDocument/2006/relationships/image" Target="../media/image610.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microsoft.com/office/2007/relationships/hdphoto" Target="../media/hdphoto3.wdp"/></Relationships>
</file>

<file path=ppt/slides/_rels/slide2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slide" Target="slide185.xml"/><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9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4.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9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3.png"/></Relationships>
</file>

<file path=ppt/slides/_rels/slide39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6.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9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9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slide" Target="slide46.xml"/><Relationship Id="rId4" Type="http://schemas.openxmlformats.org/officeDocument/2006/relationships/slide" Target="slide45.xml"/></Relationships>
</file>

<file path=ppt/slides/_rels/slide4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73.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99.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75.png"/><Relationship Id="rId4" Type="http://schemas.openxmlformats.org/officeDocument/2006/relationships/image" Target="../media/image61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and Information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2" name="Rectangle 3"/>
          <p:cNvSpPr>
            <a:spLocks noGrp="1"/>
          </p:cNvSpPr>
          <p:nvPr/>
        </p:nvSpPr>
        <p:spPr>
          <a:xfrm>
            <a:off x="611560" y="5301208"/>
            <a:ext cx="8244328" cy="1565301"/>
          </a:xfrm>
          <a:prstGeom prst="rect">
            <a:avLst/>
          </a:prstGeom>
          <a:noFill/>
          <a:ln w="9525">
            <a:noFill/>
          </a:ln>
        </p:spPr>
        <p:txBody>
          <a:bodyPr vert="horz" wrap="square" lIns="90488" tIns="44450" rIns="90488" bIns="44450" anchor="t"/>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algn="just"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洗衣店用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小时完成了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个任务（</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0.67t/h</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a:p>
            <a:pPr algn="just"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个同学各等待了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1.5</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 </a:t>
            </a:r>
          </a:p>
          <a:p>
            <a:pPr algn="just"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Washer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0.33)</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Dryer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0.33)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Folder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0.33)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p:txBody>
      </p:sp>
      <p:grpSp>
        <p:nvGrpSpPr>
          <p:cNvPr id="5" name="组合 4"/>
          <p:cNvGrpSpPr/>
          <p:nvPr/>
        </p:nvGrpSpPr>
        <p:grpSpPr>
          <a:xfrm>
            <a:off x="612880" y="3578448"/>
            <a:ext cx="5414954" cy="750888"/>
            <a:chOff x="612880" y="3744887"/>
            <a:chExt cx="5414954" cy="750888"/>
          </a:xfrm>
        </p:grpSpPr>
        <p:grpSp>
          <p:nvGrpSpPr>
            <p:cNvPr id="45" name="Group 10"/>
            <p:cNvGrpSpPr/>
            <p:nvPr/>
          </p:nvGrpSpPr>
          <p:grpSpPr>
            <a:xfrm>
              <a:off x="612880" y="3960787"/>
              <a:ext cx="522287" cy="534988"/>
              <a:chOff x="508" y="2604"/>
              <a:chExt cx="329" cy="337"/>
            </a:xfrm>
          </p:grpSpPr>
          <p:sp>
            <p:nvSpPr>
              <p:cNvPr id="172" name="Freeform 11"/>
              <p:cNvSpPr/>
              <p:nvPr/>
            </p:nvSpPr>
            <p:spPr>
              <a:xfrm>
                <a:off x="508" y="2604"/>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3" name="Rectangle 12"/>
              <p:cNvSpPr/>
              <p:nvPr/>
            </p:nvSpPr>
            <p:spPr>
              <a:xfrm>
                <a:off x="569" y="2655"/>
                <a:ext cx="233"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C</a:t>
                </a:r>
              </a:p>
            </p:txBody>
          </p:sp>
        </p:grpSp>
        <p:grpSp>
          <p:nvGrpSpPr>
            <p:cNvPr id="83" name="Group 148"/>
            <p:cNvGrpSpPr/>
            <p:nvPr/>
          </p:nvGrpSpPr>
          <p:grpSpPr>
            <a:xfrm>
              <a:off x="4492724" y="3744887"/>
              <a:ext cx="1535110" cy="711200"/>
              <a:chOff x="2695" y="2314"/>
              <a:chExt cx="967" cy="448"/>
            </a:xfrm>
          </p:grpSpPr>
          <p:grpSp>
            <p:nvGrpSpPr>
              <p:cNvPr id="152" name="Group 100"/>
              <p:cNvGrpSpPr/>
              <p:nvPr/>
            </p:nvGrpSpPr>
            <p:grpSpPr>
              <a:xfrm>
                <a:off x="2695" y="2314"/>
                <a:ext cx="305" cy="448"/>
                <a:chOff x="2812" y="2468"/>
                <a:chExt cx="305" cy="448"/>
              </a:xfrm>
            </p:grpSpPr>
            <p:grpSp>
              <p:nvGrpSpPr>
                <p:cNvPr id="166" name="Group 101"/>
                <p:cNvGrpSpPr/>
                <p:nvPr/>
              </p:nvGrpSpPr>
              <p:grpSpPr>
                <a:xfrm>
                  <a:off x="2812" y="2468"/>
                  <a:ext cx="305" cy="448"/>
                  <a:chOff x="2812" y="2468"/>
                  <a:chExt cx="305" cy="448"/>
                </a:xfrm>
              </p:grpSpPr>
              <p:sp>
                <p:nvSpPr>
                  <p:cNvPr id="168" name="AutoShape 102"/>
                  <p:cNvSpPr/>
                  <p:nvPr/>
                </p:nvSpPr>
                <p:spPr>
                  <a:xfrm>
                    <a:off x="2812" y="253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69" name="AutoShape 103"/>
                  <p:cNvSpPr/>
                  <p:nvPr/>
                </p:nvSpPr>
                <p:spPr>
                  <a:xfrm>
                    <a:off x="2882" y="246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67" name="AutoShape 104"/>
                <p:cNvSpPr/>
                <p:nvPr/>
              </p:nvSpPr>
              <p:spPr>
                <a:xfrm>
                  <a:off x="2874" y="257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153" name="Group 105"/>
              <p:cNvGrpSpPr/>
              <p:nvPr/>
            </p:nvGrpSpPr>
            <p:grpSpPr>
              <a:xfrm>
                <a:off x="2996" y="2314"/>
                <a:ext cx="338" cy="448"/>
                <a:chOff x="3113" y="2468"/>
                <a:chExt cx="378" cy="448"/>
              </a:xfrm>
            </p:grpSpPr>
            <p:grpSp>
              <p:nvGrpSpPr>
                <p:cNvPr id="161" name="Group 106"/>
                <p:cNvGrpSpPr/>
                <p:nvPr/>
              </p:nvGrpSpPr>
              <p:grpSpPr>
                <a:xfrm>
                  <a:off x="3113" y="2468"/>
                  <a:ext cx="378" cy="448"/>
                  <a:chOff x="3113" y="2468"/>
                  <a:chExt cx="378" cy="448"/>
                </a:xfrm>
              </p:grpSpPr>
              <p:sp>
                <p:nvSpPr>
                  <p:cNvPr id="164" name="AutoShape 107"/>
                  <p:cNvSpPr/>
                  <p:nvPr/>
                </p:nvSpPr>
                <p:spPr>
                  <a:xfrm>
                    <a:off x="3113" y="253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65" name="AutoShape 108"/>
                  <p:cNvSpPr/>
                  <p:nvPr/>
                </p:nvSpPr>
                <p:spPr>
                  <a:xfrm>
                    <a:off x="3199" y="246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62" name="Oval 109"/>
                <p:cNvSpPr/>
                <p:nvPr/>
              </p:nvSpPr>
              <p:spPr>
                <a:xfrm>
                  <a:off x="3228" y="250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63" name="AutoShape 110"/>
                <p:cNvSpPr/>
                <p:nvPr/>
              </p:nvSpPr>
              <p:spPr>
                <a:xfrm>
                  <a:off x="3160" y="271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54" name="Freeform 111"/>
              <p:cNvSpPr/>
              <p:nvPr/>
            </p:nvSpPr>
            <p:spPr>
              <a:xfrm>
                <a:off x="3560" y="254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5" name="Rectangle 112"/>
              <p:cNvSpPr/>
              <p:nvPr/>
            </p:nvSpPr>
            <p:spPr>
              <a:xfrm>
                <a:off x="3556" y="2543"/>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56" name="Rectangle 113"/>
              <p:cNvSpPr/>
              <p:nvPr/>
            </p:nvSpPr>
            <p:spPr>
              <a:xfrm>
                <a:off x="3563" y="2624"/>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57" name="Rectangle 114"/>
              <p:cNvSpPr/>
              <p:nvPr/>
            </p:nvSpPr>
            <p:spPr>
              <a:xfrm>
                <a:off x="3380" y="2624"/>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158" name="Group 115"/>
              <p:cNvGrpSpPr/>
              <p:nvPr/>
            </p:nvGrpSpPr>
            <p:grpSpPr>
              <a:xfrm>
                <a:off x="3378" y="2371"/>
                <a:ext cx="194" cy="364"/>
                <a:chOff x="3495" y="2525"/>
                <a:chExt cx="194" cy="364"/>
              </a:xfrm>
            </p:grpSpPr>
            <p:sp>
              <p:nvSpPr>
                <p:cNvPr id="159" name="Oval 116"/>
                <p:cNvSpPr/>
                <p:nvPr/>
              </p:nvSpPr>
              <p:spPr>
                <a:xfrm>
                  <a:off x="3571" y="252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60" name="Freeform 117"/>
                <p:cNvSpPr/>
                <p:nvPr/>
              </p:nvSpPr>
              <p:spPr>
                <a:xfrm>
                  <a:off x="3495" y="259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7" name="组合 6"/>
          <p:cNvGrpSpPr/>
          <p:nvPr/>
        </p:nvGrpSpPr>
        <p:grpSpPr>
          <a:xfrm>
            <a:off x="-7833" y="1965548"/>
            <a:ext cx="449263" cy="3035300"/>
            <a:chOff x="-7833" y="2131987"/>
            <a:chExt cx="449263" cy="3035300"/>
          </a:xfrm>
        </p:grpSpPr>
        <p:sp>
          <p:nvSpPr>
            <p:cNvPr id="84" name="Rectangle 137"/>
            <p:cNvSpPr/>
            <p:nvPr/>
          </p:nvSpPr>
          <p:spPr>
            <a:xfrm>
              <a:off x="-7833" y="2868587"/>
              <a:ext cx="409575" cy="1187450"/>
            </a:xfrm>
            <a:prstGeom prst="rect">
              <a:avLst/>
            </a:prstGeom>
            <a:noFill/>
            <a:ln w="12700">
              <a:noFill/>
            </a:ln>
          </p:spPr>
          <p:txBody>
            <a:bodyPr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b="1" i="1" dirty="0">
                  <a:latin typeface="Comic Sans MS" panose="030F0702030302020204" pitchFamily="66" charset="0"/>
                </a:rPr>
                <a:t>任</a:t>
              </a:r>
            </a:p>
            <a:p>
              <a:pPr algn="ctr" eaLnBrk="0" hangingPunct="0"/>
              <a:r>
                <a:rPr lang="zh-CN" altLang="en-US" b="1" i="1" dirty="0">
                  <a:latin typeface="Comic Sans MS" panose="030F0702030302020204" pitchFamily="66" charset="0"/>
                </a:rPr>
                <a:t>务</a:t>
              </a:r>
            </a:p>
            <a:p>
              <a:pPr algn="ctr" eaLnBrk="0" hangingPunct="0"/>
              <a:r>
                <a:rPr lang="zh-CN" altLang="en-US" b="1" i="1" dirty="0">
                  <a:latin typeface="Comic Sans MS" panose="030F0702030302020204" pitchFamily="66" charset="0"/>
                </a:rPr>
                <a:t>顺</a:t>
              </a:r>
            </a:p>
            <a:p>
              <a:pPr algn="ctr" eaLnBrk="0" hangingPunct="0"/>
              <a:r>
                <a:rPr lang="zh-CN" altLang="en-US" b="1" i="1" dirty="0">
                  <a:latin typeface="Comic Sans MS" panose="030F0702030302020204" pitchFamily="66" charset="0"/>
                </a:rPr>
                <a:t>序</a:t>
              </a:r>
            </a:p>
          </p:txBody>
        </p:sp>
        <p:sp>
          <p:nvSpPr>
            <p:cNvPr id="85" name="Line 138"/>
            <p:cNvSpPr/>
            <p:nvPr/>
          </p:nvSpPr>
          <p:spPr>
            <a:xfrm>
              <a:off x="441430" y="2131987"/>
              <a:ext cx="0" cy="3035300"/>
            </a:xfrm>
            <a:prstGeom prst="line">
              <a:avLst/>
            </a:prstGeom>
            <a:ln w="12700" cap="flat" cmpd="sng">
              <a:solidFill>
                <a:schemeClr val="tx1"/>
              </a:solidFill>
              <a:prstDash val="solid"/>
              <a:headEnd type="none" w="med" len="med"/>
              <a:tailEnd type="triangle" w="med" len="med"/>
            </a:ln>
          </p:spPr>
          <p:txBody>
            <a:bodyPr/>
            <a:lstStyle/>
            <a:p>
              <a:endParaRPr lang="zh-CN" altLang="en-US"/>
            </a:p>
          </p:txBody>
        </p:sp>
      </p:grpSp>
      <p:grpSp>
        <p:nvGrpSpPr>
          <p:cNvPr id="2" name="组合 1"/>
          <p:cNvGrpSpPr/>
          <p:nvPr/>
        </p:nvGrpSpPr>
        <p:grpSpPr>
          <a:xfrm>
            <a:off x="922442" y="1052736"/>
            <a:ext cx="7466013" cy="1079500"/>
            <a:chOff x="922442" y="1219175"/>
            <a:chExt cx="7466013" cy="1079500"/>
          </a:xfrm>
        </p:grpSpPr>
        <p:sp>
          <p:nvSpPr>
            <p:cNvPr id="47" name="Rectangle 16"/>
            <p:cNvSpPr/>
            <p:nvPr/>
          </p:nvSpPr>
          <p:spPr>
            <a:xfrm>
              <a:off x="12685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48" name="Line 17"/>
            <p:cNvSpPr/>
            <p:nvPr/>
          </p:nvSpPr>
          <p:spPr>
            <a:xfrm>
              <a:off x="1317730" y="1827187"/>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49" name="Line 18"/>
            <p:cNvSpPr/>
            <p:nvPr/>
          </p:nvSpPr>
          <p:spPr>
            <a:xfrm flipV="1">
              <a:off x="1817792" y="1825600"/>
              <a:ext cx="504825"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50" name="Line 19"/>
            <p:cNvSpPr/>
            <p:nvPr/>
          </p:nvSpPr>
          <p:spPr>
            <a:xfrm flipV="1">
              <a:off x="2332142" y="1825600"/>
              <a:ext cx="503238"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51" name="Rectangle 20"/>
            <p:cNvSpPr/>
            <p:nvPr/>
          </p:nvSpPr>
          <p:spPr>
            <a:xfrm>
              <a:off x="18527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52" name="Rectangle 21"/>
            <p:cNvSpPr/>
            <p:nvPr/>
          </p:nvSpPr>
          <p:spPr>
            <a:xfrm>
              <a:off x="23734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53" name="Line 22"/>
            <p:cNvSpPr/>
            <p:nvPr/>
          </p:nvSpPr>
          <p:spPr>
            <a:xfrm>
              <a:off x="1813030" y="165573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4" name="Line 23"/>
            <p:cNvSpPr/>
            <p:nvPr/>
          </p:nvSpPr>
          <p:spPr>
            <a:xfrm>
              <a:off x="2332142" y="165573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5" name="Line 24"/>
            <p:cNvSpPr/>
            <p:nvPr/>
          </p:nvSpPr>
          <p:spPr>
            <a:xfrm>
              <a:off x="2854430" y="165573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6" name="Rectangle 25"/>
            <p:cNvSpPr/>
            <p:nvPr/>
          </p:nvSpPr>
          <p:spPr>
            <a:xfrm>
              <a:off x="28433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57" name="Line 26"/>
            <p:cNvSpPr/>
            <p:nvPr/>
          </p:nvSpPr>
          <p:spPr>
            <a:xfrm>
              <a:off x="2892530" y="1827187"/>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58" name="Rectangle 29"/>
            <p:cNvSpPr/>
            <p:nvPr/>
          </p:nvSpPr>
          <p:spPr>
            <a:xfrm>
              <a:off x="34275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59" name="Rectangle 30"/>
            <p:cNvSpPr/>
            <p:nvPr/>
          </p:nvSpPr>
          <p:spPr>
            <a:xfrm>
              <a:off x="39482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60" name="Line 31"/>
            <p:cNvSpPr/>
            <p:nvPr/>
          </p:nvSpPr>
          <p:spPr>
            <a:xfrm>
              <a:off x="3387830" y="165573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61" name="Line 33"/>
            <p:cNvSpPr/>
            <p:nvPr/>
          </p:nvSpPr>
          <p:spPr>
            <a:xfrm>
              <a:off x="4429230" y="165573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62" name="Rectangle 34"/>
            <p:cNvSpPr/>
            <p:nvPr/>
          </p:nvSpPr>
          <p:spPr>
            <a:xfrm>
              <a:off x="44181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63" name="Line 35"/>
            <p:cNvSpPr/>
            <p:nvPr/>
          </p:nvSpPr>
          <p:spPr>
            <a:xfrm>
              <a:off x="4467330" y="1827187"/>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64" name="Rectangle 38"/>
            <p:cNvSpPr/>
            <p:nvPr/>
          </p:nvSpPr>
          <p:spPr>
            <a:xfrm>
              <a:off x="50023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65" name="Rectangle 39"/>
            <p:cNvSpPr/>
            <p:nvPr/>
          </p:nvSpPr>
          <p:spPr>
            <a:xfrm>
              <a:off x="55230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66" name="Line 40"/>
            <p:cNvSpPr/>
            <p:nvPr/>
          </p:nvSpPr>
          <p:spPr>
            <a:xfrm>
              <a:off x="4962630" y="165573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67" name="Line 42"/>
            <p:cNvSpPr/>
            <p:nvPr/>
          </p:nvSpPr>
          <p:spPr>
            <a:xfrm>
              <a:off x="6004030" y="165573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68" name="Rectangle 43"/>
            <p:cNvSpPr/>
            <p:nvPr/>
          </p:nvSpPr>
          <p:spPr>
            <a:xfrm>
              <a:off x="59929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69" name="Line 44"/>
            <p:cNvSpPr/>
            <p:nvPr/>
          </p:nvSpPr>
          <p:spPr>
            <a:xfrm>
              <a:off x="6042130" y="1827187"/>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70" name="Rectangle 47"/>
            <p:cNvSpPr/>
            <p:nvPr/>
          </p:nvSpPr>
          <p:spPr>
            <a:xfrm>
              <a:off x="65771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71" name="Rectangle 48"/>
            <p:cNvSpPr/>
            <p:nvPr/>
          </p:nvSpPr>
          <p:spPr>
            <a:xfrm>
              <a:off x="7097817" y="1844650"/>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72" name="Line 49"/>
            <p:cNvSpPr/>
            <p:nvPr/>
          </p:nvSpPr>
          <p:spPr>
            <a:xfrm>
              <a:off x="6537430" y="165573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73" name="Line 51"/>
            <p:cNvSpPr/>
            <p:nvPr/>
          </p:nvSpPr>
          <p:spPr>
            <a:xfrm>
              <a:off x="7578830" y="165573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74" name="Rectangle 71"/>
            <p:cNvSpPr/>
            <p:nvPr/>
          </p:nvSpPr>
          <p:spPr>
            <a:xfrm>
              <a:off x="922442" y="1219175"/>
              <a:ext cx="930275"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6 PM</a:t>
              </a:r>
            </a:p>
          </p:txBody>
        </p:sp>
        <p:sp>
          <p:nvSpPr>
            <p:cNvPr id="75" name="Line 72"/>
            <p:cNvSpPr/>
            <p:nvPr/>
          </p:nvSpPr>
          <p:spPr>
            <a:xfrm>
              <a:off x="1285980" y="1689075"/>
              <a:ext cx="6324600" cy="0"/>
            </a:xfrm>
            <a:prstGeom prst="line">
              <a:avLst/>
            </a:prstGeom>
            <a:ln w="12700" cap="flat" cmpd="sng">
              <a:solidFill>
                <a:schemeClr val="tx1"/>
              </a:solidFill>
              <a:prstDash val="solid"/>
              <a:headEnd type="none" w="med" len="med"/>
              <a:tailEnd type="triangle" w="med" len="med"/>
            </a:ln>
          </p:spPr>
          <p:txBody>
            <a:bodyPr/>
            <a:lstStyle/>
            <a:p>
              <a:endParaRPr lang="zh-CN" altLang="en-US"/>
            </a:p>
          </p:txBody>
        </p:sp>
        <p:sp>
          <p:nvSpPr>
            <p:cNvPr id="76" name="Line 73"/>
            <p:cNvSpPr/>
            <p:nvPr/>
          </p:nvSpPr>
          <p:spPr>
            <a:xfrm>
              <a:off x="1279630" y="1555725"/>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77" name="Rectangle 74"/>
            <p:cNvSpPr/>
            <p:nvPr/>
          </p:nvSpPr>
          <p:spPr>
            <a:xfrm>
              <a:off x="2154342" y="1231875"/>
              <a:ext cx="366713"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7</a:t>
              </a:r>
            </a:p>
          </p:txBody>
        </p:sp>
        <p:sp>
          <p:nvSpPr>
            <p:cNvPr id="78" name="Rectangle 75"/>
            <p:cNvSpPr/>
            <p:nvPr/>
          </p:nvSpPr>
          <p:spPr>
            <a:xfrm>
              <a:off x="3221142" y="1231875"/>
              <a:ext cx="366713"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8</a:t>
              </a:r>
            </a:p>
          </p:txBody>
        </p:sp>
        <p:sp>
          <p:nvSpPr>
            <p:cNvPr id="79" name="Rectangle 76"/>
            <p:cNvSpPr/>
            <p:nvPr/>
          </p:nvSpPr>
          <p:spPr>
            <a:xfrm>
              <a:off x="4237142" y="1231875"/>
              <a:ext cx="366713"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9</a:t>
              </a:r>
            </a:p>
          </p:txBody>
        </p:sp>
        <p:sp>
          <p:nvSpPr>
            <p:cNvPr id="80" name="Rectangle 77"/>
            <p:cNvSpPr/>
            <p:nvPr/>
          </p:nvSpPr>
          <p:spPr>
            <a:xfrm>
              <a:off x="5176942" y="1244575"/>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10</a:t>
              </a:r>
            </a:p>
          </p:txBody>
        </p:sp>
        <p:sp>
          <p:nvSpPr>
            <p:cNvPr id="81" name="Rectangle 78"/>
            <p:cNvSpPr/>
            <p:nvPr/>
          </p:nvSpPr>
          <p:spPr>
            <a:xfrm>
              <a:off x="6269142" y="1231875"/>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11</a:t>
              </a:r>
            </a:p>
          </p:txBody>
        </p:sp>
        <p:sp>
          <p:nvSpPr>
            <p:cNvPr id="82" name="Rectangle 79"/>
            <p:cNvSpPr/>
            <p:nvPr/>
          </p:nvSpPr>
          <p:spPr>
            <a:xfrm>
              <a:off x="6945417" y="1219175"/>
              <a:ext cx="1443038"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Midnight</a:t>
              </a:r>
            </a:p>
          </p:txBody>
        </p:sp>
        <p:sp>
          <p:nvSpPr>
            <p:cNvPr id="86" name="Line 139"/>
            <p:cNvSpPr/>
            <p:nvPr/>
          </p:nvSpPr>
          <p:spPr>
            <a:xfrm flipV="1">
              <a:off x="6542192" y="1844650"/>
              <a:ext cx="504825"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87" name="Line 140"/>
            <p:cNvSpPr/>
            <p:nvPr/>
          </p:nvSpPr>
          <p:spPr>
            <a:xfrm>
              <a:off x="7056542" y="167478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88" name="Line 141"/>
            <p:cNvSpPr/>
            <p:nvPr/>
          </p:nvSpPr>
          <p:spPr>
            <a:xfrm flipV="1">
              <a:off x="7075592" y="1835125"/>
              <a:ext cx="503238"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89" name="Line 142"/>
            <p:cNvSpPr/>
            <p:nvPr/>
          </p:nvSpPr>
          <p:spPr>
            <a:xfrm flipV="1">
              <a:off x="3368780" y="1844650"/>
              <a:ext cx="504825"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90" name="Line 143"/>
            <p:cNvSpPr/>
            <p:nvPr/>
          </p:nvSpPr>
          <p:spPr>
            <a:xfrm>
              <a:off x="3883130" y="167478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91" name="Line 144"/>
            <p:cNvSpPr/>
            <p:nvPr/>
          </p:nvSpPr>
          <p:spPr>
            <a:xfrm flipV="1">
              <a:off x="3902180" y="1835125"/>
              <a:ext cx="503237"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92" name="Line 145"/>
            <p:cNvSpPr/>
            <p:nvPr/>
          </p:nvSpPr>
          <p:spPr>
            <a:xfrm flipV="1">
              <a:off x="4967392" y="1844650"/>
              <a:ext cx="504825"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93" name="Line 146"/>
            <p:cNvSpPr/>
            <p:nvPr/>
          </p:nvSpPr>
          <p:spPr>
            <a:xfrm>
              <a:off x="5481742" y="1674787"/>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94" name="Line 147"/>
            <p:cNvSpPr/>
            <p:nvPr/>
          </p:nvSpPr>
          <p:spPr>
            <a:xfrm flipV="1">
              <a:off x="5500792" y="1835125"/>
              <a:ext cx="503238"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grpSp>
      <p:grpSp>
        <p:nvGrpSpPr>
          <p:cNvPr id="6" name="组合 5"/>
          <p:cNvGrpSpPr/>
          <p:nvPr/>
        </p:nvGrpSpPr>
        <p:grpSpPr>
          <a:xfrm>
            <a:off x="600180" y="4342036"/>
            <a:ext cx="6988183" cy="736600"/>
            <a:chOff x="600180" y="4508475"/>
            <a:chExt cx="6988183" cy="736600"/>
          </a:xfrm>
        </p:grpSpPr>
        <p:grpSp>
          <p:nvGrpSpPr>
            <p:cNvPr id="46" name="Group 13"/>
            <p:cNvGrpSpPr/>
            <p:nvPr/>
          </p:nvGrpSpPr>
          <p:grpSpPr>
            <a:xfrm>
              <a:off x="600180" y="4710087"/>
              <a:ext cx="522287" cy="534988"/>
              <a:chOff x="500" y="3076"/>
              <a:chExt cx="329" cy="337"/>
            </a:xfrm>
          </p:grpSpPr>
          <p:sp>
            <p:nvSpPr>
              <p:cNvPr id="170" name="Freeform 14"/>
              <p:cNvSpPr/>
              <p:nvPr/>
            </p:nvSpPr>
            <p:spPr>
              <a:xfrm>
                <a:off x="500" y="3076"/>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1" name="Rectangle 15"/>
              <p:cNvSpPr/>
              <p:nvPr/>
            </p:nvSpPr>
            <p:spPr>
              <a:xfrm>
                <a:off x="551" y="3127"/>
                <a:ext cx="253"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D</a:t>
                </a:r>
              </a:p>
            </p:txBody>
          </p:sp>
        </p:grpSp>
        <p:grpSp>
          <p:nvGrpSpPr>
            <p:cNvPr id="95" name="Group 149"/>
            <p:cNvGrpSpPr/>
            <p:nvPr/>
          </p:nvGrpSpPr>
          <p:grpSpPr>
            <a:xfrm>
              <a:off x="6053248" y="4508475"/>
              <a:ext cx="1535115" cy="711200"/>
              <a:chOff x="2695" y="2314"/>
              <a:chExt cx="967" cy="448"/>
            </a:xfrm>
          </p:grpSpPr>
          <p:grpSp>
            <p:nvGrpSpPr>
              <p:cNvPr id="134" name="Group 150"/>
              <p:cNvGrpSpPr/>
              <p:nvPr/>
            </p:nvGrpSpPr>
            <p:grpSpPr>
              <a:xfrm>
                <a:off x="2695" y="2314"/>
                <a:ext cx="305" cy="448"/>
                <a:chOff x="2812" y="2468"/>
                <a:chExt cx="305" cy="448"/>
              </a:xfrm>
            </p:grpSpPr>
            <p:grpSp>
              <p:nvGrpSpPr>
                <p:cNvPr id="148" name="Group 151"/>
                <p:cNvGrpSpPr/>
                <p:nvPr/>
              </p:nvGrpSpPr>
              <p:grpSpPr>
                <a:xfrm>
                  <a:off x="2812" y="2468"/>
                  <a:ext cx="305" cy="448"/>
                  <a:chOff x="2812" y="2468"/>
                  <a:chExt cx="305" cy="448"/>
                </a:xfrm>
              </p:grpSpPr>
              <p:sp>
                <p:nvSpPr>
                  <p:cNvPr id="150" name="AutoShape 152"/>
                  <p:cNvSpPr/>
                  <p:nvPr/>
                </p:nvSpPr>
                <p:spPr>
                  <a:xfrm>
                    <a:off x="2812" y="253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51" name="AutoShape 153"/>
                  <p:cNvSpPr/>
                  <p:nvPr/>
                </p:nvSpPr>
                <p:spPr>
                  <a:xfrm>
                    <a:off x="2882" y="246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49" name="AutoShape 154"/>
                <p:cNvSpPr/>
                <p:nvPr/>
              </p:nvSpPr>
              <p:spPr>
                <a:xfrm>
                  <a:off x="2874" y="257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135" name="Group 155"/>
              <p:cNvGrpSpPr/>
              <p:nvPr/>
            </p:nvGrpSpPr>
            <p:grpSpPr>
              <a:xfrm>
                <a:off x="2996" y="2314"/>
                <a:ext cx="338" cy="448"/>
                <a:chOff x="3113" y="2468"/>
                <a:chExt cx="378" cy="448"/>
              </a:xfrm>
            </p:grpSpPr>
            <p:grpSp>
              <p:nvGrpSpPr>
                <p:cNvPr id="143" name="Group 156"/>
                <p:cNvGrpSpPr/>
                <p:nvPr/>
              </p:nvGrpSpPr>
              <p:grpSpPr>
                <a:xfrm>
                  <a:off x="3113" y="2468"/>
                  <a:ext cx="378" cy="448"/>
                  <a:chOff x="3113" y="2468"/>
                  <a:chExt cx="378" cy="448"/>
                </a:xfrm>
              </p:grpSpPr>
              <p:sp>
                <p:nvSpPr>
                  <p:cNvPr id="146" name="AutoShape 157"/>
                  <p:cNvSpPr/>
                  <p:nvPr/>
                </p:nvSpPr>
                <p:spPr>
                  <a:xfrm>
                    <a:off x="3113" y="253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47" name="AutoShape 158"/>
                  <p:cNvSpPr/>
                  <p:nvPr/>
                </p:nvSpPr>
                <p:spPr>
                  <a:xfrm>
                    <a:off x="3199" y="246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44" name="Oval 159"/>
                <p:cNvSpPr/>
                <p:nvPr/>
              </p:nvSpPr>
              <p:spPr>
                <a:xfrm>
                  <a:off x="3228" y="250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45" name="AutoShape 160"/>
                <p:cNvSpPr/>
                <p:nvPr/>
              </p:nvSpPr>
              <p:spPr>
                <a:xfrm>
                  <a:off x="3160" y="271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36" name="Freeform 161"/>
              <p:cNvSpPr/>
              <p:nvPr/>
            </p:nvSpPr>
            <p:spPr>
              <a:xfrm>
                <a:off x="3560" y="254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7" name="Rectangle 162"/>
              <p:cNvSpPr/>
              <p:nvPr/>
            </p:nvSpPr>
            <p:spPr>
              <a:xfrm>
                <a:off x="3556" y="2543"/>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38" name="Rectangle 163"/>
              <p:cNvSpPr/>
              <p:nvPr/>
            </p:nvSpPr>
            <p:spPr>
              <a:xfrm>
                <a:off x="3563" y="2624"/>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39" name="Rectangle 164"/>
              <p:cNvSpPr/>
              <p:nvPr/>
            </p:nvSpPr>
            <p:spPr>
              <a:xfrm>
                <a:off x="3380" y="2624"/>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140" name="Group 165"/>
              <p:cNvGrpSpPr/>
              <p:nvPr/>
            </p:nvGrpSpPr>
            <p:grpSpPr>
              <a:xfrm>
                <a:off x="3378" y="2371"/>
                <a:ext cx="194" cy="364"/>
                <a:chOff x="3495" y="2525"/>
                <a:chExt cx="194" cy="364"/>
              </a:xfrm>
            </p:grpSpPr>
            <p:sp>
              <p:nvSpPr>
                <p:cNvPr id="141" name="Oval 166"/>
                <p:cNvSpPr/>
                <p:nvPr/>
              </p:nvSpPr>
              <p:spPr>
                <a:xfrm>
                  <a:off x="3571" y="252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42" name="Freeform 167"/>
                <p:cNvSpPr/>
                <p:nvPr/>
              </p:nvSpPr>
              <p:spPr>
                <a:xfrm>
                  <a:off x="3495" y="259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4" name="组合 3"/>
          <p:cNvGrpSpPr/>
          <p:nvPr/>
        </p:nvGrpSpPr>
        <p:grpSpPr>
          <a:xfrm>
            <a:off x="638280" y="2941861"/>
            <a:ext cx="3709979" cy="711200"/>
            <a:chOff x="638280" y="3108300"/>
            <a:chExt cx="3709979" cy="711200"/>
          </a:xfrm>
        </p:grpSpPr>
        <p:grpSp>
          <p:nvGrpSpPr>
            <p:cNvPr id="44" name="Group 7"/>
            <p:cNvGrpSpPr/>
            <p:nvPr/>
          </p:nvGrpSpPr>
          <p:grpSpPr>
            <a:xfrm>
              <a:off x="638280" y="3224187"/>
              <a:ext cx="522287" cy="534988"/>
              <a:chOff x="524" y="2140"/>
              <a:chExt cx="329" cy="337"/>
            </a:xfrm>
          </p:grpSpPr>
          <p:sp>
            <p:nvSpPr>
              <p:cNvPr id="174" name="Freeform 8"/>
              <p:cNvSpPr/>
              <p:nvPr/>
            </p:nvSpPr>
            <p:spPr>
              <a:xfrm>
                <a:off x="524" y="2140"/>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5" name="Rectangle 9"/>
              <p:cNvSpPr/>
              <p:nvPr/>
            </p:nvSpPr>
            <p:spPr>
              <a:xfrm>
                <a:off x="584" y="2191"/>
                <a:ext cx="235"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B</a:t>
                </a:r>
              </a:p>
            </p:txBody>
          </p:sp>
        </p:grpSp>
        <p:grpSp>
          <p:nvGrpSpPr>
            <p:cNvPr id="96" name="Group 168"/>
            <p:cNvGrpSpPr/>
            <p:nvPr/>
          </p:nvGrpSpPr>
          <p:grpSpPr>
            <a:xfrm>
              <a:off x="2813149" y="3108300"/>
              <a:ext cx="1535110" cy="711200"/>
              <a:chOff x="2695" y="2314"/>
              <a:chExt cx="967" cy="448"/>
            </a:xfrm>
          </p:grpSpPr>
          <p:grpSp>
            <p:nvGrpSpPr>
              <p:cNvPr id="116" name="Group 169"/>
              <p:cNvGrpSpPr/>
              <p:nvPr/>
            </p:nvGrpSpPr>
            <p:grpSpPr>
              <a:xfrm>
                <a:off x="2695" y="2314"/>
                <a:ext cx="305" cy="448"/>
                <a:chOff x="2812" y="2468"/>
                <a:chExt cx="305" cy="448"/>
              </a:xfrm>
            </p:grpSpPr>
            <p:grpSp>
              <p:nvGrpSpPr>
                <p:cNvPr id="130" name="Group 170"/>
                <p:cNvGrpSpPr/>
                <p:nvPr/>
              </p:nvGrpSpPr>
              <p:grpSpPr>
                <a:xfrm>
                  <a:off x="2812" y="2468"/>
                  <a:ext cx="305" cy="448"/>
                  <a:chOff x="2812" y="2468"/>
                  <a:chExt cx="305" cy="448"/>
                </a:xfrm>
              </p:grpSpPr>
              <p:sp>
                <p:nvSpPr>
                  <p:cNvPr id="132" name="AutoShape 171"/>
                  <p:cNvSpPr/>
                  <p:nvPr/>
                </p:nvSpPr>
                <p:spPr>
                  <a:xfrm>
                    <a:off x="2812" y="253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33" name="AutoShape 172"/>
                  <p:cNvSpPr/>
                  <p:nvPr/>
                </p:nvSpPr>
                <p:spPr>
                  <a:xfrm>
                    <a:off x="2882" y="246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31" name="AutoShape 173"/>
                <p:cNvSpPr/>
                <p:nvPr/>
              </p:nvSpPr>
              <p:spPr>
                <a:xfrm>
                  <a:off x="2874" y="257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117" name="Group 174"/>
              <p:cNvGrpSpPr/>
              <p:nvPr/>
            </p:nvGrpSpPr>
            <p:grpSpPr>
              <a:xfrm>
                <a:off x="2996" y="2314"/>
                <a:ext cx="338" cy="448"/>
                <a:chOff x="3113" y="2468"/>
                <a:chExt cx="378" cy="448"/>
              </a:xfrm>
            </p:grpSpPr>
            <p:grpSp>
              <p:nvGrpSpPr>
                <p:cNvPr id="125" name="Group 175"/>
                <p:cNvGrpSpPr/>
                <p:nvPr/>
              </p:nvGrpSpPr>
              <p:grpSpPr>
                <a:xfrm>
                  <a:off x="3113" y="2468"/>
                  <a:ext cx="378" cy="448"/>
                  <a:chOff x="3113" y="2468"/>
                  <a:chExt cx="378" cy="448"/>
                </a:xfrm>
              </p:grpSpPr>
              <p:sp>
                <p:nvSpPr>
                  <p:cNvPr id="128" name="AutoShape 176"/>
                  <p:cNvSpPr/>
                  <p:nvPr/>
                </p:nvSpPr>
                <p:spPr>
                  <a:xfrm>
                    <a:off x="3113" y="253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29" name="AutoShape 177"/>
                  <p:cNvSpPr/>
                  <p:nvPr/>
                </p:nvSpPr>
                <p:spPr>
                  <a:xfrm>
                    <a:off x="3199" y="246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26" name="Oval 178"/>
                <p:cNvSpPr/>
                <p:nvPr/>
              </p:nvSpPr>
              <p:spPr>
                <a:xfrm>
                  <a:off x="3228" y="250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27" name="AutoShape 179"/>
                <p:cNvSpPr/>
                <p:nvPr/>
              </p:nvSpPr>
              <p:spPr>
                <a:xfrm>
                  <a:off x="3160" y="271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18" name="Freeform 180"/>
              <p:cNvSpPr/>
              <p:nvPr/>
            </p:nvSpPr>
            <p:spPr>
              <a:xfrm>
                <a:off x="3560" y="254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Rectangle 181"/>
              <p:cNvSpPr/>
              <p:nvPr/>
            </p:nvSpPr>
            <p:spPr>
              <a:xfrm>
                <a:off x="3556" y="2543"/>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20" name="Rectangle 182"/>
              <p:cNvSpPr/>
              <p:nvPr/>
            </p:nvSpPr>
            <p:spPr>
              <a:xfrm>
                <a:off x="3563" y="2624"/>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21" name="Rectangle 183"/>
              <p:cNvSpPr/>
              <p:nvPr/>
            </p:nvSpPr>
            <p:spPr>
              <a:xfrm>
                <a:off x="3380" y="2624"/>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122" name="Group 184"/>
              <p:cNvGrpSpPr/>
              <p:nvPr/>
            </p:nvGrpSpPr>
            <p:grpSpPr>
              <a:xfrm>
                <a:off x="3378" y="2371"/>
                <a:ext cx="194" cy="364"/>
                <a:chOff x="3495" y="2525"/>
                <a:chExt cx="194" cy="364"/>
              </a:xfrm>
            </p:grpSpPr>
            <p:sp>
              <p:nvSpPr>
                <p:cNvPr id="123" name="Oval 185"/>
                <p:cNvSpPr/>
                <p:nvPr/>
              </p:nvSpPr>
              <p:spPr>
                <a:xfrm>
                  <a:off x="3571" y="252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24" name="Freeform 186"/>
                <p:cNvSpPr/>
                <p:nvPr/>
              </p:nvSpPr>
              <p:spPr>
                <a:xfrm>
                  <a:off x="3495" y="259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3" name="组合 2"/>
          <p:cNvGrpSpPr/>
          <p:nvPr/>
        </p:nvGrpSpPr>
        <p:grpSpPr>
          <a:xfrm>
            <a:off x="650980" y="2125886"/>
            <a:ext cx="2208204" cy="711200"/>
            <a:chOff x="650980" y="2292325"/>
            <a:chExt cx="2208204" cy="711200"/>
          </a:xfrm>
        </p:grpSpPr>
        <p:grpSp>
          <p:nvGrpSpPr>
            <p:cNvPr id="43" name="Group 4"/>
            <p:cNvGrpSpPr/>
            <p:nvPr/>
          </p:nvGrpSpPr>
          <p:grpSpPr>
            <a:xfrm>
              <a:off x="650980" y="2398687"/>
              <a:ext cx="522287" cy="534988"/>
              <a:chOff x="532" y="1620"/>
              <a:chExt cx="329" cy="337"/>
            </a:xfrm>
          </p:grpSpPr>
          <p:sp>
            <p:nvSpPr>
              <p:cNvPr id="176" name="Freeform 5"/>
              <p:cNvSpPr/>
              <p:nvPr/>
            </p:nvSpPr>
            <p:spPr>
              <a:xfrm>
                <a:off x="532" y="1620"/>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7" name="Rectangle 6"/>
              <p:cNvSpPr/>
              <p:nvPr/>
            </p:nvSpPr>
            <p:spPr>
              <a:xfrm>
                <a:off x="583" y="1671"/>
                <a:ext cx="254"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A</a:t>
                </a:r>
              </a:p>
            </p:txBody>
          </p:sp>
        </p:grpSp>
        <p:grpSp>
          <p:nvGrpSpPr>
            <p:cNvPr id="97" name="Group 187"/>
            <p:cNvGrpSpPr/>
            <p:nvPr/>
          </p:nvGrpSpPr>
          <p:grpSpPr>
            <a:xfrm>
              <a:off x="1324074" y="2292325"/>
              <a:ext cx="1535110" cy="711200"/>
              <a:chOff x="2695" y="2314"/>
              <a:chExt cx="967" cy="448"/>
            </a:xfrm>
          </p:grpSpPr>
          <p:grpSp>
            <p:nvGrpSpPr>
              <p:cNvPr id="98" name="Group 188"/>
              <p:cNvGrpSpPr/>
              <p:nvPr/>
            </p:nvGrpSpPr>
            <p:grpSpPr>
              <a:xfrm>
                <a:off x="2695" y="2314"/>
                <a:ext cx="305" cy="448"/>
                <a:chOff x="2812" y="2468"/>
                <a:chExt cx="305" cy="448"/>
              </a:xfrm>
            </p:grpSpPr>
            <p:grpSp>
              <p:nvGrpSpPr>
                <p:cNvPr id="112" name="Group 189"/>
                <p:cNvGrpSpPr/>
                <p:nvPr/>
              </p:nvGrpSpPr>
              <p:grpSpPr>
                <a:xfrm>
                  <a:off x="2812" y="2468"/>
                  <a:ext cx="305" cy="448"/>
                  <a:chOff x="2812" y="2468"/>
                  <a:chExt cx="305" cy="448"/>
                </a:xfrm>
              </p:grpSpPr>
              <p:sp>
                <p:nvSpPr>
                  <p:cNvPr id="114" name="AutoShape 190"/>
                  <p:cNvSpPr/>
                  <p:nvPr/>
                </p:nvSpPr>
                <p:spPr>
                  <a:xfrm>
                    <a:off x="2812" y="253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15" name="AutoShape 191"/>
                  <p:cNvSpPr/>
                  <p:nvPr/>
                </p:nvSpPr>
                <p:spPr>
                  <a:xfrm>
                    <a:off x="2882" y="246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13" name="AutoShape 192"/>
                <p:cNvSpPr/>
                <p:nvPr/>
              </p:nvSpPr>
              <p:spPr>
                <a:xfrm>
                  <a:off x="2874" y="257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99" name="Group 193"/>
              <p:cNvGrpSpPr/>
              <p:nvPr/>
            </p:nvGrpSpPr>
            <p:grpSpPr>
              <a:xfrm>
                <a:off x="2996" y="2314"/>
                <a:ext cx="338" cy="448"/>
                <a:chOff x="3113" y="2468"/>
                <a:chExt cx="378" cy="448"/>
              </a:xfrm>
            </p:grpSpPr>
            <p:grpSp>
              <p:nvGrpSpPr>
                <p:cNvPr id="107" name="Group 194"/>
                <p:cNvGrpSpPr/>
                <p:nvPr/>
              </p:nvGrpSpPr>
              <p:grpSpPr>
                <a:xfrm>
                  <a:off x="3113" y="2468"/>
                  <a:ext cx="378" cy="448"/>
                  <a:chOff x="3113" y="2468"/>
                  <a:chExt cx="378" cy="448"/>
                </a:xfrm>
              </p:grpSpPr>
              <p:sp>
                <p:nvSpPr>
                  <p:cNvPr id="110" name="AutoShape 195"/>
                  <p:cNvSpPr/>
                  <p:nvPr/>
                </p:nvSpPr>
                <p:spPr>
                  <a:xfrm>
                    <a:off x="3113" y="253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11" name="AutoShape 196"/>
                  <p:cNvSpPr/>
                  <p:nvPr/>
                </p:nvSpPr>
                <p:spPr>
                  <a:xfrm>
                    <a:off x="3199" y="246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08" name="Oval 197"/>
                <p:cNvSpPr/>
                <p:nvPr/>
              </p:nvSpPr>
              <p:spPr>
                <a:xfrm>
                  <a:off x="3228" y="250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09" name="AutoShape 198"/>
                <p:cNvSpPr/>
                <p:nvPr/>
              </p:nvSpPr>
              <p:spPr>
                <a:xfrm>
                  <a:off x="3160" y="271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00" name="Freeform 199"/>
              <p:cNvSpPr/>
              <p:nvPr/>
            </p:nvSpPr>
            <p:spPr>
              <a:xfrm>
                <a:off x="3560" y="254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1" name="Rectangle 200"/>
              <p:cNvSpPr/>
              <p:nvPr/>
            </p:nvSpPr>
            <p:spPr>
              <a:xfrm>
                <a:off x="3556" y="2543"/>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02" name="Rectangle 201"/>
              <p:cNvSpPr/>
              <p:nvPr/>
            </p:nvSpPr>
            <p:spPr>
              <a:xfrm>
                <a:off x="3563" y="2624"/>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03" name="Rectangle 202"/>
              <p:cNvSpPr/>
              <p:nvPr/>
            </p:nvSpPr>
            <p:spPr>
              <a:xfrm>
                <a:off x="3380" y="2624"/>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104" name="Group 203"/>
              <p:cNvGrpSpPr/>
              <p:nvPr/>
            </p:nvGrpSpPr>
            <p:grpSpPr>
              <a:xfrm>
                <a:off x="3378" y="2371"/>
                <a:ext cx="194" cy="364"/>
                <a:chOff x="3495" y="2525"/>
                <a:chExt cx="194" cy="364"/>
              </a:xfrm>
            </p:grpSpPr>
            <p:sp>
              <p:nvSpPr>
                <p:cNvPr id="105" name="Oval 204"/>
                <p:cNvSpPr/>
                <p:nvPr/>
              </p:nvSpPr>
              <p:spPr>
                <a:xfrm>
                  <a:off x="3571" y="252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06" name="Freeform 205"/>
                <p:cNvSpPr/>
                <p:nvPr/>
              </p:nvSpPr>
              <p:spPr>
                <a:xfrm>
                  <a:off x="3495" y="259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133622"/>
            <a:ext cx="8919847" cy="480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Consider the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unpipelined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machine early.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Assume:  </a:t>
            </a:r>
          </a:p>
          <a:p>
            <a:pPr algn="just">
              <a:lnSpc>
                <a:spcPts val="2900"/>
              </a:lnSpc>
              <a:spcBef>
                <a:spcPts val="0"/>
              </a:spcBef>
              <a:spcAft>
                <a:spcPts val="6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clock</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10ns;  </a:t>
            </a:r>
          </a:p>
          <a:p>
            <a:pPr algn="just">
              <a:lnSpc>
                <a:spcPts val="2900"/>
              </a:lnSpc>
              <a:spcBef>
                <a:spcPts val="0"/>
              </a:spcBef>
              <a:spcAft>
                <a:spcPts val="6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ALU</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4 cycles, 40%;</a:t>
            </a:r>
          </a:p>
          <a:p>
            <a:pPr algn="just">
              <a:lnSpc>
                <a:spcPts val="2900"/>
              </a:lnSpc>
              <a:spcBef>
                <a:spcPts val="0"/>
              </a:spcBef>
              <a:spcAft>
                <a:spcPts val="6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branches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4 cycles, 20%;</a:t>
            </a:r>
          </a:p>
          <a:p>
            <a:pPr algn="just">
              <a:lnSpc>
                <a:spcPts val="2900"/>
              </a:lnSpc>
              <a:spcBef>
                <a:spcPts val="0"/>
              </a:spcBef>
              <a:spcAft>
                <a:spcPts val="6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memory operations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5 cycles, 40%.</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Suppose: due to skew and setup, pipelining machine adds to clock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overhead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=1ns.</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Ignore any latency impact, how much speedup we will gain from pipeline ?</a:t>
            </a:r>
          </a:p>
          <a:p>
            <a:pPr algn="just">
              <a:lnSpc>
                <a:spcPts val="2900"/>
              </a:lnSpc>
              <a:spcBef>
                <a:spcPts val="0"/>
              </a:spcBef>
              <a:spcAft>
                <a:spcPts val="600"/>
              </a:spcAft>
              <a:buSzPct val="100000"/>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133622"/>
            <a:ext cx="8919847" cy="480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average instruction execution time on the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unpipelined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machine is: </a:t>
            </a: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pipelined machine, clock must run at the speed of slowest stage plus overhead:</a:t>
            </a:r>
          </a:p>
          <a:p>
            <a:pPr algn="just">
              <a:lnSpc>
                <a:spcPts val="2900"/>
              </a:lnSpc>
              <a:spcBef>
                <a:spcPts val="0"/>
              </a:spcBef>
              <a:spcAft>
                <a:spcPts val="6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10 + 1 = 11 ns;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This is the average instruction execution time.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763688" y="2060848"/>
            <a:ext cx="6336704" cy="1958328"/>
          </a:xfrm>
          <a:prstGeom prst="rect">
            <a:avLst/>
          </a:prstGeom>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133622"/>
            <a:ext cx="8919847" cy="136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Thus, the speedup from pipelining is:</a:t>
            </a:r>
          </a:p>
        </p:txBody>
      </p:sp>
      <p:pic>
        <p:nvPicPr>
          <p:cNvPr id="3" name="图片 2"/>
          <p:cNvPicPr>
            <a:picLocks noChangeAspect="1"/>
          </p:cNvPicPr>
          <p:nvPr/>
        </p:nvPicPr>
        <p:blipFill>
          <a:blip r:embed="rId3"/>
          <a:stretch>
            <a:fillRect/>
          </a:stretch>
        </p:blipFill>
        <p:spPr>
          <a:xfrm>
            <a:off x="1259632" y="2730205"/>
            <a:ext cx="7144822" cy="1778915"/>
          </a:xfrm>
          <a:prstGeom prst="rect">
            <a:avLst/>
          </a:prstGeom>
        </p:spPr>
      </p:pic>
      <p:sp>
        <p:nvSpPr>
          <p:cNvPr id="4" name="矩形 3"/>
          <p:cNvSpPr/>
          <p:nvPr/>
        </p:nvSpPr>
        <p:spPr>
          <a:xfrm>
            <a:off x="116649" y="5013176"/>
            <a:ext cx="8359171" cy="836126"/>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1ns overhead essentially establishes a limit on the effectiveness of pipelining. </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133622"/>
            <a:ext cx="8919847" cy="255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Assume that the times required for the 5 functional units (5 cycles), are: 10 ns, 8 ns, 10 ns, 10 ns, 7ns.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Assume: pipelining adds 1ns of overhead.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Find speedup versus single-cycle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algn="just">
              <a:lnSpc>
                <a:spcPts val="2900"/>
              </a:lnSpc>
              <a:spcBef>
                <a:spcPts val="0"/>
              </a:spcBef>
              <a:spcAft>
                <a:spcPts val="600"/>
              </a:spcAft>
              <a:buSzPct val="100000"/>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19"/>
          <p:cNvSpPr txBox="1">
            <a:spLocks noChangeArrowheads="1"/>
          </p:cNvSpPr>
          <p:nvPr/>
        </p:nvSpPr>
        <p:spPr bwMode="auto">
          <a:xfrm>
            <a:off x="92232" y="3501008"/>
            <a:ext cx="8919847" cy="390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unpipelined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machine -&gt; executes all instructions in one clock cycle -&gt; average time per instruction is simply the clock cycle time.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clock time is sum of the times for each step:</a:t>
            </a:r>
          </a:p>
          <a:p>
            <a:pPr algn="ctr">
              <a:lnSpc>
                <a:spcPts val="2900"/>
              </a:lnSpc>
              <a:spcBef>
                <a:spcPts val="0"/>
              </a:spcBef>
              <a:spcAft>
                <a:spcPts val="6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Average instruction execution time</a:t>
            </a:r>
          </a:p>
          <a:p>
            <a:pPr algn="ctr">
              <a:lnSpc>
                <a:spcPts val="2900"/>
              </a:lnSpc>
              <a:spcBef>
                <a:spcPts val="0"/>
              </a:spcBef>
              <a:spcAft>
                <a:spcPts val="6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10+8+10+10+7 = 45ns</a:t>
            </a: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900"/>
              </a:lnSpc>
              <a:spcBef>
                <a:spcPts val="0"/>
              </a:spcBef>
              <a:spcAft>
                <a:spcPts val="600"/>
              </a:spcAft>
              <a:buSzPct val="100000"/>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154011"/>
            <a:ext cx="8919847" cy="263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pipelined machine -&gt; clock time must be largest time for any stage (10ns) + overhead (1ns) = 11ns.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CPI =1, average execution time=11 ns. Thus:</a:t>
            </a: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900"/>
              </a:lnSpc>
              <a:spcBef>
                <a:spcPts val="0"/>
              </a:spcBef>
              <a:spcAft>
                <a:spcPts val="600"/>
              </a:spcAft>
              <a:buSzPct val="100000"/>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43608" y="3031511"/>
            <a:ext cx="7526815" cy="1874086"/>
          </a:xfrm>
          <a:prstGeom prst="rect">
            <a:avLst/>
          </a:prstGeom>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154011"/>
            <a:ext cx="8919847" cy="433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ts val="2900"/>
              </a:lnSpc>
              <a:spcBef>
                <a:spcPts val="0"/>
              </a:spcBef>
              <a:spcAft>
                <a:spcPts val="600"/>
              </a:spcAft>
              <a:buSzPct val="100000"/>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有关流水线性能的若干问题</a:t>
            </a:r>
          </a:p>
          <a:p>
            <a:pPr marL="457200" indent="-457200" algn="just">
              <a:spcBef>
                <a:spcPts val="0"/>
              </a:spcBef>
              <a:spcAft>
                <a:spcPts val="600"/>
              </a:spcAft>
              <a:buSzPct val="100000"/>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流水线并不能减少（而且一般是增加）单条指令的执行时间，但能够提高吞吐率</a:t>
            </a:r>
          </a:p>
          <a:p>
            <a:pPr marL="457200" indent="-457200" algn="just">
              <a:spcBef>
                <a:spcPts val="0"/>
              </a:spcBef>
              <a:spcAft>
                <a:spcPts val="600"/>
              </a:spcAft>
              <a:buSzPct val="100000"/>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增加流水线的深度可以提高流水线性能</a:t>
            </a:r>
          </a:p>
          <a:p>
            <a:pPr marL="457200" indent="-457200" algn="just">
              <a:spcBef>
                <a:spcPts val="0"/>
              </a:spcBef>
              <a:spcAft>
                <a:spcPts val="600"/>
              </a:spcAft>
              <a:buSzPct val="100000"/>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流水线深度受限于流水线的延迟和额外开销</a:t>
            </a:r>
          </a:p>
          <a:p>
            <a:pPr marL="457200" indent="-457200" algn="just">
              <a:spcBef>
                <a:spcPts val="0"/>
              </a:spcBef>
              <a:spcAft>
                <a:spcPts val="600"/>
              </a:spcAft>
              <a:buSzPct val="100000"/>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需要用高速锁存器作为流水线寄存器</a:t>
            </a:r>
          </a:p>
          <a:p>
            <a:pPr marL="457200" indent="-457200" algn="just">
              <a:spcBef>
                <a:spcPts val="0"/>
              </a:spcBef>
              <a:spcAft>
                <a:spcPts val="600"/>
              </a:spcAft>
              <a:buSzPct val="100000"/>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指令之间存在的相关，限制了流水线的性能</a:t>
            </a:r>
          </a:p>
          <a:p>
            <a:pPr algn="just">
              <a:lnSpc>
                <a:spcPts val="2900"/>
              </a:lnSpc>
              <a:spcBef>
                <a:spcPts val="0"/>
              </a:spcBef>
              <a:spcAft>
                <a:spcPts val="600"/>
              </a:spcAft>
              <a:buSzPct val="100000"/>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900"/>
              </a:lnSpc>
              <a:spcBef>
                <a:spcPts val="0"/>
              </a:spcBef>
              <a:spcAft>
                <a:spcPts val="600"/>
              </a:spcAft>
              <a:buSzPct val="100000"/>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154011"/>
            <a:ext cx="8919847" cy="635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Hazards: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situations that prevent the next instruction from executing. Hazards reduce performance from the ideal speedup gained by pipelining.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流水线中的相关是指相邻或相近的两条指令因存在某种关联，后一条指令不能在原先指定的时钟周期开始执行。</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There are three classes of hazards:</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hazards:</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are resource conflicts, hardware cannot support all possible combinations of instructions in overlapped execution.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结构相关</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hazards: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 instruction depends on the results of a previous instruction.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数据相关</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Control hazards: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arise from the pipelining of branches and other instructions that change PC.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控制相关</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154011"/>
            <a:ext cx="8919847" cy="5965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800100" lvl="1" indent="-342900" algn="just" eaLnBrk="1" hangingPunct="1">
              <a:spcBef>
                <a:spcPts val="0"/>
              </a:spcBef>
              <a:buSzPct val="60000"/>
              <a:buFont typeface="Wingdings" panose="05000000000000000000" pitchFamily="2" charset="2"/>
              <a:buChar char="Ø"/>
            </a:pPr>
            <a:r>
              <a:rPr kumimoji="1" lang="zh-CN" altLang="en-US" dirty="0">
                <a:solidFill>
                  <a:srgbClr val="800000"/>
                </a:solidFill>
                <a:latin typeface="宋体" panose="02010600030101010101" pitchFamily="2" charset="-122"/>
                <a:ea typeface="宋体" panose="02010600030101010101" pitchFamily="2" charset="-122"/>
              </a:rPr>
              <a:t>结构相关</a:t>
            </a:r>
            <a:r>
              <a:rPr kumimoji="1" lang="zh-CN" altLang="en-US" dirty="0">
                <a:solidFill>
                  <a:schemeClr val="tx1"/>
                </a:solidFill>
                <a:latin typeface="宋体" panose="02010600030101010101" pitchFamily="2" charset="-122"/>
                <a:ea typeface="宋体" panose="02010600030101010101" pitchFamily="2" charset="-122"/>
              </a:rPr>
              <a:t>：当指令在重叠执行过程中，硬件资源满足不了指令重叠执行的要求，发生资源冲突时产生“结构相关”。</a:t>
            </a:r>
          </a:p>
          <a:p>
            <a:pPr marL="800100" lvl="1" indent="-342900" algn="just" eaLnBrk="1" hangingPunct="1">
              <a:spcBef>
                <a:spcPts val="0"/>
              </a:spcBef>
              <a:buSzPct val="60000"/>
              <a:buFont typeface="Wingdings" panose="05000000000000000000" pitchFamily="2" charset="2"/>
              <a:buChar char="Ø"/>
            </a:pPr>
            <a:r>
              <a:rPr kumimoji="1" lang="zh-CN" altLang="en-US" dirty="0">
                <a:solidFill>
                  <a:srgbClr val="800000"/>
                </a:solidFill>
                <a:latin typeface="宋体" panose="02010600030101010101" pitchFamily="2" charset="-122"/>
                <a:ea typeface="宋体" panose="02010600030101010101" pitchFamily="2" charset="-122"/>
              </a:rPr>
              <a:t>数据相关</a:t>
            </a:r>
            <a:r>
              <a:rPr kumimoji="1" lang="zh-CN" altLang="en-US" dirty="0">
                <a:solidFill>
                  <a:srgbClr val="003366"/>
                </a:solidFill>
                <a:latin typeface="宋体" panose="02010600030101010101" pitchFamily="2" charset="-122"/>
                <a:ea typeface="宋体" panose="02010600030101010101" pitchFamily="2" charset="-122"/>
              </a:rPr>
              <a:t>：</a:t>
            </a:r>
            <a:r>
              <a:rPr kumimoji="1" lang="zh-CN" altLang="en-US" dirty="0">
                <a:solidFill>
                  <a:schemeClr val="tx1"/>
                </a:solidFill>
                <a:latin typeface="宋体" panose="02010600030101010101" pitchFamily="2" charset="-122"/>
                <a:ea typeface="宋体" panose="02010600030101010101" pitchFamily="2" charset="-122"/>
              </a:rPr>
              <a:t>因一条指令需要用到前面指令的结果，而无法与产生结果的指令重叠执行时，就发生了数据相关。</a:t>
            </a:r>
          </a:p>
          <a:p>
            <a:pPr marL="800100" lvl="1" indent="-342900" algn="just" eaLnBrk="1" hangingPunct="1">
              <a:spcBef>
                <a:spcPts val="0"/>
              </a:spcBef>
              <a:spcAft>
                <a:spcPts val="600"/>
              </a:spcAft>
              <a:buSzPct val="60000"/>
              <a:buFont typeface="Wingdings" panose="05000000000000000000" pitchFamily="2" charset="2"/>
              <a:buChar char="Ø"/>
            </a:pPr>
            <a:r>
              <a:rPr kumimoji="1" lang="zh-CN" altLang="en-US" dirty="0">
                <a:solidFill>
                  <a:srgbClr val="800000"/>
                </a:solidFill>
                <a:latin typeface="宋体" panose="02010600030101010101" pitchFamily="2" charset="-122"/>
                <a:ea typeface="宋体" panose="02010600030101010101" pitchFamily="2" charset="-122"/>
              </a:rPr>
              <a:t>控制相关</a:t>
            </a:r>
            <a:r>
              <a:rPr kumimoji="1" lang="zh-CN" altLang="en-US" dirty="0">
                <a:solidFill>
                  <a:schemeClr val="tx1"/>
                </a:solidFill>
                <a:latin typeface="宋体" panose="02010600030101010101" pitchFamily="2" charset="-122"/>
                <a:ea typeface="宋体" panose="02010600030101010101" pitchFamily="2" charset="-122"/>
              </a:rPr>
              <a:t>：当流水线遇到分支指令和其它会改变</a:t>
            </a:r>
            <a:r>
              <a:rPr kumimoji="1" lang="en-US" altLang="zh-CN" dirty="0">
                <a:solidFill>
                  <a:schemeClr val="tx1"/>
                </a:solidFill>
                <a:latin typeface="宋体" panose="02010600030101010101" pitchFamily="2" charset="-122"/>
                <a:ea typeface="宋体" panose="02010600030101010101" pitchFamily="2" charset="-122"/>
              </a:rPr>
              <a:t>PC</a:t>
            </a:r>
            <a:r>
              <a:rPr kumimoji="1" lang="zh-CN" altLang="en-US" dirty="0">
                <a:solidFill>
                  <a:schemeClr val="tx1"/>
                </a:solidFill>
                <a:latin typeface="宋体" panose="02010600030101010101" pitchFamily="2" charset="-122"/>
                <a:ea typeface="宋体" panose="02010600030101010101" pitchFamily="2" charset="-122"/>
              </a:rPr>
              <a:t>值的指令时就发生控制相关。</a:t>
            </a:r>
            <a:endParaRPr kumimoji="1" lang="en-US" altLang="zh-CN" dirty="0">
              <a:solidFill>
                <a:schemeClr val="tx1"/>
              </a:solidFill>
              <a:latin typeface="宋体" panose="02010600030101010101" pitchFamily="2" charset="-122"/>
              <a:ea typeface="宋体" panose="02010600030101010101" pitchFamily="2" charset="-122"/>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Hazards in pipelines can make it necessary to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stall</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pipeline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暂停流水线</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lvl="1"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Assume: when an instruction is stalled. All instructions issued later than the stalled instruction are also stalled. Instructions issued earlier than the stalled instruction must continue. No new instructions are fetched during stall.</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3.2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2158645"/>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Stalls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degrade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pipeline performance. Simple equation for finding speedup :</a:t>
            </a:r>
          </a:p>
        </p:txBody>
      </p:sp>
      <p:sp>
        <p:nvSpPr>
          <p:cNvPr id="8" name="Text Box 4"/>
          <p:cNvSpPr txBox="1">
            <a:spLocks noChangeArrowheads="1"/>
          </p:cNvSpPr>
          <p:nvPr/>
        </p:nvSpPr>
        <p:spPr bwMode="auto">
          <a:xfrm>
            <a:off x="1547664" y="1087667"/>
            <a:ext cx="6135843" cy="104246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Performance of Pipeline with Stalls</a:t>
            </a:r>
          </a:p>
          <a:p>
            <a:pPr algn="ctr">
              <a:spcBef>
                <a:spcPct val="20000"/>
              </a:spcBef>
            </a:pP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带暂停流水线的性能</a:t>
            </a:r>
          </a:p>
        </p:txBody>
      </p:sp>
      <mc:AlternateContent xmlns:mc="http://schemas.openxmlformats.org/markup-compatibility/2006" xmlns:a14="http://schemas.microsoft.com/office/drawing/2010/main">
        <mc:Choice Requires="a14">
          <p:sp>
            <p:nvSpPr>
              <p:cNvPr id="2" name="文本框 1"/>
              <p:cNvSpPr txBox="1"/>
              <p:nvPr/>
            </p:nvSpPr>
            <p:spPr>
              <a:xfrm>
                <a:off x="323528" y="3203807"/>
                <a:ext cx="8682377" cy="766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a:solidFill>
                            <a:schemeClr val="tx1"/>
                          </a:solidFill>
                          <a:latin typeface="Cambria Math" panose="02040503050406030204" pitchFamily="18" charset="0"/>
                        </a:rPr>
                        <m:t>Speedup</m:t>
                      </m:r>
                      <m:r>
                        <a:rPr lang="en-US" altLang="zh-CN" b="0">
                          <a:solidFill>
                            <a:schemeClr val="tx1"/>
                          </a:solidFill>
                          <a:latin typeface="Cambria Math" panose="02040503050406030204" pitchFamily="18" charset="0"/>
                        </a:rPr>
                        <m:t> </m:t>
                      </m:r>
                      <m:r>
                        <m:rPr>
                          <m:sty m:val="p"/>
                        </m:rPr>
                        <a:rPr lang="en-US" altLang="zh-CN" b="0">
                          <a:solidFill>
                            <a:schemeClr val="tx1"/>
                          </a:solidFill>
                          <a:latin typeface="Cambria Math" panose="02040503050406030204" pitchFamily="18" charset="0"/>
                        </a:rPr>
                        <m:t>from</m:t>
                      </m:r>
                      <m:r>
                        <a:rPr lang="en-US" altLang="zh-CN" b="0">
                          <a:solidFill>
                            <a:schemeClr val="tx1"/>
                          </a:solidFill>
                          <a:latin typeface="Cambria Math" panose="02040503050406030204" pitchFamily="18" charset="0"/>
                        </a:rPr>
                        <m:t> </m:t>
                      </m:r>
                      <m:r>
                        <m:rPr>
                          <m:sty m:val="p"/>
                        </m:rPr>
                        <a:rPr lang="en-US" altLang="zh-CN" b="0">
                          <a:solidFill>
                            <a:schemeClr val="tx1"/>
                          </a:solidFill>
                          <a:latin typeface="Cambria Math" panose="02040503050406030204" pitchFamily="18" charset="0"/>
                        </a:rPr>
                        <m:t>pipelining</m:t>
                      </m:r>
                      <m:r>
                        <a:rPr lang="en-US" altLang="zh-CN" b="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m:rPr>
                              <m:sty m:val="p"/>
                            </m:rPr>
                            <a:rPr lang="en-US" altLang="zh-CN" b="0" i="0" smtClean="0">
                              <a:solidFill>
                                <a:schemeClr val="tx1"/>
                              </a:solidFill>
                              <a:latin typeface="Cambria Math" panose="02040503050406030204" pitchFamily="18" charset="0"/>
                            </a:rPr>
                            <m:t>Average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instruction</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time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unpipelined</m:t>
                          </m:r>
                        </m:num>
                        <m:den>
                          <m:r>
                            <m:rPr>
                              <m:sty m:val="p"/>
                            </m:rPr>
                            <a:rPr lang="en-US" altLang="zh-CN" b="0" i="0">
                              <a:solidFill>
                                <a:schemeClr val="tx1"/>
                              </a:solidFill>
                              <a:latin typeface="Cambria Math" panose="02040503050406030204" pitchFamily="18" charset="0"/>
                            </a:rPr>
                            <m:t>Average</m:t>
                          </m:r>
                          <m:r>
                            <a:rPr lang="en-US" altLang="zh-CN" b="0" i="0">
                              <a:solidFill>
                                <a:schemeClr val="tx1"/>
                              </a:solidFill>
                              <a:latin typeface="Cambria Math" panose="02040503050406030204" pitchFamily="18" charset="0"/>
                            </a:rPr>
                            <m:t> </m:t>
                          </m:r>
                          <m:r>
                            <m:rPr>
                              <m:sty m:val="p"/>
                            </m:rPr>
                            <a:rPr lang="en-US" altLang="zh-CN" b="0" i="0">
                              <a:solidFill>
                                <a:schemeClr val="tx1"/>
                              </a:solidFill>
                              <a:latin typeface="Cambria Math" panose="02040503050406030204" pitchFamily="18" charset="0"/>
                            </a:rPr>
                            <m:t>instruction</m:t>
                          </m:r>
                          <m:r>
                            <a:rPr lang="en-US" altLang="zh-CN" b="0" i="0">
                              <a:solidFill>
                                <a:schemeClr val="tx1"/>
                              </a:solidFill>
                              <a:latin typeface="Cambria Math" panose="02040503050406030204" pitchFamily="18" charset="0"/>
                            </a:rPr>
                            <m:t> </m:t>
                          </m:r>
                          <m:r>
                            <m:rPr>
                              <m:sty m:val="p"/>
                            </m:rPr>
                            <a:rPr lang="en-US" altLang="zh-CN" b="0" i="0">
                              <a:solidFill>
                                <a:schemeClr val="tx1"/>
                              </a:solidFill>
                              <a:latin typeface="Cambria Math" panose="02040503050406030204" pitchFamily="18" charset="0"/>
                            </a:rPr>
                            <m:t>time</m:t>
                          </m:r>
                          <m:r>
                            <a:rPr lang="en-US" altLang="zh-CN" b="0" i="0">
                              <a:solidFill>
                                <a:schemeClr val="tx1"/>
                              </a:solidFill>
                              <a:latin typeface="Cambria Math" panose="02040503050406030204" pitchFamily="18" charset="0"/>
                            </a:rPr>
                            <m:t> </m:t>
                          </m:r>
                          <m:r>
                            <m:rPr>
                              <m:sty m:val="p"/>
                            </m:rPr>
                            <a:rPr lang="en-US" altLang="zh-CN" b="0" i="0">
                              <a:solidFill>
                                <a:schemeClr val="tx1"/>
                              </a:solidFill>
                              <a:latin typeface="Cambria Math" panose="02040503050406030204" pitchFamily="18" charset="0"/>
                            </a:rPr>
                            <m:t>pipelined</m:t>
                          </m:r>
                        </m:den>
                      </m:f>
                    </m:oMath>
                  </m:oMathPara>
                </a14:m>
                <a:endParaRPr lang="en-US" altLang="zh-CN" b="0" dirty="0">
                  <a:solidFill>
                    <a:schemeClr val="tx1"/>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23528" y="3203807"/>
                <a:ext cx="8682377" cy="766172"/>
              </a:xfrm>
              <a:prstGeom prst="rect">
                <a:avLst/>
              </a:prstGeom>
              <a:blipFill rotWithShape="1">
                <a:blip r:embed="rId3"/>
                <a:stretch>
                  <a:fillRect l="-4" t="-30" r="4" b="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610534" y="4300098"/>
                <a:ext cx="6201826" cy="857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m:t>
                      </m:r>
                      <m:f>
                        <m:fPr>
                          <m:ctrlPr>
                            <a:rPr lang="en-US" altLang="zh-CN" b="0" i="1">
                              <a:solidFill>
                                <a:schemeClr val="tx1"/>
                              </a:solidFill>
                              <a:latin typeface="Cambria Math" panose="02040503050406030204" pitchFamily="18" charset="0"/>
                            </a:rPr>
                          </m:ctrlPr>
                        </m:fPr>
                        <m:num>
                          <m:r>
                            <m:rPr>
                              <m:sty m:val="p"/>
                            </m:rPr>
                            <a:rPr lang="en-US" altLang="zh-CN" b="0" i="0" smtClean="0">
                              <a:solidFill>
                                <a:schemeClr val="tx1"/>
                              </a:solidFill>
                              <a:latin typeface="Cambria Math" panose="02040503050406030204" pitchFamily="18" charset="0"/>
                            </a:rPr>
                            <m:t>CPI</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unpipelined</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ea typeface="Cambria Math" panose="02040503050406030204" pitchFamily="18" charset="0"/>
                            </a:rPr>
                            <m:t>Clock</m:t>
                          </m:r>
                          <m:r>
                            <a:rPr lang="en-US" altLang="zh-CN" b="0" i="0" smtClean="0">
                              <a:solidFill>
                                <a:schemeClr val="tx1"/>
                              </a:solidFill>
                              <a:latin typeface="Cambria Math" panose="02040503050406030204" pitchFamily="18" charset="0"/>
                              <a:ea typeface="Cambria Math" panose="02040503050406030204" pitchFamily="18" charset="0"/>
                            </a:rPr>
                            <m:t> </m:t>
                          </m:r>
                          <m:r>
                            <m:rPr>
                              <m:sty m:val="p"/>
                            </m:rPr>
                            <a:rPr lang="en-US" altLang="zh-CN" b="0" i="0" smtClean="0">
                              <a:solidFill>
                                <a:schemeClr val="tx1"/>
                              </a:solidFill>
                              <a:latin typeface="Cambria Math" panose="02040503050406030204" pitchFamily="18" charset="0"/>
                              <a:ea typeface="Cambria Math" panose="02040503050406030204" pitchFamily="18" charset="0"/>
                            </a:rPr>
                            <m:t>cycle</m:t>
                          </m:r>
                          <m:r>
                            <a:rPr lang="en-US" altLang="zh-CN" b="0" i="0" smtClean="0">
                              <a:solidFill>
                                <a:schemeClr val="tx1"/>
                              </a:solidFill>
                              <a:latin typeface="Cambria Math" panose="02040503050406030204" pitchFamily="18" charset="0"/>
                              <a:ea typeface="Cambria Math" panose="02040503050406030204" pitchFamily="18" charset="0"/>
                            </a:rPr>
                            <m:t> </m:t>
                          </m:r>
                          <m:r>
                            <m:rPr>
                              <m:sty m:val="p"/>
                            </m:rPr>
                            <a:rPr lang="en-US" altLang="zh-CN" b="0" i="0" smtClean="0">
                              <a:solidFill>
                                <a:schemeClr val="tx1"/>
                              </a:solidFill>
                              <a:latin typeface="Cambria Math" panose="02040503050406030204" pitchFamily="18" charset="0"/>
                              <a:ea typeface="Cambria Math" panose="02040503050406030204" pitchFamily="18" charset="0"/>
                            </a:rPr>
                            <m:t>unpipelined</m:t>
                          </m:r>
                        </m:num>
                        <m:den>
                          <m:r>
                            <m:rPr>
                              <m:sty m:val="p"/>
                            </m:rPr>
                            <a:rPr lang="en-US" altLang="zh-CN" b="0" i="1">
                              <a:solidFill>
                                <a:schemeClr val="tx1"/>
                              </a:solidFill>
                              <a:latin typeface="Cambria Math" panose="02040503050406030204" pitchFamily="18" charset="0"/>
                            </a:rPr>
                            <m:t>CPI</m:t>
                          </m:r>
                          <m:r>
                            <a:rPr lang="en-US" altLang="zh-CN" b="0">
                              <a:solidFill>
                                <a:schemeClr val="tx1"/>
                              </a:solidFill>
                              <a:latin typeface="Cambria Math" panose="02040503050406030204" pitchFamily="18" charset="0"/>
                            </a:rPr>
                            <m:t> </m:t>
                          </m:r>
                          <m:r>
                            <m:rPr>
                              <m:sty m:val="p"/>
                            </m:rPr>
                            <a:rPr lang="en-US" altLang="zh-CN" b="0" i="1">
                              <a:solidFill>
                                <a:schemeClr val="tx1"/>
                              </a:solidFill>
                              <a:latin typeface="Cambria Math" panose="02040503050406030204" pitchFamily="18" charset="0"/>
                            </a:rPr>
                            <m:t>pipelined</m:t>
                          </m:r>
                          <m:r>
                            <a:rPr lang="en-US" altLang="zh-CN" b="0">
                              <a:solidFill>
                                <a:schemeClr val="tx1"/>
                              </a:solidFill>
                              <a:latin typeface="Cambria Math" panose="02040503050406030204" pitchFamily="18" charset="0"/>
                            </a:rPr>
                            <m:t> ×</m:t>
                          </m:r>
                          <m:r>
                            <m:rPr>
                              <m:sty m:val="p"/>
                            </m:rPr>
                            <a:rPr lang="en-US" altLang="zh-CN" b="0" i="1">
                              <a:solidFill>
                                <a:schemeClr val="tx1"/>
                              </a:solidFill>
                              <a:latin typeface="Cambria Math" panose="02040503050406030204" pitchFamily="18" charset="0"/>
                              <a:ea typeface="Cambria Math" panose="02040503050406030204" pitchFamily="18" charset="0"/>
                            </a:rPr>
                            <m:t>Clock</m:t>
                          </m:r>
                          <m:r>
                            <a:rPr lang="en-US" altLang="zh-CN" b="0">
                              <a:solidFill>
                                <a:schemeClr val="tx1"/>
                              </a:solidFill>
                              <a:latin typeface="Cambria Math" panose="02040503050406030204" pitchFamily="18" charset="0"/>
                              <a:ea typeface="Cambria Math" panose="02040503050406030204" pitchFamily="18" charset="0"/>
                            </a:rPr>
                            <m:t> </m:t>
                          </m:r>
                          <m:r>
                            <m:rPr>
                              <m:sty m:val="p"/>
                            </m:rPr>
                            <a:rPr lang="en-US" altLang="zh-CN" b="0" i="1">
                              <a:solidFill>
                                <a:schemeClr val="tx1"/>
                              </a:solidFill>
                              <a:latin typeface="Cambria Math" panose="02040503050406030204" pitchFamily="18" charset="0"/>
                              <a:ea typeface="Cambria Math" panose="02040503050406030204" pitchFamily="18" charset="0"/>
                            </a:rPr>
                            <m:t>cycle</m:t>
                          </m:r>
                          <m:r>
                            <a:rPr lang="en-US" altLang="zh-CN" b="0">
                              <a:solidFill>
                                <a:schemeClr val="tx1"/>
                              </a:solidFill>
                              <a:latin typeface="Cambria Math" panose="02040503050406030204" pitchFamily="18" charset="0"/>
                              <a:ea typeface="Cambria Math" panose="02040503050406030204" pitchFamily="18" charset="0"/>
                            </a:rPr>
                            <m:t> </m:t>
                          </m:r>
                          <m:r>
                            <m:rPr>
                              <m:sty m:val="p"/>
                            </m:rPr>
                            <a:rPr lang="en-US" altLang="zh-CN" b="0" i="1">
                              <a:solidFill>
                                <a:schemeClr val="tx1"/>
                              </a:solidFill>
                              <a:latin typeface="Cambria Math" panose="02040503050406030204" pitchFamily="18" charset="0"/>
                              <a:ea typeface="Cambria Math" panose="02040503050406030204" pitchFamily="18" charset="0"/>
                            </a:rPr>
                            <m:t>pipelined</m:t>
                          </m:r>
                        </m:den>
                      </m:f>
                    </m:oMath>
                  </m:oMathPara>
                </a14:m>
                <a:endParaRPr lang="zh-CN" altLang="en-US" b="0" dirty="0"/>
              </a:p>
            </p:txBody>
          </p:sp>
        </mc:Choice>
        <mc:Fallback xmlns="">
          <p:sp>
            <p:nvSpPr>
              <p:cNvPr id="3" name="矩形 2"/>
              <p:cNvSpPr>
                <a:spLocks noRot="1" noChangeAspect="1" noMove="1" noResize="1" noEditPoints="1" noAdjustHandles="1" noChangeArrowheads="1" noChangeShapeType="1" noTextEdit="1"/>
              </p:cNvSpPr>
              <p:nvPr/>
            </p:nvSpPr>
            <p:spPr>
              <a:xfrm>
                <a:off x="1610534" y="4300098"/>
                <a:ext cx="6201826" cy="857094"/>
              </a:xfrm>
              <a:prstGeom prst="rect">
                <a:avLst/>
              </a:prstGeom>
              <a:blipFill rotWithShape="1">
                <a:blip r:embed="rId4"/>
                <a:stretch>
                  <a:fillRect l="-3" t="-60" r="10"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610534" y="5445224"/>
                <a:ext cx="6201826" cy="857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m:t>
                      </m:r>
                      <m:f>
                        <m:fPr>
                          <m:ctrlPr>
                            <a:rPr lang="en-US" altLang="zh-CN" b="0" i="1">
                              <a:solidFill>
                                <a:schemeClr val="tx1"/>
                              </a:solidFill>
                              <a:latin typeface="Cambria Math" panose="02040503050406030204" pitchFamily="18" charset="0"/>
                            </a:rPr>
                          </m:ctrlPr>
                        </m:fPr>
                        <m:num>
                          <m:r>
                            <m:rPr>
                              <m:sty m:val="p"/>
                            </m:rPr>
                            <a:rPr lang="en-US" altLang="zh-CN" b="0" i="0" smtClean="0">
                              <a:solidFill>
                                <a:schemeClr val="tx1"/>
                              </a:solidFill>
                              <a:latin typeface="Cambria Math" panose="02040503050406030204" pitchFamily="18" charset="0"/>
                            </a:rPr>
                            <m:t>CPI</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unpipelined</m:t>
                          </m:r>
                          <m:r>
                            <a:rPr lang="en-US" altLang="zh-CN" b="0" i="0" smtClean="0">
                              <a:solidFill>
                                <a:schemeClr val="tx1"/>
                              </a:solidFill>
                              <a:latin typeface="Cambria Math" panose="02040503050406030204" pitchFamily="18" charset="0"/>
                            </a:rPr>
                            <m:t> </m:t>
                          </m:r>
                        </m:num>
                        <m:den>
                          <m:r>
                            <m:rPr>
                              <m:sty m:val="p"/>
                            </m:rPr>
                            <a:rPr lang="en-US" altLang="zh-CN" b="0" i="1">
                              <a:solidFill>
                                <a:schemeClr val="tx1"/>
                              </a:solidFill>
                              <a:latin typeface="Cambria Math" panose="02040503050406030204" pitchFamily="18" charset="0"/>
                            </a:rPr>
                            <m:t>CPI</m:t>
                          </m:r>
                          <m:r>
                            <a:rPr lang="en-US" altLang="zh-CN" b="0">
                              <a:solidFill>
                                <a:schemeClr val="tx1"/>
                              </a:solidFill>
                              <a:latin typeface="Cambria Math" panose="02040503050406030204" pitchFamily="18" charset="0"/>
                            </a:rPr>
                            <m:t> </m:t>
                          </m:r>
                          <m:r>
                            <m:rPr>
                              <m:sty m:val="p"/>
                            </m:rPr>
                            <a:rPr lang="en-US" altLang="zh-CN" b="0" i="1">
                              <a:solidFill>
                                <a:schemeClr val="tx1"/>
                              </a:solidFill>
                              <a:latin typeface="Cambria Math" panose="02040503050406030204" pitchFamily="18" charset="0"/>
                            </a:rPr>
                            <m:t>pipelined</m:t>
                          </m:r>
                          <m:r>
                            <a:rPr lang="en-US" altLang="zh-CN" b="0">
                              <a:solidFill>
                                <a:schemeClr val="tx1"/>
                              </a:solidFill>
                              <a:latin typeface="Cambria Math" panose="02040503050406030204" pitchFamily="18" charset="0"/>
                            </a:rPr>
                            <m:t> </m:t>
                          </m:r>
                        </m:den>
                      </m:f>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rPr>
                          </m:ctrlPr>
                        </m:fPr>
                        <m:num>
                          <m:r>
                            <m:rPr>
                              <m:sty m:val="p"/>
                            </m:rPr>
                            <a:rPr lang="en-US" altLang="zh-CN" b="0" i="1">
                              <a:solidFill>
                                <a:schemeClr val="tx1"/>
                              </a:solidFill>
                              <a:latin typeface="Cambria Math" panose="02040503050406030204" pitchFamily="18" charset="0"/>
                              <a:ea typeface="Cambria Math" panose="02040503050406030204" pitchFamily="18" charset="0"/>
                            </a:rPr>
                            <m:t>Clock</m:t>
                          </m:r>
                          <m:r>
                            <a:rPr lang="en-US" altLang="zh-CN" b="0">
                              <a:solidFill>
                                <a:schemeClr val="tx1"/>
                              </a:solidFill>
                              <a:latin typeface="Cambria Math" panose="02040503050406030204" pitchFamily="18" charset="0"/>
                              <a:ea typeface="Cambria Math" panose="02040503050406030204" pitchFamily="18" charset="0"/>
                            </a:rPr>
                            <m:t> </m:t>
                          </m:r>
                          <m:r>
                            <m:rPr>
                              <m:sty m:val="p"/>
                            </m:rPr>
                            <a:rPr lang="en-US" altLang="zh-CN" b="0" i="1">
                              <a:solidFill>
                                <a:schemeClr val="tx1"/>
                              </a:solidFill>
                              <a:latin typeface="Cambria Math" panose="02040503050406030204" pitchFamily="18" charset="0"/>
                              <a:ea typeface="Cambria Math" panose="02040503050406030204" pitchFamily="18" charset="0"/>
                            </a:rPr>
                            <m:t>cycle</m:t>
                          </m:r>
                          <m:r>
                            <a:rPr lang="en-US" altLang="zh-CN" b="0">
                              <a:solidFill>
                                <a:schemeClr val="tx1"/>
                              </a:solidFill>
                              <a:latin typeface="Cambria Math" panose="02040503050406030204" pitchFamily="18" charset="0"/>
                              <a:ea typeface="Cambria Math" panose="02040503050406030204" pitchFamily="18" charset="0"/>
                            </a:rPr>
                            <m:t> </m:t>
                          </m:r>
                          <m:r>
                            <m:rPr>
                              <m:sty m:val="p"/>
                            </m:rPr>
                            <a:rPr lang="en-US" altLang="zh-CN" b="0" i="1">
                              <a:solidFill>
                                <a:schemeClr val="tx1"/>
                              </a:solidFill>
                              <a:latin typeface="Cambria Math" panose="02040503050406030204" pitchFamily="18" charset="0"/>
                              <a:ea typeface="Cambria Math" panose="02040503050406030204" pitchFamily="18" charset="0"/>
                            </a:rPr>
                            <m:t>unpipelined</m:t>
                          </m:r>
                        </m:num>
                        <m:den>
                          <m:r>
                            <m:rPr>
                              <m:sty m:val="p"/>
                            </m:rPr>
                            <a:rPr lang="en-US" altLang="zh-CN" b="0" i="1">
                              <a:solidFill>
                                <a:schemeClr val="tx1"/>
                              </a:solidFill>
                              <a:latin typeface="Cambria Math" panose="02040503050406030204" pitchFamily="18" charset="0"/>
                              <a:ea typeface="Cambria Math" panose="02040503050406030204" pitchFamily="18" charset="0"/>
                            </a:rPr>
                            <m:t>Clock</m:t>
                          </m:r>
                          <m:r>
                            <a:rPr lang="en-US" altLang="zh-CN" b="0">
                              <a:solidFill>
                                <a:schemeClr val="tx1"/>
                              </a:solidFill>
                              <a:latin typeface="Cambria Math" panose="02040503050406030204" pitchFamily="18" charset="0"/>
                              <a:ea typeface="Cambria Math" panose="02040503050406030204" pitchFamily="18" charset="0"/>
                            </a:rPr>
                            <m:t> </m:t>
                          </m:r>
                          <m:r>
                            <m:rPr>
                              <m:sty m:val="p"/>
                            </m:rPr>
                            <a:rPr lang="en-US" altLang="zh-CN" b="0" i="1">
                              <a:solidFill>
                                <a:schemeClr val="tx1"/>
                              </a:solidFill>
                              <a:latin typeface="Cambria Math" panose="02040503050406030204" pitchFamily="18" charset="0"/>
                              <a:ea typeface="Cambria Math" panose="02040503050406030204" pitchFamily="18" charset="0"/>
                            </a:rPr>
                            <m:t>cycle</m:t>
                          </m:r>
                          <m:r>
                            <a:rPr lang="en-US" altLang="zh-CN" b="0">
                              <a:solidFill>
                                <a:schemeClr val="tx1"/>
                              </a:solidFill>
                              <a:latin typeface="Cambria Math" panose="02040503050406030204" pitchFamily="18" charset="0"/>
                              <a:ea typeface="Cambria Math" panose="02040503050406030204" pitchFamily="18" charset="0"/>
                            </a:rPr>
                            <m:t> </m:t>
                          </m:r>
                          <m:r>
                            <m:rPr>
                              <m:sty m:val="p"/>
                            </m:rPr>
                            <a:rPr lang="en-US" altLang="zh-CN" b="0" i="1">
                              <a:solidFill>
                                <a:schemeClr val="tx1"/>
                              </a:solidFill>
                              <a:latin typeface="Cambria Math" panose="02040503050406030204" pitchFamily="18" charset="0"/>
                              <a:ea typeface="Cambria Math" panose="02040503050406030204" pitchFamily="18" charset="0"/>
                            </a:rPr>
                            <m:t>pipelined</m:t>
                          </m:r>
                        </m:den>
                      </m:f>
                    </m:oMath>
                  </m:oMathPara>
                </a14:m>
                <a:endParaRPr lang="zh-CN" altLang="en-US" b="0" dirty="0"/>
              </a:p>
            </p:txBody>
          </p:sp>
        </mc:Choice>
        <mc:Fallback xmlns="">
          <p:sp>
            <p:nvSpPr>
              <p:cNvPr id="10" name="矩形 9"/>
              <p:cNvSpPr>
                <a:spLocks noRot="1" noChangeAspect="1" noMove="1" noResize="1" noEditPoints="1" noAdjustHandles="1" noChangeArrowheads="1" noChangeShapeType="1" noTextEdit="1"/>
              </p:cNvSpPr>
              <p:nvPr/>
            </p:nvSpPr>
            <p:spPr>
              <a:xfrm>
                <a:off x="1610534" y="5445224"/>
                <a:ext cx="6201826" cy="857094"/>
              </a:xfrm>
              <a:prstGeom prst="rect">
                <a:avLst/>
              </a:prstGeom>
              <a:blipFill rotWithShape="1">
                <a:blip r:embed="rId5"/>
                <a:stretch>
                  <a:fillRect l="-3" t="-12" r="10" b="67"/>
                </a:stretch>
              </a:blipFill>
            </p:spPr>
            <p:txBody>
              <a:bodyPr/>
              <a:lstStyle/>
              <a:p>
                <a:r>
                  <a:rPr lang="zh-CN" altLang="en-US">
                    <a:noFill/>
                  </a:rPr>
                  <a:t> </a:t>
                </a:r>
              </a:p>
            </p:txBody>
          </p:sp>
        </mc:Fallback>
      </mc:AlternateContent>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3.2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12560"/>
            <a:ext cx="8919847" cy="17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Assume 1</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That pipelining can be thought of as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decreasing the CPI</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Ideal CPI</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 pipelined machine is always 1, So</a:t>
            </a:r>
          </a:p>
          <a:p>
            <a:pPr marL="457200" indent="-457200" algn="just">
              <a:lnSpc>
                <a:spcPts val="2900"/>
              </a:lnSpc>
              <a:spcBef>
                <a:spcPts val="0"/>
              </a:spcBef>
              <a:spcAft>
                <a:spcPts val="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p:cNvSpPr txBox="1"/>
              <p:nvPr/>
            </p:nvSpPr>
            <p:spPr>
              <a:xfrm>
                <a:off x="827584" y="3016587"/>
                <a:ext cx="727551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0" smtClean="0">
                          <a:solidFill>
                            <a:schemeClr val="tx1"/>
                          </a:solidFill>
                          <a:latin typeface="Cambria Math" panose="02040503050406030204" pitchFamily="18" charset="0"/>
                        </a:rPr>
                        <m:t>=</m:t>
                      </m:r>
                      <m:r>
                        <m:rPr>
                          <m:sty m:val="p"/>
                        </m:rPr>
                        <a:rPr lang="en-US" altLang="zh-CN" b="0" i="0" smtClean="0">
                          <a:solidFill>
                            <a:schemeClr val="tx1"/>
                          </a:solidFill>
                          <a:latin typeface="Cambria Math" panose="02040503050406030204" pitchFamily="18" charset="0"/>
                        </a:rPr>
                        <m:t>Ideal</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CPI</m:t>
                      </m:r>
                      <m:r>
                        <a:rPr lang="en-US" altLang="zh-CN" b="0" i="0" smtClean="0">
                          <a:solidFill>
                            <a:schemeClr val="tx1"/>
                          </a:solidFill>
                          <a:latin typeface="Cambria Math" panose="02040503050406030204" pitchFamily="18" charset="0"/>
                        </a:rPr>
                        <m:t>+</m:t>
                      </m:r>
                      <m:r>
                        <m:rPr>
                          <m:sty m:val="p"/>
                        </m:rPr>
                        <a:rPr lang="en-US" altLang="zh-CN" b="0" i="0" smtClean="0">
                          <a:solidFill>
                            <a:schemeClr val="tx1"/>
                          </a:solidFill>
                          <a:latin typeface="Cambria Math" panose="02040503050406030204" pitchFamily="18" charset="0"/>
                        </a:rPr>
                        <m:t>Pipeline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stall</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clock</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cycles</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per</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instruction</m:t>
                      </m:r>
                    </m:oMath>
                    <m:oMath xmlns:m="http://schemas.openxmlformats.org/officeDocument/2006/math">
                      <m:r>
                        <a:rPr lang="en-US" altLang="zh-CN" b="0" i="1" smtClean="0">
                          <a:solidFill>
                            <a:schemeClr val="tx1"/>
                          </a:solidFill>
                          <a:latin typeface="Cambria Math" panose="02040503050406030204" pitchFamily="18" charset="0"/>
                        </a:rPr>
                        <m:t>=1+</m:t>
                      </m:r>
                      <m:r>
                        <m:rPr>
                          <m:sty m:val="p"/>
                        </m:rPr>
                        <a:rPr lang="en-US" altLang="zh-CN" b="0" i="0" smtClean="0">
                          <a:solidFill>
                            <a:schemeClr val="tx1"/>
                          </a:solidFill>
                          <a:latin typeface="Cambria Math" panose="02040503050406030204" pitchFamily="18" charset="0"/>
                        </a:rPr>
                        <m:t>Pipeline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stall</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clock</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cycles</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per</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instruction</m:t>
                      </m:r>
                    </m:oMath>
                  </m:oMathPara>
                </a14:m>
                <a:endParaRPr lang="en-US" altLang="zh-CN" b="0" dirty="0">
                  <a:solidFill>
                    <a:schemeClr val="tx1"/>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27584" y="3016587"/>
                <a:ext cx="7275518" cy="738664"/>
              </a:xfrm>
              <a:prstGeom prst="rect">
                <a:avLst/>
              </a:prstGeom>
              <a:blipFill rotWithShape="1">
                <a:blip r:embed="rId3"/>
                <a:stretch>
                  <a:fillRect l="-2" t="-46" r="-63" b="67"/>
                </a:stretch>
              </a:blipFill>
            </p:spPr>
            <p:txBody>
              <a:bodyPr/>
              <a:lstStyle/>
              <a:p>
                <a:r>
                  <a:rPr lang="zh-CN" altLang="en-US">
                    <a:noFill/>
                  </a:rPr>
                  <a:t> </a:t>
                </a:r>
              </a:p>
            </p:txBody>
          </p:sp>
        </mc:Fallback>
      </mc:AlternateContent>
      <p:sp>
        <p:nvSpPr>
          <p:cNvPr id="4" name="矩形 3"/>
          <p:cNvSpPr/>
          <p:nvPr/>
        </p:nvSpPr>
        <p:spPr>
          <a:xfrm>
            <a:off x="539552" y="2310862"/>
            <a:ext cx="2520242" cy="523220"/>
          </a:xfrm>
          <a:prstGeom prst="rect">
            <a:avLst/>
          </a:prstGeom>
        </p:spPr>
        <p:txBody>
          <a:bodyPr wrap="none">
            <a:spAutoFit/>
          </a:bodyPr>
          <a:lstStyle/>
          <a:p>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CPI pipelined: </a:t>
            </a:r>
            <a:endParaRPr lang="zh-CN" altLang="en-US" sz="2800" dirty="0"/>
          </a:p>
        </p:txBody>
      </p:sp>
      <p:sp>
        <p:nvSpPr>
          <p:cNvPr id="5" name="矩形 4"/>
          <p:cNvSpPr/>
          <p:nvPr/>
        </p:nvSpPr>
        <p:spPr>
          <a:xfrm>
            <a:off x="123855" y="3900955"/>
            <a:ext cx="8903496" cy="1208023"/>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ignore overhead of pipelining and assume perfectly balanced, then  cycle time of two machines can be equal, thus:</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p:cNvSpPr txBox="1"/>
              <p:nvPr/>
            </p:nvSpPr>
            <p:spPr>
              <a:xfrm>
                <a:off x="993419" y="5260518"/>
                <a:ext cx="6971076" cy="764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1" smtClean="0">
                          <a:solidFill>
                            <a:schemeClr val="tx1"/>
                          </a:solidFill>
                          <a:latin typeface="Cambria Math" panose="02040503050406030204" pitchFamily="18" charset="0"/>
                        </a:rPr>
                        <m:t>S</m:t>
                      </m:r>
                      <m:r>
                        <m:rPr>
                          <m:sty m:val="p"/>
                        </m:rPr>
                        <a:rPr lang="en-US" altLang="zh-CN" b="0" i="0" smtClean="0">
                          <a:solidFill>
                            <a:schemeClr val="tx1"/>
                          </a:solidFill>
                          <a:latin typeface="Cambria Math" panose="02040503050406030204" pitchFamily="18" charset="0"/>
                        </a:rPr>
                        <m:t>peedup</m:t>
                      </m:r>
                      <m:r>
                        <a:rPr lang="en-US" altLang="zh-CN" b="0" i="1" smtClean="0">
                          <a:solidFill>
                            <a:schemeClr val="tx1"/>
                          </a:solidFill>
                          <a:latin typeface="Cambria Math" panose="02040503050406030204" pitchFamily="18" charset="0"/>
                        </a:rPr>
                        <m:t>=</m:t>
                      </m:r>
                      <m:f>
                        <m:fPr>
                          <m:ctrlPr>
                            <a:rPr lang="en-US" altLang="zh-CN" b="0" i="1">
                              <a:solidFill>
                                <a:schemeClr val="tx1"/>
                              </a:solidFill>
                              <a:latin typeface="Cambria Math" panose="02040503050406030204" pitchFamily="18" charset="0"/>
                            </a:rPr>
                          </m:ctrlPr>
                        </m:fPr>
                        <m:num>
                          <m:r>
                            <m:rPr>
                              <m:sty m:val="p"/>
                            </m:rPr>
                            <a:rPr lang="en-US" altLang="zh-CN" b="0" i="0" smtClean="0">
                              <a:solidFill>
                                <a:schemeClr val="tx1"/>
                              </a:solidFill>
                              <a:latin typeface="Cambria Math" panose="02040503050406030204" pitchFamily="18" charset="0"/>
                            </a:rPr>
                            <m:t>CPI</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unpipelined</m:t>
                          </m:r>
                        </m:num>
                        <m:den>
                          <m:r>
                            <a:rPr lang="en-US" altLang="zh-CN" b="0" i="0" smtClean="0">
                              <a:solidFill>
                                <a:schemeClr val="tx1"/>
                              </a:solidFill>
                              <a:latin typeface="Cambria Math" panose="02040503050406030204" pitchFamily="18" charset="0"/>
                            </a:rPr>
                            <m:t>1+</m:t>
                          </m:r>
                          <m:r>
                            <m:rPr>
                              <m:sty m:val="p"/>
                            </m:rPr>
                            <a:rPr lang="en-US" altLang="zh-CN" b="0" i="0" smtClean="0">
                              <a:solidFill>
                                <a:schemeClr val="tx1"/>
                              </a:solidFill>
                              <a:latin typeface="Cambria Math" panose="02040503050406030204" pitchFamily="18" charset="0"/>
                            </a:rPr>
                            <m:t>Pipeline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stall</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cycles</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per</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instruction</m:t>
                          </m:r>
                        </m:den>
                      </m:f>
                    </m:oMath>
                  </m:oMathPara>
                </a14:m>
                <a:endParaRPr lang="en-US" altLang="zh-CN" b="0" dirty="0">
                  <a:solidFill>
                    <a:schemeClr val="tx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993419" y="5260518"/>
                <a:ext cx="6971076" cy="764505"/>
              </a:xfrm>
              <a:prstGeom prst="rect">
                <a:avLst/>
              </a:prstGeom>
              <a:blipFill rotWithShape="1">
                <a:blip r:embed="rId4"/>
                <a:stretch>
                  <a:fillRect l="-4" t="-23" r="5" b="19"/>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2" name="Rectangle 3"/>
          <p:cNvSpPr>
            <a:spLocks noGrp="1"/>
          </p:cNvSpPr>
          <p:nvPr/>
        </p:nvSpPr>
        <p:spPr>
          <a:xfrm>
            <a:off x="611560" y="5301208"/>
            <a:ext cx="8244328" cy="1565301"/>
          </a:xfrm>
          <a:prstGeom prst="rect">
            <a:avLst/>
          </a:prstGeom>
          <a:noFill/>
          <a:ln w="9525">
            <a:noFill/>
          </a:ln>
        </p:spPr>
        <p:txBody>
          <a:bodyPr vert="horz" wrap="square" lIns="90488" tIns="44450" rIns="90488" bIns="44450" anchor="t"/>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algn="just"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洗衣店用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小时完成了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个任务（</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1.33t/h</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a:p>
            <a:pPr algn="just"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个同学各等待了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1.5</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 </a:t>
            </a:r>
          </a:p>
          <a:p>
            <a:pPr algn="just"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Washer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0.66)</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Dryer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0.66)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Folder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0.66)</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p:txBody>
      </p:sp>
      <p:grpSp>
        <p:nvGrpSpPr>
          <p:cNvPr id="14" name="组合 13"/>
          <p:cNvGrpSpPr/>
          <p:nvPr/>
        </p:nvGrpSpPr>
        <p:grpSpPr>
          <a:xfrm>
            <a:off x="359569" y="1895128"/>
            <a:ext cx="452437" cy="3035300"/>
            <a:chOff x="359569" y="1895128"/>
            <a:chExt cx="452437" cy="3035300"/>
          </a:xfrm>
        </p:grpSpPr>
        <p:sp>
          <p:nvSpPr>
            <p:cNvPr id="190" name="Rectangle 102"/>
            <p:cNvSpPr/>
            <p:nvPr/>
          </p:nvSpPr>
          <p:spPr>
            <a:xfrm>
              <a:off x="359569" y="2849216"/>
              <a:ext cx="409575" cy="1187450"/>
            </a:xfrm>
            <a:prstGeom prst="rect">
              <a:avLst/>
            </a:prstGeom>
            <a:noFill/>
            <a:ln w="12700">
              <a:noFill/>
            </a:ln>
          </p:spPr>
          <p:txBody>
            <a:bodyPr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b="1" i="1" dirty="0">
                  <a:latin typeface="Comic Sans MS" panose="030F0702030302020204" pitchFamily="66" charset="0"/>
                </a:rPr>
                <a:t>任</a:t>
              </a:r>
            </a:p>
            <a:p>
              <a:pPr algn="ctr" eaLnBrk="0" hangingPunct="0"/>
              <a:r>
                <a:rPr lang="zh-CN" altLang="en-US" b="1" i="1" dirty="0">
                  <a:latin typeface="Comic Sans MS" panose="030F0702030302020204" pitchFamily="66" charset="0"/>
                </a:rPr>
                <a:t>务</a:t>
              </a:r>
            </a:p>
            <a:p>
              <a:pPr algn="ctr" eaLnBrk="0" hangingPunct="0"/>
              <a:r>
                <a:rPr lang="zh-CN" altLang="en-US" b="1" i="1" dirty="0">
                  <a:latin typeface="Comic Sans MS" panose="030F0702030302020204" pitchFamily="66" charset="0"/>
                </a:rPr>
                <a:t>顺</a:t>
              </a:r>
            </a:p>
            <a:p>
              <a:pPr algn="ctr" eaLnBrk="0" hangingPunct="0"/>
              <a:r>
                <a:rPr lang="zh-CN" altLang="en-US" b="1" i="1" dirty="0">
                  <a:latin typeface="Comic Sans MS" panose="030F0702030302020204" pitchFamily="66" charset="0"/>
                </a:rPr>
                <a:t>序</a:t>
              </a:r>
            </a:p>
          </p:txBody>
        </p:sp>
        <p:sp>
          <p:nvSpPr>
            <p:cNvPr id="191" name="Line 103"/>
            <p:cNvSpPr/>
            <p:nvPr/>
          </p:nvSpPr>
          <p:spPr>
            <a:xfrm>
              <a:off x="812006" y="1895128"/>
              <a:ext cx="0" cy="3035300"/>
            </a:xfrm>
            <a:prstGeom prst="line">
              <a:avLst/>
            </a:prstGeom>
            <a:ln w="12700" cap="flat" cmpd="sng">
              <a:solidFill>
                <a:schemeClr val="tx1"/>
              </a:solidFill>
              <a:prstDash val="solid"/>
              <a:headEnd type="none" w="med" len="med"/>
              <a:tailEnd type="triangle" w="med" len="med"/>
            </a:ln>
          </p:spPr>
          <p:txBody>
            <a:bodyPr/>
            <a:lstStyle/>
            <a:p>
              <a:endParaRPr lang="zh-CN" altLang="en-US"/>
            </a:p>
          </p:txBody>
        </p:sp>
      </p:grpSp>
      <p:grpSp>
        <p:nvGrpSpPr>
          <p:cNvPr id="9" name="组合 8"/>
          <p:cNvGrpSpPr/>
          <p:nvPr/>
        </p:nvGrpSpPr>
        <p:grpSpPr>
          <a:xfrm>
            <a:off x="1318419" y="980728"/>
            <a:ext cx="7466012" cy="1160463"/>
            <a:chOff x="1318419" y="980728"/>
            <a:chExt cx="7466012" cy="1160463"/>
          </a:xfrm>
        </p:grpSpPr>
        <p:sp>
          <p:nvSpPr>
            <p:cNvPr id="182" name="Rectangle 16"/>
            <p:cNvSpPr/>
            <p:nvPr/>
          </p:nvSpPr>
          <p:spPr>
            <a:xfrm>
              <a:off x="1318419" y="980728"/>
              <a:ext cx="930275"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6 PM</a:t>
              </a:r>
            </a:p>
          </p:txBody>
        </p:sp>
        <p:sp>
          <p:nvSpPr>
            <p:cNvPr id="183" name="Line 17"/>
            <p:cNvSpPr/>
            <p:nvPr/>
          </p:nvSpPr>
          <p:spPr>
            <a:xfrm>
              <a:off x="1681956" y="1452216"/>
              <a:ext cx="6324600" cy="0"/>
            </a:xfrm>
            <a:prstGeom prst="line">
              <a:avLst/>
            </a:prstGeom>
            <a:ln w="12700" cap="flat" cmpd="sng">
              <a:solidFill>
                <a:schemeClr val="tx1"/>
              </a:solidFill>
              <a:prstDash val="solid"/>
              <a:headEnd type="none" w="med" len="med"/>
              <a:tailEnd type="triangle" w="med" len="med"/>
            </a:ln>
          </p:spPr>
          <p:txBody>
            <a:bodyPr/>
            <a:lstStyle/>
            <a:p>
              <a:endParaRPr lang="zh-CN" altLang="en-US"/>
            </a:p>
          </p:txBody>
        </p:sp>
        <p:sp>
          <p:nvSpPr>
            <p:cNvPr id="184" name="Line 18"/>
            <p:cNvSpPr/>
            <p:nvPr/>
          </p:nvSpPr>
          <p:spPr>
            <a:xfrm>
              <a:off x="1675606" y="1318866"/>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85" name="Rectangle 19"/>
            <p:cNvSpPr/>
            <p:nvPr/>
          </p:nvSpPr>
          <p:spPr>
            <a:xfrm>
              <a:off x="2664619" y="993428"/>
              <a:ext cx="366712"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7</a:t>
              </a:r>
            </a:p>
          </p:txBody>
        </p:sp>
        <p:sp>
          <p:nvSpPr>
            <p:cNvPr id="186" name="Rectangle 20"/>
            <p:cNvSpPr/>
            <p:nvPr/>
          </p:nvSpPr>
          <p:spPr>
            <a:xfrm>
              <a:off x="3953669" y="993428"/>
              <a:ext cx="366712"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8</a:t>
              </a:r>
            </a:p>
          </p:txBody>
        </p:sp>
        <p:sp>
          <p:nvSpPr>
            <p:cNvPr id="187" name="Rectangle 21"/>
            <p:cNvSpPr/>
            <p:nvPr/>
          </p:nvSpPr>
          <p:spPr>
            <a:xfrm>
              <a:off x="5106194" y="993428"/>
              <a:ext cx="366712"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9</a:t>
              </a:r>
            </a:p>
          </p:txBody>
        </p:sp>
        <p:sp>
          <p:nvSpPr>
            <p:cNvPr id="188" name="Rectangle 22"/>
            <p:cNvSpPr/>
            <p:nvPr/>
          </p:nvSpPr>
          <p:spPr>
            <a:xfrm>
              <a:off x="6215856" y="1006128"/>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10</a:t>
              </a:r>
            </a:p>
          </p:txBody>
        </p:sp>
        <p:sp>
          <p:nvSpPr>
            <p:cNvPr id="189" name="Rectangle 24"/>
            <p:cNvSpPr/>
            <p:nvPr/>
          </p:nvSpPr>
          <p:spPr>
            <a:xfrm>
              <a:off x="7341394" y="980728"/>
              <a:ext cx="1443037"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Midnight</a:t>
              </a:r>
            </a:p>
          </p:txBody>
        </p:sp>
        <p:sp>
          <p:nvSpPr>
            <p:cNvPr id="192" name="Rectangle 104"/>
            <p:cNvSpPr/>
            <p:nvPr/>
          </p:nvSpPr>
          <p:spPr>
            <a:xfrm>
              <a:off x="1664494" y="1687166"/>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193" name="Line 105"/>
            <p:cNvSpPr/>
            <p:nvPr/>
          </p:nvSpPr>
          <p:spPr>
            <a:xfrm>
              <a:off x="1701006" y="1549053"/>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194" name="Line 106"/>
            <p:cNvSpPr/>
            <p:nvPr/>
          </p:nvSpPr>
          <p:spPr>
            <a:xfrm>
              <a:off x="2209006" y="1504603"/>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95" name="Line 108"/>
            <p:cNvSpPr/>
            <p:nvPr/>
          </p:nvSpPr>
          <p:spPr>
            <a:xfrm flipV="1">
              <a:off x="2270919" y="1641128"/>
              <a:ext cx="501650" cy="3175"/>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196" name="Rectangle 109"/>
            <p:cNvSpPr/>
            <p:nvPr/>
          </p:nvSpPr>
          <p:spPr>
            <a:xfrm>
              <a:off x="2248694" y="1687166"/>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197" name="Line 110"/>
            <p:cNvSpPr/>
            <p:nvPr/>
          </p:nvSpPr>
          <p:spPr>
            <a:xfrm>
              <a:off x="2844006" y="1504603"/>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98" name="Rectangle 113"/>
            <p:cNvSpPr/>
            <p:nvPr/>
          </p:nvSpPr>
          <p:spPr>
            <a:xfrm>
              <a:off x="2896394" y="1687166"/>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199" name="Line 114"/>
            <p:cNvSpPr/>
            <p:nvPr/>
          </p:nvSpPr>
          <p:spPr>
            <a:xfrm>
              <a:off x="3491706" y="1504603"/>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0" name="Rectangle 117"/>
            <p:cNvSpPr/>
            <p:nvPr/>
          </p:nvSpPr>
          <p:spPr>
            <a:xfrm>
              <a:off x="3544094" y="1687166"/>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201" name="Line 118"/>
            <p:cNvSpPr/>
            <p:nvPr/>
          </p:nvSpPr>
          <p:spPr>
            <a:xfrm>
              <a:off x="4139406" y="1504603"/>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2" name="Rectangle 121"/>
            <p:cNvSpPr/>
            <p:nvPr/>
          </p:nvSpPr>
          <p:spPr>
            <a:xfrm>
              <a:off x="4191794" y="1687166"/>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203" name="Rectangle 122"/>
            <p:cNvSpPr/>
            <p:nvPr/>
          </p:nvSpPr>
          <p:spPr>
            <a:xfrm>
              <a:off x="4712494" y="1687166"/>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204" name="Line 123"/>
            <p:cNvSpPr/>
            <p:nvPr/>
          </p:nvSpPr>
          <p:spPr>
            <a:xfrm>
              <a:off x="4752181" y="1504603"/>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5" name="Line 124"/>
            <p:cNvSpPr/>
            <p:nvPr/>
          </p:nvSpPr>
          <p:spPr>
            <a:xfrm>
              <a:off x="5326856" y="1504603"/>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6" name="Line 125"/>
            <p:cNvSpPr/>
            <p:nvPr/>
          </p:nvSpPr>
          <p:spPr>
            <a:xfrm>
              <a:off x="2269331" y="1544291"/>
              <a:ext cx="503238"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207" name="Line 131"/>
            <p:cNvSpPr/>
            <p:nvPr/>
          </p:nvSpPr>
          <p:spPr>
            <a:xfrm flipV="1">
              <a:off x="2918619" y="1645891"/>
              <a:ext cx="501650" cy="3175"/>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208" name="Line 132"/>
            <p:cNvSpPr/>
            <p:nvPr/>
          </p:nvSpPr>
          <p:spPr>
            <a:xfrm>
              <a:off x="2909094" y="1550641"/>
              <a:ext cx="503237"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209" name="Line 133"/>
            <p:cNvSpPr/>
            <p:nvPr/>
          </p:nvSpPr>
          <p:spPr>
            <a:xfrm>
              <a:off x="2923381" y="1750666"/>
              <a:ext cx="503238"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210" name="Line 134"/>
            <p:cNvSpPr/>
            <p:nvPr/>
          </p:nvSpPr>
          <p:spPr>
            <a:xfrm>
              <a:off x="3542506" y="1553816"/>
              <a:ext cx="503238"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211" name="Line 135"/>
            <p:cNvSpPr/>
            <p:nvPr/>
          </p:nvSpPr>
          <p:spPr>
            <a:xfrm flipV="1">
              <a:off x="3547269" y="1650653"/>
              <a:ext cx="501650" cy="3175"/>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212" name="Line 136"/>
            <p:cNvSpPr/>
            <p:nvPr/>
          </p:nvSpPr>
          <p:spPr>
            <a:xfrm>
              <a:off x="3552031" y="1755428"/>
              <a:ext cx="503238"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213" name="Line 137"/>
            <p:cNvSpPr/>
            <p:nvPr/>
          </p:nvSpPr>
          <p:spPr>
            <a:xfrm flipV="1">
              <a:off x="4180681" y="1650653"/>
              <a:ext cx="501650" cy="3175"/>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214" name="Line 138"/>
            <p:cNvSpPr/>
            <p:nvPr/>
          </p:nvSpPr>
          <p:spPr>
            <a:xfrm>
              <a:off x="4185444" y="1755428"/>
              <a:ext cx="503237"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215" name="Line 139"/>
            <p:cNvSpPr/>
            <p:nvPr/>
          </p:nvSpPr>
          <p:spPr>
            <a:xfrm>
              <a:off x="4780756" y="1750666"/>
              <a:ext cx="503238"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grpSp>
      <p:grpSp>
        <p:nvGrpSpPr>
          <p:cNvPr id="10" name="组合 9"/>
          <p:cNvGrpSpPr/>
          <p:nvPr/>
        </p:nvGrpSpPr>
        <p:grpSpPr>
          <a:xfrm>
            <a:off x="1021556" y="2095153"/>
            <a:ext cx="2386032" cy="711207"/>
            <a:chOff x="1021556" y="2095153"/>
            <a:chExt cx="2386032" cy="711207"/>
          </a:xfrm>
        </p:grpSpPr>
        <p:grpSp>
          <p:nvGrpSpPr>
            <p:cNvPr id="178" name="Group 4"/>
            <p:cNvGrpSpPr/>
            <p:nvPr/>
          </p:nvGrpSpPr>
          <p:grpSpPr>
            <a:xfrm>
              <a:off x="1021556" y="2161828"/>
              <a:ext cx="522288" cy="534988"/>
              <a:chOff x="712" y="1908"/>
              <a:chExt cx="329" cy="337"/>
            </a:xfrm>
          </p:grpSpPr>
          <p:sp>
            <p:nvSpPr>
              <p:cNvPr id="298" name="Freeform 5"/>
              <p:cNvSpPr/>
              <p:nvPr/>
            </p:nvSpPr>
            <p:spPr>
              <a:xfrm>
                <a:off x="712" y="190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9" name="Rectangle 6"/>
              <p:cNvSpPr/>
              <p:nvPr/>
            </p:nvSpPr>
            <p:spPr>
              <a:xfrm>
                <a:off x="763" y="1959"/>
                <a:ext cx="254"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A</a:t>
                </a:r>
              </a:p>
            </p:txBody>
          </p:sp>
        </p:grpSp>
        <p:grpSp>
          <p:nvGrpSpPr>
            <p:cNvPr id="216" name="Group 141"/>
            <p:cNvGrpSpPr/>
            <p:nvPr/>
          </p:nvGrpSpPr>
          <p:grpSpPr>
            <a:xfrm>
              <a:off x="1654969" y="2095159"/>
              <a:ext cx="522287" cy="711201"/>
              <a:chOff x="2812" y="2468"/>
              <a:chExt cx="305" cy="448"/>
            </a:xfrm>
          </p:grpSpPr>
          <p:grpSp>
            <p:nvGrpSpPr>
              <p:cNvPr id="288" name="Group 142"/>
              <p:cNvGrpSpPr/>
              <p:nvPr/>
            </p:nvGrpSpPr>
            <p:grpSpPr>
              <a:xfrm>
                <a:off x="2812" y="2468"/>
                <a:ext cx="305" cy="448"/>
                <a:chOff x="2812" y="2468"/>
                <a:chExt cx="305" cy="448"/>
              </a:xfrm>
            </p:grpSpPr>
            <p:sp>
              <p:nvSpPr>
                <p:cNvPr id="290" name="AutoShape 143"/>
                <p:cNvSpPr/>
                <p:nvPr/>
              </p:nvSpPr>
              <p:spPr>
                <a:xfrm>
                  <a:off x="2812" y="253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91" name="AutoShape 144"/>
                <p:cNvSpPr/>
                <p:nvPr/>
              </p:nvSpPr>
              <p:spPr>
                <a:xfrm>
                  <a:off x="2882" y="246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89" name="AutoShape 145"/>
              <p:cNvSpPr/>
              <p:nvPr/>
            </p:nvSpPr>
            <p:spPr>
              <a:xfrm>
                <a:off x="2874" y="257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217" name="Group 146"/>
            <p:cNvGrpSpPr/>
            <p:nvPr/>
          </p:nvGrpSpPr>
          <p:grpSpPr>
            <a:xfrm>
              <a:off x="2231231" y="2095153"/>
              <a:ext cx="577850" cy="711200"/>
              <a:chOff x="3113" y="2468"/>
              <a:chExt cx="378" cy="448"/>
            </a:xfrm>
          </p:grpSpPr>
          <p:grpSp>
            <p:nvGrpSpPr>
              <p:cNvPr id="283" name="Group 147"/>
              <p:cNvGrpSpPr/>
              <p:nvPr/>
            </p:nvGrpSpPr>
            <p:grpSpPr>
              <a:xfrm>
                <a:off x="3113" y="2468"/>
                <a:ext cx="378" cy="448"/>
                <a:chOff x="3113" y="2468"/>
                <a:chExt cx="378" cy="448"/>
              </a:xfrm>
            </p:grpSpPr>
            <p:sp>
              <p:nvSpPr>
                <p:cNvPr id="286" name="AutoShape 148"/>
                <p:cNvSpPr/>
                <p:nvPr/>
              </p:nvSpPr>
              <p:spPr>
                <a:xfrm>
                  <a:off x="3113" y="253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87" name="AutoShape 149"/>
                <p:cNvSpPr/>
                <p:nvPr/>
              </p:nvSpPr>
              <p:spPr>
                <a:xfrm>
                  <a:off x="3199" y="246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84" name="Oval 150"/>
              <p:cNvSpPr/>
              <p:nvPr/>
            </p:nvSpPr>
            <p:spPr>
              <a:xfrm>
                <a:off x="3228" y="250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85" name="AutoShape 151"/>
              <p:cNvSpPr/>
              <p:nvPr/>
            </p:nvSpPr>
            <p:spPr>
              <a:xfrm>
                <a:off x="3160" y="271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218" name="Group 273"/>
            <p:cNvGrpSpPr/>
            <p:nvPr/>
          </p:nvGrpSpPr>
          <p:grpSpPr>
            <a:xfrm>
              <a:off x="2924985" y="2185641"/>
              <a:ext cx="482603" cy="577850"/>
              <a:chOff x="1578" y="1481"/>
              <a:chExt cx="304" cy="364"/>
            </a:xfrm>
          </p:grpSpPr>
          <p:sp>
            <p:nvSpPr>
              <p:cNvPr id="276" name="Freeform 152"/>
              <p:cNvSpPr/>
              <p:nvPr/>
            </p:nvSpPr>
            <p:spPr>
              <a:xfrm>
                <a:off x="1772" y="1653"/>
                <a:ext cx="93" cy="192"/>
              </a:xfrm>
              <a:custGeom>
                <a:avLst/>
                <a:gdLst>
                  <a:gd name="txL" fmla="*/ 0 w 86"/>
                  <a:gd name="txT" fmla="*/ 0 h 192"/>
                  <a:gd name="txR" fmla="*/ 86 w 86"/>
                  <a:gd name="txB" fmla="*/ 192 h 192"/>
                </a:gdLst>
                <a:ahLst/>
                <a:cxnLst>
                  <a:cxn ang="0">
                    <a:pos x="67" y="0"/>
                  </a:cxn>
                  <a:cxn ang="0">
                    <a:pos x="92" y="0"/>
                  </a:cxn>
                  <a:cxn ang="0">
                    <a:pos x="25" y="191"/>
                  </a:cxn>
                  <a:cxn ang="0">
                    <a:pos x="0" y="191"/>
                  </a:cxn>
                  <a:cxn ang="0">
                    <a:pos x="67"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7" name="Rectangle 153"/>
              <p:cNvSpPr/>
              <p:nvPr/>
            </p:nvSpPr>
            <p:spPr>
              <a:xfrm>
                <a:off x="1768" y="1653"/>
                <a:ext cx="114"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78" name="Rectangle 154"/>
              <p:cNvSpPr/>
              <p:nvPr/>
            </p:nvSpPr>
            <p:spPr>
              <a:xfrm>
                <a:off x="1775" y="1734"/>
                <a:ext cx="89"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79" name="Rectangle 155"/>
              <p:cNvSpPr/>
              <p:nvPr/>
            </p:nvSpPr>
            <p:spPr>
              <a:xfrm>
                <a:off x="1578" y="1734"/>
                <a:ext cx="111"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280" name="Group 156"/>
              <p:cNvGrpSpPr/>
              <p:nvPr/>
            </p:nvGrpSpPr>
            <p:grpSpPr>
              <a:xfrm>
                <a:off x="1594" y="1481"/>
                <a:ext cx="210" cy="364"/>
                <a:chOff x="3495" y="2525"/>
                <a:chExt cx="194" cy="364"/>
              </a:xfrm>
            </p:grpSpPr>
            <p:sp>
              <p:nvSpPr>
                <p:cNvPr id="281" name="Oval 157"/>
                <p:cNvSpPr/>
                <p:nvPr/>
              </p:nvSpPr>
              <p:spPr>
                <a:xfrm>
                  <a:off x="3571" y="252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82" name="Freeform 158"/>
                <p:cNvSpPr/>
                <p:nvPr/>
              </p:nvSpPr>
              <p:spPr>
                <a:xfrm>
                  <a:off x="3495" y="259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11" name="组合 10"/>
          <p:cNvGrpSpPr/>
          <p:nvPr/>
        </p:nvGrpSpPr>
        <p:grpSpPr>
          <a:xfrm>
            <a:off x="1008856" y="2815878"/>
            <a:ext cx="2974994" cy="731838"/>
            <a:chOff x="1008856" y="2815878"/>
            <a:chExt cx="2974994" cy="731838"/>
          </a:xfrm>
        </p:grpSpPr>
        <p:grpSp>
          <p:nvGrpSpPr>
            <p:cNvPr id="179" name="Group 7"/>
            <p:cNvGrpSpPr/>
            <p:nvPr/>
          </p:nvGrpSpPr>
          <p:grpSpPr>
            <a:xfrm>
              <a:off x="1008856" y="3012728"/>
              <a:ext cx="522288" cy="534988"/>
              <a:chOff x="704" y="2444"/>
              <a:chExt cx="329" cy="337"/>
            </a:xfrm>
          </p:grpSpPr>
          <p:sp>
            <p:nvSpPr>
              <p:cNvPr id="296" name="Freeform 8"/>
              <p:cNvSpPr/>
              <p:nvPr/>
            </p:nvSpPr>
            <p:spPr>
              <a:xfrm>
                <a:off x="704" y="2444"/>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7" name="Rectangle 9"/>
              <p:cNvSpPr/>
              <p:nvPr/>
            </p:nvSpPr>
            <p:spPr>
              <a:xfrm>
                <a:off x="764" y="2495"/>
                <a:ext cx="235"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B</a:t>
                </a:r>
              </a:p>
            </p:txBody>
          </p:sp>
        </p:grpSp>
        <p:grpSp>
          <p:nvGrpSpPr>
            <p:cNvPr id="219" name="Group 274"/>
            <p:cNvGrpSpPr/>
            <p:nvPr/>
          </p:nvGrpSpPr>
          <p:grpSpPr>
            <a:xfrm>
              <a:off x="2231231" y="2815884"/>
              <a:ext cx="522288" cy="711201"/>
              <a:chOff x="2812" y="2468"/>
              <a:chExt cx="305" cy="448"/>
            </a:xfrm>
          </p:grpSpPr>
          <p:grpSp>
            <p:nvGrpSpPr>
              <p:cNvPr id="272" name="Group 275"/>
              <p:cNvGrpSpPr/>
              <p:nvPr/>
            </p:nvGrpSpPr>
            <p:grpSpPr>
              <a:xfrm>
                <a:off x="2812" y="2468"/>
                <a:ext cx="305" cy="448"/>
                <a:chOff x="2812" y="2468"/>
                <a:chExt cx="305" cy="448"/>
              </a:xfrm>
            </p:grpSpPr>
            <p:sp>
              <p:nvSpPr>
                <p:cNvPr id="274" name="AutoShape 276"/>
                <p:cNvSpPr/>
                <p:nvPr/>
              </p:nvSpPr>
              <p:spPr>
                <a:xfrm>
                  <a:off x="2812" y="253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75" name="AutoShape 277"/>
                <p:cNvSpPr/>
                <p:nvPr/>
              </p:nvSpPr>
              <p:spPr>
                <a:xfrm>
                  <a:off x="2882" y="246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73" name="AutoShape 278"/>
              <p:cNvSpPr/>
              <p:nvPr/>
            </p:nvSpPr>
            <p:spPr>
              <a:xfrm>
                <a:off x="2874" y="257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220" name="Group 279"/>
            <p:cNvGrpSpPr/>
            <p:nvPr/>
          </p:nvGrpSpPr>
          <p:grpSpPr>
            <a:xfrm>
              <a:off x="2807494" y="2815878"/>
              <a:ext cx="577850" cy="711200"/>
              <a:chOff x="3113" y="2468"/>
              <a:chExt cx="378" cy="448"/>
            </a:xfrm>
          </p:grpSpPr>
          <p:grpSp>
            <p:nvGrpSpPr>
              <p:cNvPr id="267" name="Group 280"/>
              <p:cNvGrpSpPr/>
              <p:nvPr/>
            </p:nvGrpSpPr>
            <p:grpSpPr>
              <a:xfrm>
                <a:off x="3113" y="2468"/>
                <a:ext cx="378" cy="448"/>
                <a:chOff x="3113" y="2468"/>
                <a:chExt cx="378" cy="448"/>
              </a:xfrm>
            </p:grpSpPr>
            <p:sp>
              <p:nvSpPr>
                <p:cNvPr id="270" name="AutoShape 281"/>
                <p:cNvSpPr/>
                <p:nvPr/>
              </p:nvSpPr>
              <p:spPr>
                <a:xfrm>
                  <a:off x="3113" y="253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71" name="AutoShape 282"/>
                <p:cNvSpPr/>
                <p:nvPr/>
              </p:nvSpPr>
              <p:spPr>
                <a:xfrm>
                  <a:off x="3199" y="246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68" name="Oval 283"/>
              <p:cNvSpPr/>
              <p:nvPr/>
            </p:nvSpPr>
            <p:spPr>
              <a:xfrm>
                <a:off x="3228" y="250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69" name="AutoShape 284"/>
              <p:cNvSpPr/>
              <p:nvPr/>
            </p:nvSpPr>
            <p:spPr>
              <a:xfrm>
                <a:off x="3160" y="271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221" name="Group 285"/>
            <p:cNvGrpSpPr/>
            <p:nvPr/>
          </p:nvGrpSpPr>
          <p:grpSpPr>
            <a:xfrm>
              <a:off x="3501247" y="2906366"/>
              <a:ext cx="482603" cy="577850"/>
              <a:chOff x="1578" y="1481"/>
              <a:chExt cx="304" cy="364"/>
            </a:xfrm>
          </p:grpSpPr>
          <p:sp>
            <p:nvSpPr>
              <p:cNvPr id="260" name="Freeform 286"/>
              <p:cNvSpPr/>
              <p:nvPr/>
            </p:nvSpPr>
            <p:spPr>
              <a:xfrm>
                <a:off x="1772" y="1653"/>
                <a:ext cx="93" cy="192"/>
              </a:xfrm>
              <a:custGeom>
                <a:avLst/>
                <a:gdLst>
                  <a:gd name="txL" fmla="*/ 0 w 86"/>
                  <a:gd name="txT" fmla="*/ 0 h 192"/>
                  <a:gd name="txR" fmla="*/ 86 w 86"/>
                  <a:gd name="txB" fmla="*/ 192 h 192"/>
                </a:gdLst>
                <a:ahLst/>
                <a:cxnLst>
                  <a:cxn ang="0">
                    <a:pos x="67" y="0"/>
                  </a:cxn>
                  <a:cxn ang="0">
                    <a:pos x="92" y="0"/>
                  </a:cxn>
                  <a:cxn ang="0">
                    <a:pos x="25" y="191"/>
                  </a:cxn>
                  <a:cxn ang="0">
                    <a:pos x="0" y="191"/>
                  </a:cxn>
                  <a:cxn ang="0">
                    <a:pos x="67"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1" name="Rectangle 287"/>
              <p:cNvSpPr/>
              <p:nvPr/>
            </p:nvSpPr>
            <p:spPr>
              <a:xfrm>
                <a:off x="1768" y="1653"/>
                <a:ext cx="114"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62" name="Rectangle 288"/>
              <p:cNvSpPr/>
              <p:nvPr/>
            </p:nvSpPr>
            <p:spPr>
              <a:xfrm>
                <a:off x="1775" y="1734"/>
                <a:ext cx="89"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63" name="Rectangle 289"/>
              <p:cNvSpPr/>
              <p:nvPr/>
            </p:nvSpPr>
            <p:spPr>
              <a:xfrm>
                <a:off x="1578" y="1734"/>
                <a:ext cx="111"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264" name="Group 290"/>
              <p:cNvGrpSpPr/>
              <p:nvPr/>
            </p:nvGrpSpPr>
            <p:grpSpPr>
              <a:xfrm>
                <a:off x="1594" y="1481"/>
                <a:ext cx="210" cy="364"/>
                <a:chOff x="3495" y="2525"/>
                <a:chExt cx="194" cy="364"/>
              </a:xfrm>
            </p:grpSpPr>
            <p:sp>
              <p:nvSpPr>
                <p:cNvPr id="265" name="Oval 291"/>
                <p:cNvSpPr/>
                <p:nvPr/>
              </p:nvSpPr>
              <p:spPr>
                <a:xfrm>
                  <a:off x="3571" y="252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66" name="Freeform 292"/>
                <p:cNvSpPr/>
                <p:nvPr/>
              </p:nvSpPr>
              <p:spPr>
                <a:xfrm>
                  <a:off x="3495" y="259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12" name="组合 11"/>
          <p:cNvGrpSpPr/>
          <p:nvPr/>
        </p:nvGrpSpPr>
        <p:grpSpPr>
          <a:xfrm>
            <a:off x="970756" y="3560416"/>
            <a:ext cx="3589357" cy="736600"/>
            <a:chOff x="970756" y="3560416"/>
            <a:chExt cx="3589357" cy="736600"/>
          </a:xfrm>
        </p:grpSpPr>
        <p:grpSp>
          <p:nvGrpSpPr>
            <p:cNvPr id="180" name="Group 10"/>
            <p:cNvGrpSpPr/>
            <p:nvPr/>
          </p:nvGrpSpPr>
          <p:grpSpPr>
            <a:xfrm>
              <a:off x="970756" y="3762028"/>
              <a:ext cx="522288" cy="534988"/>
              <a:chOff x="680" y="2916"/>
              <a:chExt cx="329" cy="337"/>
            </a:xfrm>
          </p:grpSpPr>
          <p:sp>
            <p:nvSpPr>
              <p:cNvPr id="294" name="Freeform 11"/>
              <p:cNvSpPr/>
              <p:nvPr/>
            </p:nvSpPr>
            <p:spPr>
              <a:xfrm>
                <a:off x="680" y="2916"/>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5" name="Rectangle 12"/>
              <p:cNvSpPr/>
              <p:nvPr/>
            </p:nvSpPr>
            <p:spPr>
              <a:xfrm>
                <a:off x="741" y="2967"/>
                <a:ext cx="233"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C</a:t>
                </a:r>
              </a:p>
            </p:txBody>
          </p:sp>
        </p:grpSp>
        <p:grpSp>
          <p:nvGrpSpPr>
            <p:cNvPr id="222" name="Group 293"/>
            <p:cNvGrpSpPr/>
            <p:nvPr/>
          </p:nvGrpSpPr>
          <p:grpSpPr>
            <a:xfrm>
              <a:off x="2807494" y="3560422"/>
              <a:ext cx="522287" cy="711201"/>
              <a:chOff x="2812" y="2468"/>
              <a:chExt cx="305" cy="448"/>
            </a:xfrm>
          </p:grpSpPr>
          <p:grpSp>
            <p:nvGrpSpPr>
              <p:cNvPr id="256" name="Group 294"/>
              <p:cNvGrpSpPr/>
              <p:nvPr/>
            </p:nvGrpSpPr>
            <p:grpSpPr>
              <a:xfrm>
                <a:off x="2812" y="2468"/>
                <a:ext cx="305" cy="448"/>
                <a:chOff x="2812" y="2468"/>
                <a:chExt cx="305" cy="448"/>
              </a:xfrm>
            </p:grpSpPr>
            <p:sp>
              <p:nvSpPr>
                <p:cNvPr id="258" name="AutoShape 295"/>
                <p:cNvSpPr/>
                <p:nvPr/>
              </p:nvSpPr>
              <p:spPr>
                <a:xfrm>
                  <a:off x="2812" y="253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59" name="AutoShape 296"/>
                <p:cNvSpPr/>
                <p:nvPr/>
              </p:nvSpPr>
              <p:spPr>
                <a:xfrm>
                  <a:off x="2882" y="246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57" name="AutoShape 297"/>
              <p:cNvSpPr/>
              <p:nvPr/>
            </p:nvSpPr>
            <p:spPr>
              <a:xfrm>
                <a:off x="2874" y="257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223" name="Group 298"/>
            <p:cNvGrpSpPr/>
            <p:nvPr/>
          </p:nvGrpSpPr>
          <p:grpSpPr>
            <a:xfrm>
              <a:off x="3383756" y="3560416"/>
              <a:ext cx="577850" cy="711200"/>
              <a:chOff x="3113" y="2468"/>
              <a:chExt cx="378" cy="448"/>
            </a:xfrm>
          </p:grpSpPr>
          <p:grpSp>
            <p:nvGrpSpPr>
              <p:cNvPr id="251" name="Group 299"/>
              <p:cNvGrpSpPr/>
              <p:nvPr/>
            </p:nvGrpSpPr>
            <p:grpSpPr>
              <a:xfrm>
                <a:off x="3113" y="2468"/>
                <a:ext cx="378" cy="448"/>
                <a:chOff x="3113" y="2468"/>
                <a:chExt cx="378" cy="448"/>
              </a:xfrm>
            </p:grpSpPr>
            <p:sp>
              <p:nvSpPr>
                <p:cNvPr id="254" name="AutoShape 300"/>
                <p:cNvSpPr/>
                <p:nvPr/>
              </p:nvSpPr>
              <p:spPr>
                <a:xfrm>
                  <a:off x="3113" y="253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55" name="AutoShape 301"/>
                <p:cNvSpPr/>
                <p:nvPr/>
              </p:nvSpPr>
              <p:spPr>
                <a:xfrm>
                  <a:off x="3199" y="246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52" name="Oval 302"/>
              <p:cNvSpPr/>
              <p:nvPr/>
            </p:nvSpPr>
            <p:spPr>
              <a:xfrm>
                <a:off x="3228" y="250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53" name="AutoShape 303"/>
              <p:cNvSpPr/>
              <p:nvPr/>
            </p:nvSpPr>
            <p:spPr>
              <a:xfrm>
                <a:off x="3160" y="271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224" name="Group 304"/>
            <p:cNvGrpSpPr/>
            <p:nvPr/>
          </p:nvGrpSpPr>
          <p:grpSpPr>
            <a:xfrm>
              <a:off x="4077510" y="3650903"/>
              <a:ext cx="482603" cy="577850"/>
              <a:chOff x="1578" y="1481"/>
              <a:chExt cx="304" cy="364"/>
            </a:xfrm>
          </p:grpSpPr>
          <p:sp>
            <p:nvSpPr>
              <p:cNvPr id="244" name="Freeform 305"/>
              <p:cNvSpPr/>
              <p:nvPr/>
            </p:nvSpPr>
            <p:spPr>
              <a:xfrm>
                <a:off x="1772" y="1653"/>
                <a:ext cx="93" cy="192"/>
              </a:xfrm>
              <a:custGeom>
                <a:avLst/>
                <a:gdLst>
                  <a:gd name="txL" fmla="*/ 0 w 86"/>
                  <a:gd name="txT" fmla="*/ 0 h 192"/>
                  <a:gd name="txR" fmla="*/ 86 w 86"/>
                  <a:gd name="txB" fmla="*/ 192 h 192"/>
                </a:gdLst>
                <a:ahLst/>
                <a:cxnLst>
                  <a:cxn ang="0">
                    <a:pos x="67" y="0"/>
                  </a:cxn>
                  <a:cxn ang="0">
                    <a:pos x="92" y="0"/>
                  </a:cxn>
                  <a:cxn ang="0">
                    <a:pos x="25" y="191"/>
                  </a:cxn>
                  <a:cxn ang="0">
                    <a:pos x="0" y="191"/>
                  </a:cxn>
                  <a:cxn ang="0">
                    <a:pos x="67"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5" name="Rectangle 306"/>
              <p:cNvSpPr/>
              <p:nvPr/>
            </p:nvSpPr>
            <p:spPr>
              <a:xfrm>
                <a:off x="1768" y="1653"/>
                <a:ext cx="114"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46" name="Rectangle 307"/>
              <p:cNvSpPr/>
              <p:nvPr/>
            </p:nvSpPr>
            <p:spPr>
              <a:xfrm>
                <a:off x="1775" y="1734"/>
                <a:ext cx="89"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47" name="Rectangle 308"/>
              <p:cNvSpPr/>
              <p:nvPr/>
            </p:nvSpPr>
            <p:spPr>
              <a:xfrm>
                <a:off x="1578" y="1734"/>
                <a:ext cx="111"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248" name="Group 309"/>
              <p:cNvGrpSpPr/>
              <p:nvPr/>
            </p:nvGrpSpPr>
            <p:grpSpPr>
              <a:xfrm>
                <a:off x="1594" y="1481"/>
                <a:ext cx="210" cy="364"/>
                <a:chOff x="3495" y="2525"/>
                <a:chExt cx="194" cy="364"/>
              </a:xfrm>
            </p:grpSpPr>
            <p:sp>
              <p:nvSpPr>
                <p:cNvPr id="249" name="Oval 310"/>
                <p:cNvSpPr/>
                <p:nvPr/>
              </p:nvSpPr>
              <p:spPr>
                <a:xfrm>
                  <a:off x="3571" y="252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50" name="Freeform 311"/>
                <p:cNvSpPr/>
                <p:nvPr/>
              </p:nvSpPr>
              <p:spPr>
                <a:xfrm>
                  <a:off x="3495" y="259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13" name="组合 12"/>
          <p:cNvGrpSpPr/>
          <p:nvPr/>
        </p:nvGrpSpPr>
        <p:grpSpPr>
          <a:xfrm>
            <a:off x="970756" y="4281141"/>
            <a:ext cx="4141807" cy="739775"/>
            <a:chOff x="970756" y="4281141"/>
            <a:chExt cx="4141807" cy="739775"/>
          </a:xfrm>
        </p:grpSpPr>
        <p:grpSp>
          <p:nvGrpSpPr>
            <p:cNvPr id="181" name="Group 13"/>
            <p:cNvGrpSpPr/>
            <p:nvPr/>
          </p:nvGrpSpPr>
          <p:grpSpPr>
            <a:xfrm>
              <a:off x="970756" y="4485928"/>
              <a:ext cx="522288" cy="534988"/>
              <a:chOff x="680" y="3372"/>
              <a:chExt cx="329" cy="337"/>
            </a:xfrm>
          </p:grpSpPr>
          <p:sp>
            <p:nvSpPr>
              <p:cNvPr id="292" name="Freeform 14"/>
              <p:cNvSpPr/>
              <p:nvPr/>
            </p:nvSpPr>
            <p:spPr>
              <a:xfrm>
                <a:off x="680" y="3372"/>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3" name="Rectangle 15"/>
              <p:cNvSpPr/>
              <p:nvPr/>
            </p:nvSpPr>
            <p:spPr>
              <a:xfrm>
                <a:off x="731" y="3423"/>
                <a:ext cx="253"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D</a:t>
                </a:r>
              </a:p>
            </p:txBody>
          </p:sp>
        </p:grpSp>
        <p:grpSp>
          <p:nvGrpSpPr>
            <p:cNvPr id="225" name="Group 312"/>
            <p:cNvGrpSpPr/>
            <p:nvPr/>
          </p:nvGrpSpPr>
          <p:grpSpPr>
            <a:xfrm>
              <a:off x="3359944" y="4281147"/>
              <a:ext cx="522287" cy="711201"/>
              <a:chOff x="2812" y="2468"/>
              <a:chExt cx="305" cy="448"/>
            </a:xfrm>
          </p:grpSpPr>
          <p:grpSp>
            <p:nvGrpSpPr>
              <p:cNvPr id="240" name="Group 313"/>
              <p:cNvGrpSpPr/>
              <p:nvPr/>
            </p:nvGrpSpPr>
            <p:grpSpPr>
              <a:xfrm>
                <a:off x="2812" y="2468"/>
                <a:ext cx="305" cy="448"/>
                <a:chOff x="2812" y="2468"/>
                <a:chExt cx="305" cy="448"/>
              </a:xfrm>
            </p:grpSpPr>
            <p:sp>
              <p:nvSpPr>
                <p:cNvPr id="242" name="AutoShape 314"/>
                <p:cNvSpPr/>
                <p:nvPr/>
              </p:nvSpPr>
              <p:spPr>
                <a:xfrm>
                  <a:off x="2812" y="253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43" name="AutoShape 315"/>
                <p:cNvSpPr/>
                <p:nvPr/>
              </p:nvSpPr>
              <p:spPr>
                <a:xfrm>
                  <a:off x="2882" y="246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41" name="AutoShape 316"/>
              <p:cNvSpPr/>
              <p:nvPr/>
            </p:nvSpPr>
            <p:spPr>
              <a:xfrm>
                <a:off x="2874" y="257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226" name="Group 317"/>
            <p:cNvGrpSpPr/>
            <p:nvPr/>
          </p:nvGrpSpPr>
          <p:grpSpPr>
            <a:xfrm>
              <a:off x="3936206" y="4281141"/>
              <a:ext cx="577850" cy="711200"/>
              <a:chOff x="3113" y="2468"/>
              <a:chExt cx="378" cy="448"/>
            </a:xfrm>
          </p:grpSpPr>
          <p:grpSp>
            <p:nvGrpSpPr>
              <p:cNvPr id="235" name="Group 318"/>
              <p:cNvGrpSpPr/>
              <p:nvPr/>
            </p:nvGrpSpPr>
            <p:grpSpPr>
              <a:xfrm>
                <a:off x="3113" y="2468"/>
                <a:ext cx="378" cy="448"/>
                <a:chOff x="3113" y="2468"/>
                <a:chExt cx="378" cy="448"/>
              </a:xfrm>
            </p:grpSpPr>
            <p:sp>
              <p:nvSpPr>
                <p:cNvPr id="238" name="AutoShape 319"/>
                <p:cNvSpPr/>
                <p:nvPr/>
              </p:nvSpPr>
              <p:spPr>
                <a:xfrm>
                  <a:off x="3113" y="253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39" name="AutoShape 320"/>
                <p:cNvSpPr/>
                <p:nvPr/>
              </p:nvSpPr>
              <p:spPr>
                <a:xfrm>
                  <a:off x="3199" y="246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36" name="Oval 321"/>
              <p:cNvSpPr/>
              <p:nvPr/>
            </p:nvSpPr>
            <p:spPr>
              <a:xfrm>
                <a:off x="3228" y="250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37" name="AutoShape 322"/>
              <p:cNvSpPr/>
              <p:nvPr/>
            </p:nvSpPr>
            <p:spPr>
              <a:xfrm>
                <a:off x="3160" y="271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227" name="Group 323"/>
            <p:cNvGrpSpPr/>
            <p:nvPr/>
          </p:nvGrpSpPr>
          <p:grpSpPr>
            <a:xfrm>
              <a:off x="4629960" y="4371628"/>
              <a:ext cx="482603" cy="577850"/>
              <a:chOff x="1578" y="1481"/>
              <a:chExt cx="304" cy="364"/>
            </a:xfrm>
          </p:grpSpPr>
          <p:sp>
            <p:nvSpPr>
              <p:cNvPr id="228" name="Freeform 324"/>
              <p:cNvSpPr/>
              <p:nvPr/>
            </p:nvSpPr>
            <p:spPr>
              <a:xfrm>
                <a:off x="1772" y="1653"/>
                <a:ext cx="93" cy="192"/>
              </a:xfrm>
              <a:custGeom>
                <a:avLst/>
                <a:gdLst>
                  <a:gd name="txL" fmla="*/ 0 w 86"/>
                  <a:gd name="txT" fmla="*/ 0 h 192"/>
                  <a:gd name="txR" fmla="*/ 86 w 86"/>
                  <a:gd name="txB" fmla="*/ 192 h 192"/>
                </a:gdLst>
                <a:ahLst/>
                <a:cxnLst>
                  <a:cxn ang="0">
                    <a:pos x="67" y="0"/>
                  </a:cxn>
                  <a:cxn ang="0">
                    <a:pos x="92" y="0"/>
                  </a:cxn>
                  <a:cxn ang="0">
                    <a:pos x="25" y="191"/>
                  </a:cxn>
                  <a:cxn ang="0">
                    <a:pos x="0" y="191"/>
                  </a:cxn>
                  <a:cxn ang="0">
                    <a:pos x="67"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9" name="Rectangle 325"/>
              <p:cNvSpPr/>
              <p:nvPr/>
            </p:nvSpPr>
            <p:spPr>
              <a:xfrm>
                <a:off x="1768" y="1653"/>
                <a:ext cx="114"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30" name="Rectangle 326"/>
              <p:cNvSpPr/>
              <p:nvPr/>
            </p:nvSpPr>
            <p:spPr>
              <a:xfrm>
                <a:off x="1775" y="1734"/>
                <a:ext cx="89"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31" name="Rectangle 327"/>
              <p:cNvSpPr/>
              <p:nvPr/>
            </p:nvSpPr>
            <p:spPr>
              <a:xfrm>
                <a:off x="1578" y="1734"/>
                <a:ext cx="111"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232" name="Group 328"/>
              <p:cNvGrpSpPr/>
              <p:nvPr/>
            </p:nvGrpSpPr>
            <p:grpSpPr>
              <a:xfrm>
                <a:off x="1594" y="1481"/>
                <a:ext cx="210" cy="364"/>
                <a:chOff x="3495" y="2525"/>
                <a:chExt cx="194" cy="364"/>
              </a:xfrm>
            </p:grpSpPr>
            <p:sp>
              <p:nvSpPr>
                <p:cNvPr id="233" name="Oval 329"/>
                <p:cNvSpPr/>
                <p:nvPr/>
              </p:nvSpPr>
              <p:spPr>
                <a:xfrm>
                  <a:off x="3571" y="252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34" name="Freeform 330"/>
                <p:cNvSpPr/>
                <p:nvPr/>
              </p:nvSpPr>
              <p:spPr>
                <a:xfrm>
                  <a:off x="3495" y="259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12560"/>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this case,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unpipelined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CPI is equal to the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depth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of pipeline, leading to:</a:t>
            </a:r>
          </a:p>
        </p:txBody>
      </p:sp>
      <p:sp>
        <p:nvSpPr>
          <p:cNvPr id="5" name="矩形 4"/>
          <p:cNvSpPr/>
          <p:nvPr/>
        </p:nvSpPr>
        <p:spPr>
          <a:xfrm>
            <a:off x="123855" y="3900955"/>
            <a:ext cx="8903496" cy="1579920"/>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there are no pipeline stalls, then leads to intuitive result: improvement is the depth.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若无流水线阻塞，则流水线改进正是流水线深度</a:t>
            </a:r>
          </a:p>
          <a:p>
            <a:pPr marL="457200" indent="-457200" algn="just">
              <a:lnSpc>
                <a:spcPts val="2900"/>
              </a:lnSpc>
              <a:spcBef>
                <a:spcPts val="0"/>
              </a:spcBef>
              <a:spcAft>
                <a:spcPts val="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p:cNvSpPr txBox="1"/>
              <p:nvPr/>
            </p:nvSpPr>
            <p:spPr>
              <a:xfrm>
                <a:off x="1145640" y="2517208"/>
                <a:ext cx="6971076" cy="764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1" smtClean="0">
                          <a:solidFill>
                            <a:schemeClr val="tx1"/>
                          </a:solidFill>
                          <a:latin typeface="Cambria Math" panose="02040503050406030204" pitchFamily="18" charset="0"/>
                        </a:rPr>
                        <m:t>S</m:t>
                      </m:r>
                      <m:r>
                        <m:rPr>
                          <m:sty m:val="p"/>
                        </m:rPr>
                        <a:rPr lang="en-US" altLang="zh-CN" b="0" i="0" smtClean="0">
                          <a:solidFill>
                            <a:schemeClr val="tx1"/>
                          </a:solidFill>
                          <a:latin typeface="Cambria Math" panose="02040503050406030204" pitchFamily="18" charset="0"/>
                        </a:rPr>
                        <m:t>peedup</m:t>
                      </m:r>
                      <m:r>
                        <a:rPr lang="en-US" altLang="zh-CN" b="0" i="1" smtClean="0">
                          <a:solidFill>
                            <a:schemeClr val="tx1"/>
                          </a:solidFill>
                          <a:latin typeface="Cambria Math" panose="02040503050406030204" pitchFamily="18" charset="0"/>
                        </a:rPr>
                        <m:t>=</m:t>
                      </m:r>
                      <m:f>
                        <m:fPr>
                          <m:ctrlPr>
                            <a:rPr lang="en-US" altLang="zh-CN" b="0" i="1">
                              <a:solidFill>
                                <a:schemeClr val="tx1"/>
                              </a:solidFill>
                              <a:latin typeface="Cambria Math" panose="02040503050406030204" pitchFamily="18" charset="0"/>
                            </a:rPr>
                          </m:ctrlPr>
                        </m:fPr>
                        <m:num>
                          <m:r>
                            <m:rPr>
                              <m:sty m:val="p"/>
                            </m:rPr>
                            <a:rPr lang="en-US" altLang="zh-CN" b="0" i="0" smtClean="0">
                              <a:solidFill>
                                <a:schemeClr val="tx1"/>
                              </a:solidFill>
                              <a:latin typeface="Cambria Math" panose="02040503050406030204" pitchFamily="18" charset="0"/>
                            </a:rPr>
                            <m:t>Pipeline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depth</m:t>
                          </m:r>
                        </m:num>
                        <m:den>
                          <m:r>
                            <a:rPr lang="en-US" altLang="zh-CN" b="0" i="0" smtClean="0">
                              <a:solidFill>
                                <a:schemeClr val="tx1"/>
                              </a:solidFill>
                              <a:latin typeface="Cambria Math" panose="02040503050406030204" pitchFamily="18" charset="0"/>
                            </a:rPr>
                            <m:t>1+</m:t>
                          </m:r>
                          <m:r>
                            <m:rPr>
                              <m:sty m:val="p"/>
                            </m:rPr>
                            <a:rPr lang="en-US" altLang="zh-CN" b="0" i="0" smtClean="0">
                              <a:solidFill>
                                <a:schemeClr val="tx1"/>
                              </a:solidFill>
                              <a:latin typeface="Cambria Math" panose="02040503050406030204" pitchFamily="18" charset="0"/>
                            </a:rPr>
                            <m:t>Pipeline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stall</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cycles</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per</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instruction</m:t>
                          </m:r>
                        </m:den>
                      </m:f>
                    </m:oMath>
                  </m:oMathPara>
                </a14:m>
                <a:endParaRPr lang="en-US" altLang="zh-CN" b="0" dirty="0">
                  <a:solidFill>
                    <a:schemeClr val="tx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145640" y="2517208"/>
                <a:ext cx="6971076" cy="764505"/>
              </a:xfrm>
              <a:prstGeom prst="rect">
                <a:avLst/>
              </a:prstGeom>
              <a:blipFill rotWithShape="1">
                <a:blip r:embed="rId3"/>
                <a:stretch>
                  <a:fillRect l="-1" t="-9" r="2" b="4"/>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12560"/>
            <a:ext cx="8919847" cy="136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Assume 2</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That pipelining can be thought of as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decreasing the clock cycle time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Ideal CPI</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of both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unpipeline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pipeline machine is 1</a:t>
            </a:r>
          </a:p>
        </p:txBody>
      </p:sp>
      <p:sp>
        <p:nvSpPr>
          <p:cNvPr id="5" name="矩形 4"/>
          <p:cNvSpPr/>
          <p:nvPr/>
        </p:nvSpPr>
        <p:spPr>
          <a:xfrm>
            <a:off x="107504" y="4548946"/>
            <a:ext cx="8903496" cy="464230"/>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perfectly balanced and no overhead, then:</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p:cNvSpPr/>
              <p:nvPr/>
            </p:nvSpPr>
            <p:spPr>
              <a:xfrm>
                <a:off x="1689605" y="3068960"/>
                <a:ext cx="6208751" cy="729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b="0" i="0">
                          <a:solidFill>
                            <a:schemeClr val="tx1"/>
                          </a:solidFill>
                          <a:latin typeface="Cambria Math" panose="02040503050406030204" pitchFamily="18" charset="0"/>
                        </a:rPr>
                        <m:t>Speedup</m:t>
                      </m:r>
                      <m:r>
                        <a:rPr lang="en-US" altLang="zh-CN" sz="2000" b="0" i="1">
                          <a:solidFill>
                            <a:schemeClr val="tx1"/>
                          </a:solidFill>
                          <a:latin typeface="Cambria Math" panose="02040503050406030204" pitchFamily="18" charset="0"/>
                        </a:rPr>
                        <m:t>=</m:t>
                      </m:r>
                      <m:f>
                        <m:fPr>
                          <m:ctrlPr>
                            <a:rPr lang="en-US" altLang="zh-CN" sz="2000" b="0" i="1">
                              <a:solidFill>
                                <a:schemeClr val="tx1"/>
                              </a:solidFill>
                              <a:latin typeface="Cambria Math" panose="02040503050406030204" pitchFamily="18" charset="0"/>
                            </a:rPr>
                          </m:ctrlPr>
                        </m:fPr>
                        <m:num>
                          <m:r>
                            <m:rPr>
                              <m:sty m:val="p"/>
                            </m:rPr>
                            <a:rPr lang="en-US" altLang="zh-CN" sz="2000" b="0" i="0" smtClean="0">
                              <a:solidFill>
                                <a:schemeClr val="tx1"/>
                              </a:solidFill>
                              <a:latin typeface="Cambria Math" panose="02040503050406030204" pitchFamily="18" charset="0"/>
                            </a:rPr>
                            <m:t>CPI</m:t>
                          </m:r>
                          <m:r>
                            <a:rPr lang="en-US" altLang="zh-CN" sz="2000" b="0" i="0" smtClean="0">
                              <a:solidFill>
                                <a:schemeClr val="tx1"/>
                              </a:solidFill>
                              <a:latin typeface="Cambria Math" panose="02040503050406030204" pitchFamily="18" charset="0"/>
                            </a:rPr>
                            <m:t> </m:t>
                          </m:r>
                          <m:r>
                            <m:rPr>
                              <m:sty m:val="p"/>
                            </m:rPr>
                            <a:rPr lang="en-US" altLang="zh-CN" sz="2000" b="0" i="0" smtClean="0">
                              <a:solidFill>
                                <a:schemeClr val="tx1"/>
                              </a:solidFill>
                              <a:latin typeface="Cambria Math" panose="02040503050406030204" pitchFamily="18" charset="0"/>
                            </a:rPr>
                            <m:t>unpipelined</m:t>
                          </m:r>
                          <m:r>
                            <a:rPr lang="en-US" altLang="zh-CN" sz="2000" b="0" i="0" smtClean="0">
                              <a:solidFill>
                                <a:schemeClr val="tx1"/>
                              </a:solidFill>
                              <a:latin typeface="Cambria Math" panose="02040503050406030204" pitchFamily="18" charset="0"/>
                            </a:rPr>
                            <m:t> ×</m:t>
                          </m:r>
                          <m:r>
                            <m:rPr>
                              <m:sty m:val="p"/>
                            </m:rPr>
                            <a:rPr lang="en-US" altLang="zh-CN" sz="2000" b="0" i="0" smtClean="0">
                              <a:solidFill>
                                <a:schemeClr val="tx1"/>
                              </a:solidFill>
                              <a:latin typeface="Cambria Math" panose="02040503050406030204" pitchFamily="18" charset="0"/>
                              <a:ea typeface="Cambria Math" panose="02040503050406030204" pitchFamily="18" charset="0"/>
                            </a:rPr>
                            <m:t>Clock</m:t>
                          </m:r>
                          <m:r>
                            <a:rPr lang="en-US" altLang="zh-CN" sz="2000" b="0" i="0" smtClean="0">
                              <a:solidFill>
                                <a:schemeClr val="tx1"/>
                              </a:solidFill>
                              <a:latin typeface="Cambria Math" panose="02040503050406030204" pitchFamily="18" charset="0"/>
                              <a:ea typeface="Cambria Math" panose="02040503050406030204" pitchFamily="18" charset="0"/>
                            </a:rPr>
                            <m:t> </m:t>
                          </m:r>
                          <m:r>
                            <m:rPr>
                              <m:sty m:val="p"/>
                            </m:rPr>
                            <a:rPr lang="en-US" altLang="zh-CN" sz="2000" b="0" i="0" smtClean="0">
                              <a:solidFill>
                                <a:schemeClr val="tx1"/>
                              </a:solidFill>
                              <a:latin typeface="Cambria Math" panose="02040503050406030204" pitchFamily="18" charset="0"/>
                              <a:ea typeface="Cambria Math" panose="02040503050406030204" pitchFamily="18" charset="0"/>
                            </a:rPr>
                            <m:t>cycle</m:t>
                          </m:r>
                          <m:r>
                            <a:rPr lang="en-US" altLang="zh-CN" sz="2000" b="0" i="0" smtClean="0">
                              <a:solidFill>
                                <a:schemeClr val="tx1"/>
                              </a:solidFill>
                              <a:latin typeface="Cambria Math" panose="02040503050406030204" pitchFamily="18" charset="0"/>
                              <a:ea typeface="Cambria Math" panose="02040503050406030204" pitchFamily="18" charset="0"/>
                            </a:rPr>
                            <m:t> </m:t>
                          </m:r>
                          <m:r>
                            <m:rPr>
                              <m:sty m:val="p"/>
                            </m:rPr>
                            <a:rPr lang="en-US" altLang="zh-CN" sz="2000" b="0" i="0" smtClean="0">
                              <a:solidFill>
                                <a:schemeClr val="tx1"/>
                              </a:solidFill>
                              <a:latin typeface="Cambria Math" panose="02040503050406030204" pitchFamily="18" charset="0"/>
                              <a:ea typeface="Cambria Math" panose="02040503050406030204" pitchFamily="18" charset="0"/>
                            </a:rPr>
                            <m:t>unpipelined</m:t>
                          </m:r>
                        </m:num>
                        <m:den>
                          <m:r>
                            <m:rPr>
                              <m:sty m:val="p"/>
                            </m:rPr>
                            <a:rPr lang="en-US" altLang="zh-CN" sz="2000" b="0" i="1">
                              <a:solidFill>
                                <a:schemeClr val="tx1"/>
                              </a:solidFill>
                              <a:latin typeface="Cambria Math" panose="02040503050406030204" pitchFamily="18" charset="0"/>
                            </a:rPr>
                            <m:t>CPI</m:t>
                          </m:r>
                          <m:r>
                            <a:rPr lang="en-US" altLang="zh-CN" sz="2000" b="0">
                              <a:solidFill>
                                <a:schemeClr val="tx1"/>
                              </a:solidFill>
                              <a:latin typeface="Cambria Math" panose="02040503050406030204" pitchFamily="18" charset="0"/>
                            </a:rPr>
                            <m:t> </m:t>
                          </m:r>
                          <m:r>
                            <m:rPr>
                              <m:sty m:val="p"/>
                            </m:rPr>
                            <a:rPr lang="en-US" altLang="zh-CN" sz="2000" b="0" i="1">
                              <a:solidFill>
                                <a:schemeClr val="tx1"/>
                              </a:solidFill>
                              <a:latin typeface="Cambria Math" panose="02040503050406030204" pitchFamily="18" charset="0"/>
                            </a:rPr>
                            <m:t>pipelined</m:t>
                          </m:r>
                          <m:r>
                            <a:rPr lang="en-US" altLang="zh-CN" sz="2000" b="0">
                              <a:solidFill>
                                <a:schemeClr val="tx1"/>
                              </a:solidFill>
                              <a:latin typeface="Cambria Math" panose="02040503050406030204" pitchFamily="18" charset="0"/>
                            </a:rPr>
                            <m:t> ×</m:t>
                          </m:r>
                          <m:r>
                            <m:rPr>
                              <m:sty m:val="p"/>
                            </m:rPr>
                            <a:rPr lang="en-US" altLang="zh-CN" sz="2000" b="0" i="1">
                              <a:solidFill>
                                <a:schemeClr val="tx1"/>
                              </a:solidFill>
                              <a:latin typeface="Cambria Math" panose="02040503050406030204" pitchFamily="18" charset="0"/>
                              <a:ea typeface="Cambria Math" panose="02040503050406030204" pitchFamily="18" charset="0"/>
                            </a:rPr>
                            <m:t>Clock</m:t>
                          </m:r>
                          <m:r>
                            <a:rPr lang="en-US" altLang="zh-CN" sz="2000" b="0">
                              <a:solidFill>
                                <a:schemeClr val="tx1"/>
                              </a:solidFill>
                              <a:latin typeface="Cambria Math" panose="02040503050406030204" pitchFamily="18" charset="0"/>
                              <a:ea typeface="Cambria Math" panose="02040503050406030204" pitchFamily="18" charset="0"/>
                            </a:rPr>
                            <m:t> </m:t>
                          </m:r>
                          <m:r>
                            <m:rPr>
                              <m:sty m:val="p"/>
                            </m:rPr>
                            <a:rPr lang="en-US" altLang="zh-CN" sz="2000" b="0" i="1">
                              <a:solidFill>
                                <a:schemeClr val="tx1"/>
                              </a:solidFill>
                              <a:latin typeface="Cambria Math" panose="02040503050406030204" pitchFamily="18" charset="0"/>
                              <a:ea typeface="Cambria Math" panose="02040503050406030204" pitchFamily="18" charset="0"/>
                            </a:rPr>
                            <m:t>cycle</m:t>
                          </m:r>
                          <m:r>
                            <a:rPr lang="en-US" altLang="zh-CN" sz="2000" b="0">
                              <a:solidFill>
                                <a:schemeClr val="tx1"/>
                              </a:solidFill>
                              <a:latin typeface="Cambria Math" panose="02040503050406030204" pitchFamily="18" charset="0"/>
                              <a:ea typeface="Cambria Math" panose="02040503050406030204" pitchFamily="18" charset="0"/>
                            </a:rPr>
                            <m:t> </m:t>
                          </m:r>
                          <m:r>
                            <m:rPr>
                              <m:sty m:val="p"/>
                            </m:rPr>
                            <a:rPr lang="en-US" altLang="zh-CN" sz="2000" b="0" i="1">
                              <a:solidFill>
                                <a:schemeClr val="tx1"/>
                              </a:solidFill>
                              <a:latin typeface="Cambria Math" panose="02040503050406030204" pitchFamily="18" charset="0"/>
                              <a:ea typeface="Cambria Math" panose="02040503050406030204" pitchFamily="18" charset="0"/>
                            </a:rPr>
                            <m:t>pipelined</m:t>
                          </m:r>
                        </m:den>
                      </m:f>
                    </m:oMath>
                  </m:oMathPara>
                </a14:m>
                <a:endParaRPr lang="zh-CN" altLang="en-US" sz="2000" b="0" dirty="0"/>
              </a:p>
            </p:txBody>
          </p:sp>
        </mc:Choice>
        <mc:Fallback xmlns="">
          <p:sp>
            <p:nvSpPr>
              <p:cNvPr id="12" name="矩形 11"/>
              <p:cNvSpPr>
                <a:spLocks noRot="1" noChangeAspect="1" noMove="1" noResize="1" noEditPoints="1" noAdjustHandles="1" noChangeArrowheads="1" noChangeShapeType="1" noTextEdit="1"/>
              </p:cNvSpPr>
              <p:nvPr/>
            </p:nvSpPr>
            <p:spPr>
              <a:xfrm>
                <a:off x="1689605" y="3068960"/>
                <a:ext cx="6208751" cy="729687"/>
              </a:xfrm>
              <a:prstGeom prst="rect">
                <a:avLst/>
              </a:prstGeom>
              <a:blipFill rotWithShape="1">
                <a:blip r:embed="rId3"/>
                <a:stretch>
                  <a:fillRect l="-8" t="-1" r="4"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5281" y="3789040"/>
                <a:ext cx="8732070" cy="729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b="0">
                          <a:solidFill>
                            <a:schemeClr val="tx1"/>
                          </a:solidFill>
                          <a:latin typeface="Cambria Math" panose="02040503050406030204" pitchFamily="18" charset="0"/>
                        </a:rPr>
                        <m:t>Speedup</m:t>
                      </m:r>
                      <m:r>
                        <a:rPr lang="en-US" altLang="zh-CN" sz="2000" b="0" i="1" smtClean="0">
                          <a:solidFill>
                            <a:schemeClr val="tx1"/>
                          </a:solidFill>
                          <a:latin typeface="Cambria Math" panose="02040503050406030204" pitchFamily="18" charset="0"/>
                        </a:rPr>
                        <m:t>=</m:t>
                      </m:r>
                      <m:f>
                        <m:fPr>
                          <m:ctrlPr>
                            <a:rPr lang="en-US" altLang="zh-CN" sz="2000" b="0" i="1">
                              <a:solidFill>
                                <a:schemeClr val="tx1"/>
                              </a:solidFill>
                              <a:latin typeface="Cambria Math" panose="02040503050406030204" pitchFamily="18" charset="0"/>
                            </a:rPr>
                          </m:ctrlPr>
                        </m:fPr>
                        <m:num>
                          <m:r>
                            <a:rPr lang="en-US" altLang="zh-CN" sz="2000" b="0" i="0" smtClean="0">
                              <a:solidFill>
                                <a:schemeClr val="tx1"/>
                              </a:solidFill>
                              <a:latin typeface="Cambria Math" panose="02040503050406030204" pitchFamily="18" charset="0"/>
                            </a:rPr>
                            <m:t>1</m:t>
                          </m:r>
                        </m:num>
                        <m:den>
                          <m:r>
                            <a:rPr lang="en-US" altLang="zh-CN" sz="2000" b="0" i="0" smtClean="0">
                              <a:solidFill>
                                <a:schemeClr val="tx1"/>
                              </a:solidFill>
                              <a:latin typeface="Cambria Math" panose="02040503050406030204" pitchFamily="18" charset="0"/>
                            </a:rPr>
                            <m:t>1+</m:t>
                          </m:r>
                          <m:r>
                            <m:rPr>
                              <m:sty m:val="p"/>
                            </m:rPr>
                            <a:rPr lang="en-US" altLang="zh-CN" sz="2000" b="0" i="0" smtClean="0">
                              <a:solidFill>
                                <a:schemeClr val="tx1"/>
                              </a:solidFill>
                              <a:latin typeface="Cambria Math" panose="02040503050406030204" pitchFamily="18" charset="0"/>
                            </a:rPr>
                            <m:t>Pipeline</m:t>
                          </m:r>
                          <m:r>
                            <a:rPr lang="en-US" altLang="zh-CN" sz="2000" b="0" i="0" smtClean="0">
                              <a:solidFill>
                                <a:schemeClr val="tx1"/>
                              </a:solidFill>
                              <a:latin typeface="Cambria Math" panose="02040503050406030204" pitchFamily="18" charset="0"/>
                            </a:rPr>
                            <m:t> </m:t>
                          </m:r>
                          <m:r>
                            <m:rPr>
                              <m:sty m:val="p"/>
                            </m:rPr>
                            <a:rPr lang="en-US" altLang="zh-CN" sz="2000" b="0" i="0" smtClean="0">
                              <a:solidFill>
                                <a:schemeClr val="tx1"/>
                              </a:solidFill>
                              <a:latin typeface="Cambria Math" panose="02040503050406030204" pitchFamily="18" charset="0"/>
                            </a:rPr>
                            <m:t>stall</m:t>
                          </m:r>
                          <m:r>
                            <a:rPr lang="en-US" altLang="zh-CN" sz="2000" b="0" i="0" smtClean="0">
                              <a:solidFill>
                                <a:schemeClr val="tx1"/>
                              </a:solidFill>
                              <a:latin typeface="Cambria Math" panose="02040503050406030204" pitchFamily="18" charset="0"/>
                            </a:rPr>
                            <m:t> </m:t>
                          </m:r>
                          <m:r>
                            <m:rPr>
                              <m:sty m:val="p"/>
                            </m:rPr>
                            <a:rPr lang="en-US" altLang="zh-CN" sz="2000" b="0" i="0" smtClean="0">
                              <a:solidFill>
                                <a:schemeClr val="tx1"/>
                              </a:solidFill>
                              <a:latin typeface="Cambria Math" panose="02040503050406030204" pitchFamily="18" charset="0"/>
                            </a:rPr>
                            <m:t>cycles</m:t>
                          </m:r>
                          <m:r>
                            <a:rPr lang="en-US" altLang="zh-CN" sz="2000" b="0" i="0" smtClean="0">
                              <a:solidFill>
                                <a:schemeClr val="tx1"/>
                              </a:solidFill>
                              <a:latin typeface="Cambria Math" panose="02040503050406030204" pitchFamily="18" charset="0"/>
                            </a:rPr>
                            <m:t> </m:t>
                          </m:r>
                          <m:r>
                            <m:rPr>
                              <m:sty m:val="p"/>
                            </m:rPr>
                            <a:rPr lang="en-US" altLang="zh-CN" sz="2000" b="0" i="0" smtClean="0">
                              <a:solidFill>
                                <a:schemeClr val="tx1"/>
                              </a:solidFill>
                              <a:latin typeface="Cambria Math" panose="02040503050406030204" pitchFamily="18" charset="0"/>
                            </a:rPr>
                            <m:t>per</m:t>
                          </m:r>
                          <m:r>
                            <a:rPr lang="en-US" altLang="zh-CN" sz="2000" b="0" i="0" smtClean="0">
                              <a:solidFill>
                                <a:schemeClr val="tx1"/>
                              </a:solidFill>
                              <a:latin typeface="Cambria Math" panose="02040503050406030204" pitchFamily="18" charset="0"/>
                            </a:rPr>
                            <m:t> </m:t>
                          </m:r>
                          <m:r>
                            <m:rPr>
                              <m:sty m:val="p"/>
                            </m:rPr>
                            <a:rPr lang="en-US" altLang="zh-CN" sz="2000" b="0" i="0" smtClean="0">
                              <a:solidFill>
                                <a:schemeClr val="tx1"/>
                              </a:solidFill>
                              <a:latin typeface="Cambria Math" panose="02040503050406030204" pitchFamily="18" charset="0"/>
                            </a:rPr>
                            <m:t>instruction</m:t>
                          </m:r>
                          <m:r>
                            <a:rPr lang="en-US" altLang="zh-CN" sz="2000" b="0" i="0">
                              <a:solidFill>
                                <a:schemeClr val="tx1"/>
                              </a:solidFill>
                              <a:latin typeface="Cambria Math" panose="02040503050406030204" pitchFamily="18" charset="0"/>
                            </a:rPr>
                            <m:t> </m:t>
                          </m:r>
                        </m:den>
                      </m:f>
                      <m:r>
                        <a:rPr lang="en-US" altLang="zh-CN" sz="2000" b="0" i="1" smtClean="0">
                          <a:solidFill>
                            <a:schemeClr val="tx1"/>
                          </a:solidFill>
                          <a:latin typeface="Cambria Math" panose="02040503050406030204" pitchFamily="18" charset="0"/>
                          <a:ea typeface="Cambria Math" panose="02040503050406030204" pitchFamily="18" charset="0"/>
                        </a:rPr>
                        <m:t>×</m:t>
                      </m:r>
                      <m:f>
                        <m:fPr>
                          <m:ctrlPr>
                            <a:rPr lang="en-US" altLang="zh-CN" sz="2000" b="0" i="1">
                              <a:solidFill>
                                <a:schemeClr val="tx1"/>
                              </a:solidFill>
                              <a:latin typeface="Cambria Math" panose="02040503050406030204" pitchFamily="18" charset="0"/>
                            </a:rPr>
                          </m:ctrlPr>
                        </m:fPr>
                        <m:num>
                          <m:r>
                            <m:rPr>
                              <m:sty m:val="p"/>
                            </m:rPr>
                            <a:rPr lang="en-US" altLang="zh-CN" sz="2000" b="0" i="1">
                              <a:solidFill>
                                <a:schemeClr val="tx1"/>
                              </a:solidFill>
                              <a:latin typeface="Cambria Math" panose="02040503050406030204" pitchFamily="18" charset="0"/>
                              <a:ea typeface="Cambria Math" panose="02040503050406030204" pitchFamily="18" charset="0"/>
                            </a:rPr>
                            <m:t>Clock</m:t>
                          </m:r>
                          <m:r>
                            <a:rPr lang="en-US" altLang="zh-CN" sz="2000" b="0">
                              <a:solidFill>
                                <a:schemeClr val="tx1"/>
                              </a:solidFill>
                              <a:latin typeface="Cambria Math" panose="02040503050406030204" pitchFamily="18" charset="0"/>
                              <a:ea typeface="Cambria Math" panose="02040503050406030204" pitchFamily="18" charset="0"/>
                            </a:rPr>
                            <m:t> </m:t>
                          </m:r>
                          <m:r>
                            <m:rPr>
                              <m:sty m:val="p"/>
                            </m:rPr>
                            <a:rPr lang="en-US" altLang="zh-CN" sz="2000" b="0" i="1">
                              <a:solidFill>
                                <a:schemeClr val="tx1"/>
                              </a:solidFill>
                              <a:latin typeface="Cambria Math" panose="02040503050406030204" pitchFamily="18" charset="0"/>
                              <a:ea typeface="Cambria Math" panose="02040503050406030204" pitchFamily="18" charset="0"/>
                            </a:rPr>
                            <m:t>cycle</m:t>
                          </m:r>
                          <m:r>
                            <a:rPr lang="en-US" altLang="zh-CN" sz="2000" b="0">
                              <a:solidFill>
                                <a:schemeClr val="tx1"/>
                              </a:solidFill>
                              <a:latin typeface="Cambria Math" panose="02040503050406030204" pitchFamily="18" charset="0"/>
                              <a:ea typeface="Cambria Math" panose="02040503050406030204" pitchFamily="18" charset="0"/>
                            </a:rPr>
                            <m:t> </m:t>
                          </m:r>
                          <m:r>
                            <m:rPr>
                              <m:sty m:val="p"/>
                            </m:rPr>
                            <a:rPr lang="en-US" altLang="zh-CN" sz="2000" b="0" i="1">
                              <a:solidFill>
                                <a:schemeClr val="tx1"/>
                              </a:solidFill>
                              <a:latin typeface="Cambria Math" panose="02040503050406030204" pitchFamily="18" charset="0"/>
                              <a:ea typeface="Cambria Math" panose="02040503050406030204" pitchFamily="18" charset="0"/>
                            </a:rPr>
                            <m:t>unpipelined</m:t>
                          </m:r>
                        </m:num>
                        <m:den>
                          <m:r>
                            <m:rPr>
                              <m:sty m:val="p"/>
                            </m:rPr>
                            <a:rPr lang="en-US" altLang="zh-CN" sz="2000" b="0" i="1">
                              <a:solidFill>
                                <a:schemeClr val="tx1"/>
                              </a:solidFill>
                              <a:latin typeface="Cambria Math" panose="02040503050406030204" pitchFamily="18" charset="0"/>
                              <a:ea typeface="Cambria Math" panose="02040503050406030204" pitchFamily="18" charset="0"/>
                            </a:rPr>
                            <m:t>Clock</m:t>
                          </m:r>
                          <m:r>
                            <a:rPr lang="en-US" altLang="zh-CN" sz="2000" b="0">
                              <a:solidFill>
                                <a:schemeClr val="tx1"/>
                              </a:solidFill>
                              <a:latin typeface="Cambria Math" panose="02040503050406030204" pitchFamily="18" charset="0"/>
                              <a:ea typeface="Cambria Math" panose="02040503050406030204" pitchFamily="18" charset="0"/>
                            </a:rPr>
                            <m:t> </m:t>
                          </m:r>
                          <m:r>
                            <m:rPr>
                              <m:sty m:val="p"/>
                            </m:rPr>
                            <a:rPr lang="en-US" altLang="zh-CN" sz="2000" b="0" i="1">
                              <a:solidFill>
                                <a:schemeClr val="tx1"/>
                              </a:solidFill>
                              <a:latin typeface="Cambria Math" panose="02040503050406030204" pitchFamily="18" charset="0"/>
                              <a:ea typeface="Cambria Math" panose="02040503050406030204" pitchFamily="18" charset="0"/>
                            </a:rPr>
                            <m:t>cycle</m:t>
                          </m:r>
                          <m:r>
                            <a:rPr lang="en-US" altLang="zh-CN" sz="2000" b="0">
                              <a:solidFill>
                                <a:schemeClr val="tx1"/>
                              </a:solidFill>
                              <a:latin typeface="Cambria Math" panose="02040503050406030204" pitchFamily="18" charset="0"/>
                              <a:ea typeface="Cambria Math" panose="02040503050406030204" pitchFamily="18" charset="0"/>
                            </a:rPr>
                            <m:t> </m:t>
                          </m:r>
                          <m:r>
                            <m:rPr>
                              <m:sty m:val="p"/>
                            </m:rPr>
                            <a:rPr lang="en-US" altLang="zh-CN" sz="2000" b="0" i="1">
                              <a:solidFill>
                                <a:schemeClr val="tx1"/>
                              </a:solidFill>
                              <a:latin typeface="Cambria Math" panose="02040503050406030204" pitchFamily="18" charset="0"/>
                              <a:ea typeface="Cambria Math" panose="02040503050406030204" pitchFamily="18" charset="0"/>
                            </a:rPr>
                            <m:t>pipelined</m:t>
                          </m:r>
                        </m:den>
                      </m:f>
                    </m:oMath>
                  </m:oMathPara>
                </a14:m>
                <a:endParaRPr lang="zh-CN" altLang="en-US" sz="2000" b="0" dirty="0"/>
              </a:p>
            </p:txBody>
          </p:sp>
        </mc:Choice>
        <mc:Fallback xmlns="">
          <p:sp>
            <p:nvSpPr>
              <p:cNvPr id="13" name="矩形 12"/>
              <p:cNvSpPr>
                <a:spLocks noRot="1" noChangeAspect="1" noMove="1" noResize="1" noEditPoints="1" noAdjustHandles="1" noChangeArrowheads="1" noChangeShapeType="1" noTextEdit="1"/>
              </p:cNvSpPr>
              <p:nvPr/>
            </p:nvSpPr>
            <p:spPr>
              <a:xfrm>
                <a:off x="295281" y="3789040"/>
                <a:ext cx="8732070" cy="729687"/>
              </a:xfrm>
              <a:prstGeom prst="rect">
                <a:avLst/>
              </a:prstGeom>
              <a:blipFill rotWithShape="1">
                <a:blip r:embed="rId4"/>
                <a:stretch>
                  <a:fillRect t="-86" r="2" b="9"/>
                </a:stretch>
              </a:blipFill>
            </p:spPr>
            <p:txBody>
              <a:bodyPr/>
              <a:lstStyle/>
              <a:p>
                <a:r>
                  <a:rPr lang="zh-CN" altLang="en-US">
                    <a:noFill/>
                  </a:rPr>
                  <a:t> </a:t>
                </a:r>
              </a:p>
            </p:txBody>
          </p:sp>
        </mc:Fallback>
      </mc:AlternateContent>
      <p:sp>
        <p:nvSpPr>
          <p:cNvPr id="15" name="矩形 14"/>
          <p:cNvSpPr/>
          <p:nvPr/>
        </p:nvSpPr>
        <p:spPr>
          <a:xfrm>
            <a:off x="611489" y="2492896"/>
            <a:ext cx="4182492" cy="523220"/>
          </a:xfrm>
          <a:prstGeom prst="rect">
            <a:avLst/>
          </a:prstGeom>
        </p:spPr>
        <p:txBody>
          <a:bodyPr wrap="none">
            <a:spAutoFit/>
          </a:bodyPr>
          <a:lstStyle/>
          <a:p>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Speedup from pipelining: </a:t>
            </a:r>
            <a:endParaRPr lang="zh-CN" altLang="en-US" sz="2800" dirty="0"/>
          </a:p>
        </p:txBody>
      </p:sp>
      <mc:AlternateContent xmlns:mc="http://schemas.openxmlformats.org/markup-compatibility/2006" xmlns:a14="http://schemas.microsoft.com/office/drawing/2010/main">
        <mc:Choice Requires="a14">
          <p:sp>
            <p:nvSpPr>
              <p:cNvPr id="16" name="矩形 15"/>
              <p:cNvSpPr/>
              <p:nvPr/>
            </p:nvSpPr>
            <p:spPr>
              <a:xfrm>
                <a:off x="700874" y="4941168"/>
                <a:ext cx="7831566" cy="723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b="0" smtClean="0">
                          <a:solidFill>
                            <a:schemeClr val="tx1"/>
                          </a:solidFill>
                          <a:latin typeface="Cambria Math" panose="02040503050406030204" pitchFamily="18" charset="0"/>
                        </a:rPr>
                        <m:t>Speedup</m:t>
                      </m:r>
                      <m:r>
                        <a:rPr lang="en-US" altLang="zh-CN" sz="2000" b="0" i="1" smtClean="0">
                          <a:solidFill>
                            <a:schemeClr val="tx1"/>
                          </a:solidFill>
                          <a:latin typeface="Cambria Math" panose="02040503050406030204" pitchFamily="18" charset="0"/>
                        </a:rPr>
                        <m:t>=</m:t>
                      </m:r>
                      <m:f>
                        <m:fPr>
                          <m:ctrlPr>
                            <a:rPr lang="en-US" altLang="zh-CN" sz="2000" b="0" i="1">
                              <a:solidFill>
                                <a:schemeClr val="tx1"/>
                              </a:solidFill>
                              <a:latin typeface="Cambria Math" panose="02040503050406030204" pitchFamily="18" charset="0"/>
                            </a:rPr>
                          </m:ctrlPr>
                        </m:fPr>
                        <m:num>
                          <m:r>
                            <a:rPr lang="en-US" altLang="zh-CN" sz="2000" b="0" i="0" smtClean="0">
                              <a:solidFill>
                                <a:schemeClr val="tx1"/>
                              </a:solidFill>
                              <a:latin typeface="Cambria Math" panose="02040503050406030204" pitchFamily="18" charset="0"/>
                            </a:rPr>
                            <m:t>1</m:t>
                          </m:r>
                        </m:num>
                        <m:den>
                          <m:r>
                            <a:rPr lang="en-US" altLang="zh-CN" sz="2000" b="0" i="0" smtClean="0">
                              <a:solidFill>
                                <a:schemeClr val="tx1"/>
                              </a:solidFill>
                              <a:latin typeface="Cambria Math" panose="02040503050406030204" pitchFamily="18" charset="0"/>
                            </a:rPr>
                            <m:t>1+</m:t>
                          </m:r>
                          <m:r>
                            <m:rPr>
                              <m:sty m:val="p"/>
                            </m:rPr>
                            <a:rPr lang="en-US" altLang="zh-CN" sz="2000" b="0" i="0" smtClean="0">
                              <a:solidFill>
                                <a:schemeClr val="tx1"/>
                              </a:solidFill>
                              <a:latin typeface="Cambria Math" panose="02040503050406030204" pitchFamily="18" charset="0"/>
                            </a:rPr>
                            <m:t>Pipeline</m:t>
                          </m:r>
                          <m:r>
                            <a:rPr lang="en-US" altLang="zh-CN" sz="2000" b="0" i="0" smtClean="0">
                              <a:solidFill>
                                <a:schemeClr val="tx1"/>
                              </a:solidFill>
                              <a:latin typeface="Cambria Math" panose="02040503050406030204" pitchFamily="18" charset="0"/>
                            </a:rPr>
                            <m:t> </m:t>
                          </m:r>
                          <m:r>
                            <m:rPr>
                              <m:sty m:val="p"/>
                            </m:rPr>
                            <a:rPr lang="en-US" altLang="zh-CN" sz="2000" b="0" i="0" smtClean="0">
                              <a:solidFill>
                                <a:schemeClr val="tx1"/>
                              </a:solidFill>
                              <a:latin typeface="Cambria Math" panose="02040503050406030204" pitchFamily="18" charset="0"/>
                            </a:rPr>
                            <m:t>stall</m:t>
                          </m:r>
                          <m:r>
                            <a:rPr lang="en-US" altLang="zh-CN" sz="2000" b="0" i="0" smtClean="0">
                              <a:solidFill>
                                <a:schemeClr val="tx1"/>
                              </a:solidFill>
                              <a:latin typeface="Cambria Math" panose="02040503050406030204" pitchFamily="18" charset="0"/>
                            </a:rPr>
                            <m:t> </m:t>
                          </m:r>
                          <m:r>
                            <m:rPr>
                              <m:sty m:val="p"/>
                            </m:rPr>
                            <a:rPr lang="en-US" altLang="zh-CN" sz="2000" b="0" i="0" smtClean="0">
                              <a:solidFill>
                                <a:schemeClr val="tx1"/>
                              </a:solidFill>
                              <a:latin typeface="Cambria Math" panose="02040503050406030204" pitchFamily="18" charset="0"/>
                            </a:rPr>
                            <m:t>cycles</m:t>
                          </m:r>
                          <m:r>
                            <a:rPr lang="en-US" altLang="zh-CN" sz="2000" b="0" i="0" smtClean="0">
                              <a:solidFill>
                                <a:schemeClr val="tx1"/>
                              </a:solidFill>
                              <a:latin typeface="Cambria Math" panose="02040503050406030204" pitchFamily="18" charset="0"/>
                            </a:rPr>
                            <m:t> </m:t>
                          </m:r>
                          <m:r>
                            <m:rPr>
                              <m:sty m:val="p"/>
                            </m:rPr>
                            <a:rPr lang="en-US" altLang="zh-CN" sz="2000" b="0" i="0" smtClean="0">
                              <a:solidFill>
                                <a:schemeClr val="tx1"/>
                              </a:solidFill>
                              <a:latin typeface="Cambria Math" panose="02040503050406030204" pitchFamily="18" charset="0"/>
                            </a:rPr>
                            <m:t>per</m:t>
                          </m:r>
                          <m:r>
                            <a:rPr lang="en-US" altLang="zh-CN" sz="2000" b="0" i="0" smtClean="0">
                              <a:solidFill>
                                <a:schemeClr val="tx1"/>
                              </a:solidFill>
                              <a:latin typeface="Cambria Math" panose="02040503050406030204" pitchFamily="18" charset="0"/>
                            </a:rPr>
                            <m:t> </m:t>
                          </m:r>
                          <m:r>
                            <m:rPr>
                              <m:sty m:val="p"/>
                            </m:rPr>
                            <a:rPr lang="en-US" altLang="zh-CN" sz="2000" b="0" i="0" smtClean="0">
                              <a:solidFill>
                                <a:schemeClr val="tx1"/>
                              </a:solidFill>
                              <a:latin typeface="Cambria Math" panose="02040503050406030204" pitchFamily="18" charset="0"/>
                            </a:rPr>
                            <m:t>instruction</m:t>
                          </m:r>
                          <m:r>
                            <a:rPr lang="en-US" altLang="zh-CN" sz="2000" b="0" i="0">
                              <a:solidFill>
                                <a:schemeClr val="tx1"/>
                              </a:solidFill>
                              <a:latin typeface="Cambria Math" panose="02040503050406030204" pitchFamily="18" charset="0"/>
                            </a:rPr>
                            <m:t> </m:t>
                          </m:r>
                        </m:den>
                      </m:f>
                      <m:r>
                        <a:rPr lang="en-US" altLang="zh-CN" sz="2000" b="0" i="1" smtClean="0">
                          <a:solidFill>
                            <a:schemeClr val="tx1"/>
                          </a:solidFill>
                          <a:latin typeface="Cambria Math" panose="02040503050406030204" pitchFamily="18" charset="0"/>
                          <a:ea typeface="Cambria Math" panose="02040503050406030204" pitchFamily="18" charset="0"/>
                        </a:rPr>
                        <m:t>×</m:t>
                      </m:r>
                      <m:r>
                        <m:rPr>
                          <m:sty m:val="p"/>
                        </m:rPr>
                        <a:rPr lang="en-US" altLang="zh-CN" sz="2000" b="0" i="0" smtClean="0">
                          <a:solidFill>
                            <a:schemeClr val="tx1"/>
                          </a:solidFill>
                          <a:latin typeface="Cambria Math" panose="02040503050406030204" pitchFamily="18" charset="0"/>
                        </a:rPr>
                        <m:t>Pipeline</m:t>
                      </m:r>
                      <m:r>
                        <a:rPr lang="en-US" altLang="zh-CN" sz="2000" b="0" i="0" smtClean="0">
                          <a:solidFill>
                            <a:schemeClr val="tx1"/>
                          </a:solidFill>
                          <a:latin typeface="Cambria Math" panose="02040503050406030204" pitchFamily="18" charset="0"/>
                        </a:rPr>
                        <m:t> </m:t>
                      </m:r>
                      <m:r>
                        <m:rPr>
                          <m:sty m:val="p"/>
                        </m:rPr>
                        <a:rPr lang="en-US" altLang="zh-CN" sz="2000" b="0" i="0" smtClean="0">
                          <a:solidFill>
                            <a:schemeClr val="tx1"/>
                          </a:solidFill>
                          <a:latin typeface="Cambria Math" panose="02040503050406030204" pitchFamily="18" charset="0"/>
                        </a:rPr>
                        <m:t>depth</m:t>
                      </m:r>
                    </m:oMath>
                  </m:oMathPara>
                </a14:m>
                <a:endParaRPr lang="zh-CN" altLang="en-US" sz="2000" b="0" dirty="0"/>
              </a:p>
            </p:txBody>
          </p:sp>
        </mc:Choice>
        <mc:Fallback xmlns="">
          <p:sp>
            <p:nvSpPr>
              <p:cNvPr id="16" name="矩形 15"/>
              <p:cNvSpPr>
                <a:spLocks noRot="1" noChangeAspect="1" noMove="1" noResize="1" noEditPoints="1" noAdjustHandles="1" noChangeArrowheads="1" noChangeShapeType="1" noTextEdit="1"/>
              </p:cNvSpPr>
              <p:nvPr/>
            </p:nvSpPr>
            <p:spPr>
              <a:xfrm>
                <a:off x="700874" y="4941168"/>
                <a:ext cx="7831566" cy="723403"/>
              </a:xfrm>
              <a:prstGeom prst="rect">
                <a:avLst/>
              </a:prstGeom>
              <a:blipFill rotWithShape="1">
                <a:blip r:embed="rId5"/>
                <a:stretch>
                  <a:fillRect l="-6" t="-32" r="7" b="51"/>
                </a:stretch>
              </a:blipFill>
            </p:spPr>
            <p:txBody>
              <a:bodyPr/>
              <a:lstStyle/>
              <a:p>
                <a:r>
                  <a:rPr lang="zh-CN" altLang="en-US">
                    <a:noFill/>
                  </a:rPr>
                  <a:t> </a:t>
                </a:r>
              </a:p>
            </p:txBody>
          </p:sp>
        </mc:Fallback>
      </mc:AlternateContent>
      <p:sp>
        <p:nvSpPr>
          <p:cNvPr id="19" name="矩形 18"/>
          <p:cNvSpPr/>
          <p:nvPr/>
        </p:nvSpPr>
        <p:spPr>
          <a:xfrm>
            <a:off x="107504" y="5774655"/>
            <a:ext cx="8903496" cy="836126"/>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Thus, if there are no stalls, speedup is equal to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depth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若无阻塞，加速比是流水线深度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5" grpId="0"/>
      <p:bldP spid="16" grpId="0"/>
      <p:bldP spid="1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687334"/>
            <a:ext cx="8919847" cy="425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some combination of instructions can not be accommodated because of resource conflicts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资源冲突</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machine is said to have a structural hazard:</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most common instances: Some functional unit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 fully pipelined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Then a sequence of instructions cannot proceed at the rate of one per clock cycle.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功能部件不是全流水</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Another common way: some resource has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 been duplicated enough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allow all combinations of instructions in the pipeline to execute.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重复设置的资源数量不足</a:t>
            </a: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Text Box 3"/>
          <p:cNvSpPr txBox="1">
            <a:spLocks noChangeArrowheads="1"/>
          </p:cNvSpPr>
          <p:nvPr/>
        </p:nvSpPr>
        <p:spPr bwMode="auto">
          <a:xfrm>
            <a:off x="1822890" y="1067536"/>
            <a:ext cx="5616575" cy="52540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Structural Hazards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结构冒险</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132969"/>
            <a:ext cx="8919847" cy="188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Figure: a machine with one memory port will generate a conflict when a memory reference occurs. </a:t>
            </a: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Picture 2" descr="arch4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7" t="22844" r="5113" b="5889"/>
          <a:stretch>
            <a:fillRect/>
          </a:stretch>
        </p:blipFill>
        <p:spPr bwMode="auto">
          <a:xfrm>
            <a:off x="1503188" y="1917458"/>
            <a:ext cx="6453188" cy="381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07503" y="5649977"/>
            <a:ext cx="8904575" cy="1208023"/>
          </a:xfrm>
          <a:prstGeom prst="rect">
            <a:avLst/>
          </a:prstGeom>
        </p:spPr>
        <p:txBody>
          <a:bodyPr wrap="square">
            <a:spAutoFit/>
          </a:body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instruction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uses the memory for a data access at the same time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instruction 3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wants to fetch an instruction from memory.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81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resolve,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stall</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pipeline for one clock cycle when the data memory access occurs.</a:t>
            </a:r>
          </a:p>
        </p:txBody>
      </p:sp>
      <p:pic>
        <p:nvPicPr>
          <p:cNvPr id="9" name="Picture 2" descr="arch50"/>
          <p:cNvPicPr>
            <a:picLocks noChangeAspect="1" noChangeArrowheads="1"/>
          </p:cNvPicPr>
          <p:nvPr/>
        </p:nvPicPr>
        <p:blipFill rotWithShape="1">
          <a:blip r:embed="rId3">
            <a:extLst>
              <a:ext uri="{28A0092B-C50C-407E-A947-70E740481C1C}">
                <a14:useLocalDpi xmlns:a14="http://schemas.microsoft.com/office/drawing/2010/main" val="0"/>
              </a:ext>
            </a:extLst>
          </a:blip>
          <a:srcRect l="5113" t="21652" r="6688" b="6950"/>
          <a:stretch>
            <a:fillRect/>
          </a:stretch>
        </p:blipFill>
        <p:spPr bwMode="auto">
          <a:xfrm>
            <a:off x="1259632" y="1996555"/>
            <a:ext cx="6984776" cy="4240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3531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figure shows pipeline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with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stall cycle added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effect is no instruction finish during clock 8, when instruction 3 would normally have finished. </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 1 is assumed to not be load or store; otherwise, instruction 3 cannot start execution.</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Stall is commonly called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bubble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 just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bubble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since it floats through the pipeline taking space but carrying no useful work. </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121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Rather than draw pipeline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designers often just indicate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stall</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behavior using a simpler diagram with only stage names.</a:t>
            </a:r>
          </a:p>
        </p:txBody>
      </p:sp>
      <p:graphicFrame>
        <p:nvGraphicFramePr>
          <p:cNvPr id="8" name="内容占位符 3"/>
          <p:cNvGraphicFramePr/>
          <p:nvPr/>
        </p:nvGraphicFramePr>
        <p:xfrm>
          <a:off x="299111" y="2242102"/>
          <a:ext cx="8712968" cy="4389120"/>
        </p:xfrm>
        <a:graphic>
          <a:graphicData uri="http://schemas.openxmlformats.org/drawingml/2006/table">
            <a:tbl>
              <a:tblPr firstRow="1" bandRow="1">
                <a:tableStyleId>{5C22544A-7EE6-4342-B048-85BDC9FD1C3A}</a:tableStyleId>
              </a:tblPr>
              <a:tblGrid>
                <a:gridCol w="1296143">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gridCol w="720080">
                  <a:extLst>
                    <a:ext uri="{9D8B030D-6E8A-4147-A177-3AD203B41FA5}">
                      <a16:colId xmlns:a16="http://schemas.microsoft.com/office/drawing/2014/main" val="20005"/>
                    </a:ext>
                  </a:extLst>
                </a:gridCol>
                <a:gridCol w="792088">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864096">
                  <a:extLst>
                    <a:ext uri="{9D8B030D-6E8A-4147-A177-3AD203B41FA5}">
                      <a16:colId xmlns:a16="http://schemas.microsoft.com/office/drawing/2014/main" val="20008"/>
                    </a:ext>
                  </a:extLst>
                </a:gridCol>
                <a:gridCol w="895295">
                  <a:extLst>
                    <a:ext uri="{9D8B030D-6E8A-4147-A177-3AD203B41FA5}">
                      <a16:colId xmlns:a16="http://schemas.microsoft.com/office/drawing/2014/main" val="20009"/>
                    </a:ext>
                  </a:extLst>
                </a:gridCol>
                <a:gridCol w="760890">
                  <a:extLst>
                    <a:ext uri="{9D8B030D-6E8A-4147-A177-3AD203B41FA5}">
                      <a16:colId xmlns:a16="http://schemas.microsoft.com/office/drawing/2014/main" val="20010"/>
                    </a:ext>
                  </a:extLst>
                </a:gridCol>
              </a:tblGrid>
              <a:tr h="202312">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1</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3</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5</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7</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9</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28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load instruction</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822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i+1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4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4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4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4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935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i+3</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4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rgbClr val="C00000"/>
                          </a:solidFill>
                          <a:latin typeface="Times New Roman" panose="02020603050405020304" pitchFamily="18" charset="0"/>
                          <a:cs typeface="Times New Roman" panose="02020603050405020304" pitchFamily="18" charset="0"/>
                        </a:rPr>
                        <a:t>stall</a:t>
                      </a:r>
                      <a:endParaRPr lang="zh-CN" altLang="en-US" sz="1600" b="1" dirty="0">
                        <a:solidFill>
                          <a:srgbClr val="C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i+4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i+5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822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6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473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how much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structural hazard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might cost. </a:t>
            </a: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Suppose: </a:t>
            </a:r>
          </a:p>
          <a:p>
            <a:pPr lvl="1" algn="just">
              <a:lnSpc>
                <a:spcPts val="2900"/>
              </a:lnSpc>
              <a:spcBef>
                <a:spcPts val="0"/>
              </a:spcBef>
              <a:spcAft>
                <a:spcPts val="12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 references: 40%; </a:t>
            </a:r>
          </a:p>
          <a:p>
            <a:pPr lvl="1" algn="just">
              <a:lnSpc>
                <a:spcPts val="2900"/>
              </a:lnSpc>
              <a:spcBef>
                <a:spcPts val="0"/>
              </a:spcBef>
              <a:spcAft>
                <a:spcPts val="12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ideal CPI : 1.</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Assume: clock rate with structural hazard is 1.05 times higher than without hazard. </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the pipeline with or without structural hazard faster, and by how much?</a:t>
            </a: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3467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Compute the average instruction time: </a:t>
            </a: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Ideal machine: no stalls, average instruction time is simply </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900"/>
              </a:lnSpc>
              <a:spcBef>
                <a:spcPts val="0"/>
              </a:spcBef>
              <a:spcAft>
                <a:spcPts val="12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Average instruction time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with structural hazard:</a:t>
            </a:r>
          </a:p>
        </p:txBody>
      </p:sp>
      <mc:AlternateContent xmlns:mc="http://schemas.openxmlformats.org/markup-compatibility/2006" xmlns:a14="http://schemas.microsoft.com/office/drawing/2010/main">
        <mc:Choice Requires="a14">
          <p:sp>
            <p:nvSpPr>
              <p:cNvPr id="2" name="矩形 1"/>
              <p:cNvSpPr/>
              <p:nvPr/>
            </p:nvSpPr>
            <p:spPr>
              <a:xfrm>
                <a:off x="915751" y="2060848"/>
                <a:ext cx="727280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solidFill>
                            <a:schemeClr val="tx1"/>
                          </a:solidFill>
                          <a:latin typeface="Cambria Math" panose="02040503050406030204" pitchFamily="18" charset="0"/>
                        </a:rPr>
                        <m:t>Average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instruction</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time</m:t>
                      </m:r>
                      <m:r>
                        <a:rPr lang="en-US" altLang="zh-CN" b="0" i="0" smtClean="0">
                          <a:solidFill>
                            <a:schemeClr val="tx1"/>
                          </a:solidFill>
                          <a:latin typeface="Cambria Math" panose="02040503050406030204" pitchFamily="18" charset="0"/>
                        </a:rPr>
                        <m:t>= </m:t>
                      </m:r>
                      <m:r>
                        <m:rPr>
                          <m:sty m:val="p"/>
                        </m:rPr>
                        <a:rPr lang="en-US" altLang="zh-CN" b="0" i="0">
                          <a:solidFill>
                            <a:schemeClr val="tx1"/>
                          </a:solidFill>
                          <a:latin typeface="Cambria Math" panose="02040503050406030204" pitchFamily="18" charset="0"/>
                        </a:rPr>
                        <m:t>CPI</m:t>
                      </m:r>
                      <m:r>
                        <a:rPr lang="en-US" altLang="zh-CN" b="0" i="0">
                          <a:solidFill>
                            <a:schemeClr val="tx1"/>
                          </a:solidFill>
                          <a:latin typeface="Cambria Math" panose="02040503050406030204" pitchFamily="18" charset="0"/>
                        </a:rPr>
                        <m:t> ×</m:t>
                      </m:r>
                      <m:r>
                        <m:rPr>
                          <m:sty m:val="p"/>
                        </m:rPr>
                        <a:rPr lang="en-US" altLang="zh-CN" b="0" i="0">
                          <a:solidFill>
                            <a:schemeClr val="tx1"/>
                          </a:solidFill>
                          <a:latin typeface="Cambria Math" panose="02040503050406030204" pitchFamily="18" charset="0"/>
                          <a:ea typeface="Cambria Math" panose="02040503050406030204" pitchFamily="18" charset="0"/>
                        </a:rPr>
                        <m:t>Clock</m:t>
                      </m:r>
                      <m:r>
                        <a:rPr lang="en-US" altLang="zh-CN" b="0" i="0">
                          <a:solidFill>
                            <a:schemeClr val="tx1"/>
                          </a:solidFill>
                          <a:latin typeface="Cambria Math" panose="02040503050406030204" pitchFamily="18" charset="0"/>
                          <a:ea typeface="Cambria Math" panose="02040503050406030204" pitchFamily="18" charset="0"/>
                        </a:rPr>
                        <m:t> </m:t>
                      </m:r>
                      <m:r>
                        <m:rPr>
                          <m:sty m:val="p"/>
                        </m:rPr>
                        <a:rPr lang="en-US" altLang="zh-CN" b="0" i="0">
                          <a:solidFill>
                            <a:schemeClr val="tx1"/>
                          </a:solidFill>
                          <a:latin typeface="Cambria Math" panose="02040503050406030204" pitchFamily="18" charset="0"/>
                          <a:ea typeface="Cambria Math" panose="02040503050406030204" pitchFamily="18" charset="0"/>
                        </a:rPr>
                        <m:t>cycle</m:t>
                      </m:r>
                      <m:r>
                        <a:rPr lang="en-US" altLang="zh-CN" b="0" i="0">
                          <a:solidFill>
                            <a:schemeClr val="tx1"/>
                          </a:solidFill>
                          <a:latin typeface="Cambria Math" panose="02040503050406030204" pitchFamily="18" charset="0"/>
                          <a:ea typeface="Cambria Math" panose="02040503050406030204" pitchFamily="18" charset="0"/>
                        </a:rPr>
                        <m:t> </m:t>
                      </m:r>
                      <m:r>
                        <m:rPr>
                          <m:sty m:val="p"/>
                        </m:rPr>
                        <a:rPr lang="en-US" altLang="zh-CN" b="0" i="0" smtClean="0">
                          <a:solidFill>
                            <a:schemeClr val="tx1"/>
                          </a:solidFill>
                          <a:latin typeface="Cambria Math" panose="02040503050406030204" pitchFamily="18" charset="0"/>
                          <a:ea typeface="Cambria Math" panose="02040503050406030204" pitchFamily="18" charset="0"/>
                        </a:rPr>
                        <m:t>time</m:t>
                      </m:r>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915751" y="2060848"/>
                <a:ext cx="7272808" cy="461665"/>
              </a:xfrm>
              <a:prstGeom prst="rect">
                <a:avLst/>
              </a:prstGeom>
              <a:blipFill rotWithShape="1">
                <a:blip r:embed="rId3"/>
                <a:stretch>
                  <a:fillRect l="-1" t="-59" r="3" b="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259632" y="3530625"/>
                <a:ext cx="727280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a:solidFill>
                            <a:schemeClr val="tx1"/>
                          </a:solidFill>
                          <a:latin typeface="Cambria Math" panose="02040503050406030204" pitchFamily="18" charset="0"/>
                        </a:rPr>
                        <m:t>Clock</m:t>
                      </m:r>
                      <m:r>
                        <a:rPr lang="en-US" altLang="zh-CN" b="0">
                          <a:solidFill>
                            <a:schemeClr val="tx1"/>
                          </a:solidFill>
                          <a:latin typeface="Cambria Math" panose="02040503050406030204" pitchFamily="18" charset="0"/>
                        </a:rPr>
                        <m:t> </m:t>
                      </m:r>
                      <m:r>
                        <m:rPr>
                          <m:sty m:val="p"/>
                        </m:rPr>
                        <a:rPr lang="en-US" altLang="zh-CN" b="0">
                          <a:solidFill>
                            <a:schemeClr val="tx1"/>
                          </a:solidFill>
                          <a:latin typeface="Cambria Math" panose="02040503050406030204" pitchFamily="18" charset="0"/>
                        </a:rPr>
                        <m:t>cycle</m:t>
                      </m:r>
                      <m:r>
                        <a:rPr lang="en-US" altLang="zh-CN" b="0">
                          <a:solidFill>
                            <a:schemeClr val="tx1"/>
                          </a:solidFill>
                          <a:latin typeface="Cambria Math" panose="02040503050406030204" pitchFamily="18" charset="0"/>
                        </a:rPr>
                        <m:t> </m:t>
                      </m:r>
                      <m:sSub>
                        <m:sSubPr>
                          <m:ctrlPr>
                            <a:rPr lang="en-US" altLang="zh-CN" b="0" i="1" smtClean="0">
                              <a:solidFill>
                                <a:schemeClr val="tx1"/>
                              </a:solidFill>
                              <a:latin typeface="Cambria Math" panose="02040503050406030204" pitchFamily="18" charset="0"/>
                            </a:rPr>
                          </m:ctrlPr>
                        </m:sSubPr>
                        <m:e>
                          <m:r>
                            <m:rPr>
                              <m:sty m:val="p"/>
                            </m:rPr>
                            <a:rPr lang="en-US" altLang="zh-CN" b="0">
                              <a:solidFill>
                                <a:schemeClr val="tx1"/>
                              </a:solidFill>
                              <a:latin typeface="Cambria Math" panose="02040503050406030204" pitchFamily="18" charset="0"/>
                            </a:rPr>
                            <m:t>time</m:t>
                          </m:r>
                        </m:e>
                        <m:sub>
                          <m:r>
                            <m:rPr>
                              <m:sty m:val="p"/>
                            </m:rPr>
                            <a:rPr lang="en-US" altLang="zh-CN" b="0">
                              <a:solidFill>
                                <a:schemeClr val="tx1"/>
                              </a:solidFill>
                              <a:latin typeface="Cambria Math" panose="02040503050406030204" pitchFamily="18" charset="0"/>
                            </a:rPr>
                            <m:t>ideal</m:t>
                          </m:r>
                          <m:r>
                            <m:rPr>
                              <m:nor/>
                            </m:rPr>
                            <a:rPr lang="zh-CN" altLang="en-US" dirty="0">
                              <a:latin typeface="Cambria Math" panose="02040503050406030204" pitchFamily="18" charset="0"/>
                            </a:rPr>
                            <m:t> </m:t>
                          </m:r>
                        </m:sub>
                      </m:sSub>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1259632" y="3530625"/>
                <a:ext cx="7272808" cy="461665"/>
              </a:xfrm>
              <a:prstGeom prst="rect">
                <a:avLst/>
              </a:prstGeom>
              <a:blipFill rotWithShape="1">
                <a:blip r:embed="rId4"/>
                <a:stretch>
                  <a:fillRect l="-6" t="-5" r="8"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915751" y="4562358"/>
                <a:ext cx="7272808" cy="15323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solidFill>
                            <a:schemeClr val="tx1"/>
                          </a:solidFill>
                          <a:latin typeface="Cambria Math" panose="02040503050406030204" pitchFamily="18" charset="0"/>
                        </a:rPr>
                        <m:t>Average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instruction</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time</m:t>
                      </m:r>
                      <m:r>
                        <a:rPr lang="en-US" altLang="zh-CN" b="0" i="0" smtClean="0">
                          <a:solidFill>
                            <a:schemeClr val="tx1"/>
                          </a:solidFill>
                          <a:latin typeface="Cambria Math" panose="02040503050406030204" pitchFamily="18" charset="0"/>
                        </a:rPr>
                        <m:t>= </m:t>
                      </m:r>
                      <m:r>
                        <m:rPr>
                          <m:sty m:val="p"/>
                        </m:rPr>
                        <a:rPr lang="en-US" altLang="zh-CN" b="0" i="0">
                          <a:solidFill>
                            <a:schemeClr val="tx1"/>
                          </a:solidFill>
                          <a:latin typeface="Cambria Math" panose="02040503050406030204" pitchFamily="18" charset="0"/>
                        </a:rPr>
                        <m:t>CPI</m:t>
                      </m:r>
                      <m:r>
                        <a:rPr lang="en-US" altLang="zh-CN" b="0" i="0">
                          <a:solidFill>
                            <a:schemeClr val="tx1"/>
                          </a:solidFill>
                          <a:latin typeface="Cambria Math" panose="02040503050406030204" pitchFamily="18" charset="0"/>
                        </a:rPr>
                        <m:t> ×</m:t>
                      </m:r>
                      <m:r>
                        <m:rPr>
                          <m:sty m:val="p"/>
                        </m:rPr>
                        <a:rPr lang="en-US" altLang="zh-CN" b="0" i="0">
                          <a:solidFill>
                            <a:schemeClr val="tx1"/>
                          </a:solidFill>
                          <a:latin typeface="Cambria Math" panose="02040503050406030204" pitchFamily="18" charset="0"/>
                          <a:ea typeface="Cambria Math" panose="02040503050406030204" pitchFamily="18" charset="0"/>
                        </a:rPr>
                        <m:t>Clock</m:t>
                      </m:r>
                      <m:r>
                        <a:rPr lang="en-US" altLang="zh-CN" b="0" i="0">
                          <a:solidFill>
                            <a:schemeClr val="tx1"/>
                          </a:solidFill>
                          <a:latin typeface="Cambria Math" panose="02040503050406030204" pitchFamily="18" charset="0"/>
                          <a:ea typeface="Cambria Math" panose="02040503050406030204" pitchFamily="18" charset="0"/>
                        </a:rPr>
                        <m:t> </m:t>
                      </m:r>
                      <m:r>
                        <m:rPr>
                          <m:sty m:val="p"/>
                        </m:rPr>
                        <a:rPr lang="en-US" altLang="zh-CN" b="0" i="0">
                          <a:solidFill>
                            <a:schemeClr val="tx1"/>
                          </a:solidFill>
                          <a:latin typeface="Cambria Math" panose="02040503050406030204" pitchFamily="18" charset="0"/>
                          <a:ea typeface="Cambria Math" panose="02040503050406030204" pitchFamily="18" charset="0"/>
                        </a:rPr>
                        <m:t>cycle</m:t>
                      </m:r>
                      <m:r>
                        <a:rPr lang="en-US" altLang="zh-CN" b="0" i="0">
                          <a:solidFill>
                            <a:schemeClr val="tx1"/>
                          </a:solidFill>
                          <a:latin typeface="Cambria Math" panose="02040503050406030204" pitchFamily="18" charset="0"/>
                          <a:ea typeface="Cambria Math" panose="02040503050406030204" pitchFamily="18" charset="0"/>
                        </a:rPr>
                        <m:t> </m:t>
                      </m:r>
                      <m:r>
                        <m:rPr>
                          <m:sty m:val="p"/>
                        </m:rPr>
                        <a:rPr lang="en-US" altLang="zh-CN" b="0" i="0" smtClean="0">
                          <a:solidFill>
                            <a:schemeClr val="tx1"/>
                          </a:solidFill>
                          <a:latin typeface="Cambria Math" panose="02040503050406030204" pitchFamily="18" charset="0"/>
                          <a:ea typeface="Cambria Math" panose="02040503050406030204" pitchFamily="18" charset="0"/>
                        </a:rPr>
                        <m:t>time</m:t>
                      </m:r>
                    </m:oMath>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m:t>
                      </m:r>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1+0.4×1</m:t>
                          </m:r>
                        </m:e>
                      </m:d>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m:rPr>
                              <m:sty m:val="p"/>
                            </m:rPr>
                            <a:rPr lang="en-US" altLang="zh-CN" b="0">
                              <a:solidFill>
                                <a:schemeClr val="tx1"/>
                              </a:solidFill>
                              <a:latin typeface="Cambria Math" panose="02040503050406030204" pitchFamily="18" charset="0"/>
                            </a:rPr>
                            <m:t>Clock</m:t>
                          </m:r>
                          <m:r>
                            <a:rPr lang="en-US" altLang="zh-CN" b="0">
                              <a:solidFill>
                                <a:schemeClr val="tx1"/>
                              </a:solidFill>
                              <a:latin typeface="Cambria Math" panose="02040503050406030204" pitchFamily="18" charset="0"/>
                            </a:rPr>
                            <m:t> </m:t>
                          </m:r>
                          <m:r>
                            <m:rPr>
                              <m:sty m:val="p"/>
                            </m:rPr>
                            <a:rPr lang="en-US" altLang="zh-CN" b="0">
                              <a:solidFill>
                                <a:schemeClr val="tx1"/>
                              </a:solidFill>
                              <a:latin typeface="Cambria Math" panose="02040503050406030204" pitchFamily="18" charset="0"/>
                            </a:rPr>
                            <m:t>cycle</m:t>
                          </m:r>
                          <m:r>
                            <a:rPr lang="en-US" altLang="zh-CN" b="0">
                              <a:solidFill>
                                <a:schemeClr val="tx1"/>
                              </a:solidFill>
                              <a:latin typeface="Cambria Math" panose="02040503050406030204" pitchFamily="18" charset="0"/>
                            </a:rPr>
                            <m:t> </m:t>
                          </m:r>
                          <m:sSub>
                            <m:sSubPr>
                              <m:ctrlPr>
                                <a:rPr lang="en-US" altLang="zh-CN" b="0" i="1">
                                  <a:solidFill>
                                    <a:schemeClr val="tx1"/>
                                  </a:solidFill>
                                  <a:latin typeface="Cambria Math" panose="02040503050406030204" pitchFamily="18" charset="0"/>
                                </a:rPr>
                              </m:ctrlPr>
                            </m:sSubPr>
                            <m:e>
                              <m:r>
                                <m:rPr>
                                  <m:sty m:val="p"/>
                                </m:rPr>
                                <a:rPr lang="en-US" altLang="zh-CN" b="0">
                                  <a:solidFill>
                                    <a:schemeClr val="tx1"/>
                                  </a:solidFill>
                                  <a:latin typeface="Cambria Math" panose="02040503050406030204" pitchFamily="18" charset="0"/>
                                </a:rPr>
                                <m:t>time</m:t>
                              </m:r>
                            </m:e>
                            <m:sub>
                              <m:r>
                                <m:rPr>
                                  <m:sty m:val="p"/>
                                </m:rPr>
                                <a:rPr lang="en-US" altLang="zh-CN" b="0">
                                  <a:solidFill>
                                    <a:schemeClr val="tx1"/>
                                  </a:solidFill>
                                  <a:latin typeface="Cambria Math" panose="02040503050406030204" pitchFamily="18" charset="0"/>
                                </a:rPr>
                                <m:t>ideal</m:t>
                              </m:r>
                              <m:r>
                                <m:rPr>
                                  <m:nor/>
                                </m:rPr>
                                <a:rPr lang="zh-CN" altLang="en-US" dirty="0">
                                  <a:latin typeface="Cambria Math" panose="02040503050406030204" pitchFamily="18" charset="0"/>
                                </a:rPr>
                                <m:t> </m:t>
                              </m:r>
                            </m:sub>
                          </m:sSub>
                        </m:num>
                        <m:den>
                          <m:r>
                            <a:rPr lang="en-US" altLang="zh-CN" b="0" i="1" smtClean="0">
                              <a:solidFill>
                                <a:schemeClr val="tx1"/>
                              </a:solidFill>
                              <a:latin typeface="Cambria Math" panose="02040503050406030204" pitchFamily="18" charset="0"/>
                              <a:ea typeface="Cambria Math" panose="02040503050406030204" pitchFamily="18" charset="0"/>
                            </a:rPr>
                            <m:t>1.05</m:t>
                          </m:r>
                        </m:den>
                      </m:f>
                    </m:oMath>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=1.3×</m:t>
                      </m:r>
                      <m:r>
                        <m:rPr>
                          <m:sty m:val="p"/>
                        </m:rPr>
                        <a:rPr lang="en-US" altLang="zh-CN" b="0">
                          <a:solidFill>
                            <a:schemeClr val="tx1"/>
                          </a:solidFill>
                          <a:latin typeface="Cambria Math" panose="02040503050406030204" pitchFamily="18" charset="0"/>
                        </a:rPr>
                        <m:t>Clock</m:t>
                      </m:r>
                      <m:r>
                        <a:rPr lang="en-US" altLang="zh-CN" b="0">
                          <a:solidFill>
                            <a:schemeClr val="tx1"/>
                          </a:solidFill>
                          <a:latin typeface="Cambria Math" panose="02040503050406030204" pitchFamily="18" charset="0"/>
                        </a:rPr>
                        <m:t> </m:t>
                      </m:r>
                      <m:r>
                        <m:rPr>
                          <m:sty m:val="p"/>
                        </m:rPr>
                        <a:rPr lang="en-US" altLang="zh-CN" b="0">
                          <a:solidFill>
                            <a:schemeClr val="tx1"/>
                          </a:solidFill>
                          <a:latin typeface="Cambria Math" panose="02040503050406030204" pitchFamily="18" charset="0"/>
                        </a:rPr>
                        <m:t>cycle</m:t>
                      </m:r>
                      <m:r>
                        <a:rPr lang="en-US" altLang="zh-CN" b="0">
                          <a:solidFill>
                            <a:schemeClr val="tx1"/>
                          </a:solidFill>
                          <a:latin typeface="Cambria Math" panose="02040503050406030204" pitchFamily="18" charset="0"/>
                        </a:rPr>
                        <m:t> </m:t>
                      </m:r>
                      <m:sSub>
                        <m:sSubPr>
                          <m:ctrlPr>
                            <a:rPr lang="en-US" altLang="zh-CN" b="0" i="1">
                              <a:solidFill>
                                <a:schemeClr val="tx1"/>
                              </a:solidFill>
                              <a:latin typeface="Cambria Math" panose="02040503050406030204" pitchFamily="18" charset="0"/>
                            </a:rPr>
                          </m:ctrlPr>
                        </m:sSubPr>
                        <m:e>
                          <m:r>
                            <m:rPr>
                              <m:sty m:val="p"/>
                            </m:rPr>
                            <a:rPr lang="en-US" altLang="zh-CN" b="0">
                              <a:solidFill>
                                <a:schemeClr val="tx1"/>
                              </a:solidFill>
                              <a:latin typeface="Cambria Math" panose="02040503050406030204" pitchFamily="18" charset="0"/>
                            </a:rPr>
                            <m:t>time</m:t>
                          </m:r>
                        </m:e>
                        <m:sub>
                          <m:r>
                            <m:rPr>
                              <m:sty m:val="p"/>
                            </m:rPr>
                            <a:rPr lang="en-US" altLang="zh-CN" b="0">
                              <a:solidFill>
                                <a:schemeClr val="tx1"/>
                              </a:solidFill>
                              <a:latin typeface="Cambria Math" panose="02040503050406030204" pitchFamily="18" charset="0"/>
                            </a:rPr>
                            <m:t>ideal</m:t>
                          </m:r>
                          <m:r>
                            <m:rPr>
                              <m:nor/>
                            </m:rPr>
                            <a:rPr lang="zh-CN" altLang="en-US" dirty="0">
                              <a:latin typeface="Cambria Math" panose="02040503050406030204" pitchFamily="18" charset="0"/>
                            </a:rPr>
                            <m:t> </m:t>
                          </m:r>
                        </m:sub>
                      </m:sSub>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915751" y="4562358"/>
                <a:ext cx="7272808" cy="1532343"/>
              </a:xfrm>
              <a:prstGeom prst="rect">
                <a:avLst/>
              </a:prstGeom>
              <a:blipFill rotWithShape="1">
                <a:blip r:embed="rId5"/>
                <a:stretch>
                  <a:fillRect l="-1" t="-34" r="3" b="40"/>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99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Average instruction time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with structural hazard:</a:t>
            </a:r>
          </a:p>
        </p:txBody>
      </p:sp>
      <mc:AlternateContent xmlns:mc="http://schemas.openxmlformats.org/markup-compatibility/2006" xmlns:a14="http://schemas.microsoft.com/office/drawing/2010/main">
        <mc:Choice Requires="a14">
          <p:sp>
            <p:nvSpPr>
              <p:cNvPr id="9" name="矩形 8"/>
              <p:cNvSpPr/>
              <p:nvPr/>
            </p:nvSpPr>
            <p:spPr>
              <a:xfrm>
                <a:off x="994774" y="2068808"/>
                <a:ext cx="7272808" cy="15323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solidFill>
                            <a:schemeClr val="tx1"/>
                          </a:solidFill>
                          <a:latin typeface="Cambria Math" panose="02040503050406030204" pitchFamily="18" charset="0"/>
                        </a:rPr>
                        <m:t>Average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instruction</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time</m:t>
                      </m:r>
                      <m:r>
                        <a:rPr lang="en-US" altLang="zh-CN" b="0" i="0" smtClean="0">
                          <a:solidFill>
                            <a:schemeClr val="tx1"/>
                          </a:solidFill>
                          <a:latin typeface="Cambria Math" panose="02040503050406030204" pitchFamily="18" charset="0"/>
                        </a:rPr>
                        <m:t>= </m:t>
                      </m:r>
                      <m:r>
                        <m:rPr>
                          <m:sty m:val="p"/>
                        </m:rPr>
                        <a:rPr lang="en-US" altLang="zh-CN" b="0" i="0">
                          <a:solidFill>
                            <a:schemeClr val="tx1"/>
                          </a:solidFill>
                          <a:latin typeface="Cambria Math" panose="02040503050406030204" pitchFamily="18" charset="0"/>
                        </a:rPr>
                        <m:t>CPI</m:t>
                      </m:r>
                      <m:r>
                        <a:rPr lang="en-US" altLang="zh-CN" b="0" i="0">
                          <a:solidFill>
                            <a:schemeClr val="tx1"/>
                          </a:solidFill>
                          <a:latin typeface="Cambria Math" panose="02040503050406030204" pitchFamily="18" charset="0"/>
                        </a:rPr>
                        <m:t> ×</m:t>
                      </m:r>
                      <m:r>
                        <m:rPr>
                          <m:sty m:val="p"/>
                        </m:rPr>
                        <a:rPr lang="en-US" altLang="zh-CN" b="0" i="0">
                          <a:solidFill>
                            <a:schemeClr val="tx1"/>
                          </a:solidFill>
                          <a:latin typeface="Cambria Math" panose="02040503050406030204" pitchFamily="18" charset="0"/>
                          <a:ea typeface="Cambria Math" panose="02040503050406030204" pitchFamily="18" charset="0"/>
                        </a:rPr>
                        <m:t>Clock</m:t>
                      </m:r>
                      <m:r>
                        <a:rPr lang="en-US" altLang="zh-CN" b="0" i="0">
                          <a:solidFill>
                            <a:schemeClr val="tx1"/>
                          </a:solidFill>
                          <a:latin typeface="Cambria Math" panose="02040503050406030204" pitchFamily="18" charset="0"/>
                          <a:ea typeface="Cambria Math" panose="02040503050406030204" pitchFamily="18" charset="0"/>
                        </a:rPr>
                        <m:t> </m:t>
                      </m:r>
                      <m:r>
                        <m:rPr>
                          <m:sty m:val="p"/>
                        </m:rPr>
                        <a:rPr lang="en-US" altLang="zh-CN" b="0" i="0">
                          <a:solidFill>
                            <a:schemeClr val="tx1"/>
                          </a:solidFill>
                          <a:latin typeface="Cambria Math" panose="02040503050406030204" pitchFamily="18" charset="0"/>
                          <a:ea typeface="Cambria Math" panose="02040503050406030204" pitchFamily="18" charset="0"/>
                        </a:rPr>
                        <m:t>cycle</m:t>
                      </m:r>
                      <m:r>
                        <a:rPr lang="en-US" altLang="zh-CN" b="0" i="0">
                          <a:solidFill>
                            <a:schemeClr val="tx1"/>
                          </a:solidFill>
                          <a:latin typeface="Cambria Math" panose="02040503050406030204" pitchFamily="18" charset="0"/>
                          <a:ea typeface="Cambria Math" panose="02040503050406030204" pitchFamily="18" charset="0"/>
                        </a:rPr>
                        <m:t> </m:t>
                      </m:r>
                      <m:r>
                        <m:rPr>
                          <m:sty m:val="p"/>
                        </m:rPr>
                        <a:rPr lang="en-US" altLang="zh-CN" b="0" i="0" smtClean="0">
                          <a:solidFill>
                            <a:schemeClr val="tx1"/>
                          </a:solidFill>
                          <a:latin typeface="Cambria Math" panose="02040503050406030204" pitchFamily="18" charset="0"/>
                          <a:ea typeface="Cambria Math" panose="02040503050406030204" pitchFamily="18" charset="0"/>
                        </a:rPr>
                        <m:t>time</m:t>
                      </m:r>
                    </m:oMath>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m:t>
                      </m:r>
                      <m:d>
                        <m:dPr>
                          <m:ctrlPr>
                            <a:rPr lang="en-US" altLang="zh-CN" b="0" i="1" smtClean="0">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1+0.4×1</m:t>
                          </m:r>
                        </m:e>
                      </m:d>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m:rPr>
                              <m:sty m:val="p"/>
                            </m:rPr>
                            <a:rPr lang="en-US" altLang="zh-CN" b="0">
                              <a:solidFill>
                                <a:schemeClr val="tx1"/>
                              </a:solidFill>
                              <a:latin typeface="Cambria Math" panose="02040503050406030204" pitchFamily="18" charset="0"/>
                            </a:rPr>
                            <m:t>Clock</m:t>
                          </m:r>
                          <m:r>
                            <a:rPr lang="en-US" altLang="zh-CN" b="0">
                              <a:solidFill>
                                <a:schemeClr val="tx1"/>
                              </a:solidFill>
                              <a:latin typeface="Cambria Math" panose="02040503050406030204" pitchFamily="18" charset="0"/>
                            </a:rPr>
                            <m:t> </m:t>
                          </m:r>
                          <m:r>
                            <m:rPr>
                              <m:sty m:val="p"/>
                            </m:rPr>
                            <a:rPr lang="en-US" altLang="zh-CN" b="0">
                              <a:solidFill>
                                <a:schemeClr val="tx1"/>
                              </a:solidFill>
                              <a:latin typeface="Cambria Math" panose="02040503050406030204" pitchFamily="18" charset="0"/>
                            </a:rPr>
                            <m:t>cycle</m:t>
                          </m:r>
                          <m:r>
                            <a:rPr lang="en-US" altLang="zh-CN" b="0">
                              <a:solidFill>
                                <a:schemeClr val="tx1"/>
                              </a:solidFill>
                              <a:latin typeface="Cambria Math" panose="02040503050406030204" pitchFamily="18" charset="0"/>
                            </a:rPr>
                            <m:t> </m:t>
                          </m:r>
                          <m:sSub>
                            <m:sSubPr>
                              <m:ctrlPr>
                                <a:rPr lang="en-US" altLang="zh-CN" b="0" i="1">
                                  <a:solidFill>
                                    <a:schemeClr val="tx1"/>
                                  </a:solidFill>
                                  <a:latin typeface="Cambria Math" panose="02040503050406030204" pitchFamily="18" charset="0"/>
                                </a:rPr>
                              </m:ctrlPr>
                            </m:sSubPr>
                            <m:e>
                              <m:r>
                                <m:rPr>
                                  <m:sty m:val="p"/>
                                </m:rPr>
                                <a:rPr lang="en-US" altLang="zh-CN" b="0">
                                  <a:solidFill>
                                    <a:schemeClr val="tx1"/>
                                  </a:solidFill>
                                  <a:latin typeface="Cambria Math" panose="02040503050406030204" pitchFamily="18" charset="0"/>
                                </a:rPr>
                                <m:t>time</m:t>
                              </m:r>
                            </m:e>
                            <m:sub>
                              <m:r>
                                <m:rPr>
                                  <m:sty m:val="p"/>
                                </m:rPr>
                                <a:rPr lang="en-US" altLang="zh-CN" b="0">
                                  <a:solidFill>
                                    <a:schemeClr val="tx1"/>
                                  </a:solidFill>
                                  <a:latin typeface="Cambria Math" panose="02040503050406030204" pitchFamily="18" charset="0"/>
                                </a:rPr>
                                <m:t>ideal</m:t>
                              </m:r>
                              <m:r>
                                <m:rPr>
                                  <m:nor/>
                                </m:rPr>
                                <a:rPr lang="zh-CN" altLang="en-US" dirty="0">
                                  <a:latin typeface="Cambria Math" panose="02040503050406030204" pitchFamily="18" charset="0"/>
                                </a:rPr>
                                <m:t> </m:t>
                              </m:r>
                            </m:sub>
                          </m:sSub>
                        </m:num>
                        <m:den>
                          <m:r>
                            <a:rPr lang="en-US" altLang="zh-CN" b="0" i="1" smtClean="0">
                              <a:solidFill>
                                <a:schemeClr val="tx1"/>
                              </a:solidFill>
                              <a:latin typeface="Cambria Math" panose="02040503050406030204" pitchFamily="18" charset="0"/>
                              <a:ea typeface="Cambria Math" panose="02040503050406030204" pitchFamily="18" charset="0"/>
                            </a:rPr>
                            <m:t>1.05</m:t>
                          </m:r>
                        </m:den>
                      </m:f>
                    </m:oMath>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=1.3×</m:t>
                      </m:r>
                      <m:r>
                        <m:rPr>
                          <m:sty m:val="p"/>
                        </m:rPr>
                        <a:rPr lang="en-US" altLang="zh-CN" b="0">
                          <a:solidFill>
                            <a:schemeClr val="tx1"/>
                          </a:solidFill>
                          <a:latin typeface="Cambria Math" panose="02040503050406030204" pitchFamily="18" charset="0"/>
                        </a:rPr>
                        <m:t>Clock</m:t>
                      </m:r>
                      <m:r>
                        <a:rPr lang="en-US" altLang="zh-CN" b="0">
                          <a:solidFill>
                            <a:schemeClr val="tx1"/>
                          </a:solidFill>
                          <a:latin typeface="Cambria Math" panose="02040503050406030204" pitchFamily="18" charset="0"/>
                        </a:rPr>
                        <m:t> </m:t>
                      </m:r>
                      <m:r>
                        <m:rPr>
                          <m:sty m:val="p"/>
                        </m:rPr>
                        <a:rPr lang="en-US" altLang="zh-CN" b="0">
                          <a:solidFill>
                            <a:schemeClr val="tx1"/>
                          </a:solidFill>
                          <a:latin typeface="Cambria Math" panose="02040503050406030204" pitchFamily="18" charset="0"/>
                        </a:rPr>
                        <m:t>cycle</m:t>
                      </m:r>
                      <m:r>
                        <a:rPr lang="en-US" altLang="zh-CN" b="0">
                          <a:solidFill>
                            <a:schemeClr val="tx1"/>
                          </a:solidFill>
                          <a:latin typeface="Cambria Math" panose="02040503050406030204" pitchFamily="18" charset="0"/>
                        </a:rPr>
                        <m:t> </m:t>
                      </m:r>
                      <m:sSub>
                        <m:sSubPr>
                          <m:ctrlPr>
                            <a:rPr lang="en-US" altLang="zh-CN" b="0" i="1">
                              <a:solidFill>
                                <a:schemeClr val="tx1"/>
                              </a:solidFill>
                              <a:latin typeface="Cambria Math" panose="02040503050406030204" pitchFamily="18" charset="0"/>
                            </a:rPr>
                          </m:ctrlPr>
                        </m:sSubPr>
                        <m:e>
                          <m:r>
                            <m:rPr>
                              <m:sty m:val="p"/>
                            </m:rPr>
                            <a:rPr lang="en-US" altLang="zh-CN" b="0">
                              <a:solidFill>
                                <a:schemeClr val="tx1"/>
                              </a:solidFill>
                              <a:latin typeface="Cambria Math" panose="02040503050406030204" pitchFamily="18" charset="0"/>
                            </a:rPr>
                            <m:t>time</m:t>
                          </m:r>
                        </m:e>
                        <m:sub>
                          <m:r>
                            <m:rPr>
                              <m:sty m:val="p"/>
                            </m:rPr>
                            <a:rPr lang="en-US" altLang="zh-CN" b="0">
                              <a:solidFill>
                                <a:schemeClr val="tx1"/>
                              </a:solidFill>
                              <a:latin typeface="Cambria Math" panose="02040503050406030204" pitchFamily="18" charset="0"/>
                            </a:rPr>
                            <m:t>ideal</m:t>
                          </m:r>
                          <m:r>
                            <m:rPr>
                              <m:nor/>
                            </m:rPr>
                            <a:rPr lang="zh-CN" altLang="en-US" dirty="0">
                              <a:latin typeface="Cambria Math" panose="02040503050406030204" pitchFamily="18" charset="0"/>
                            </a:rPr>
                            <m:t> </m:t>
                          </m:r>
                        </m:sub>
                      </m:sSub>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994774" y="2068808"/>
                <a:ext cx="7272808" cy="1532343"/>
              </a:xfrm>
              <a:prstGeom prst="rect">
                <a:avLst/>
              </a:prstGeom>
              <a:blipFill rotWithShape="1">
                <a:blip r:embed="rId3"/>
                <a:stretch>
                  <a:fillRect l="-5" t="-40" r="7" b="4"/>
                </a:stretch>
              </a:blipFill>
            </p:spPr>
            <p:txBody>
              <a:bodyPr/>
              <a:lstStyle/>
              <a:p>
                <a:r>
                  <a:rPr lang="zh-CN" altLang="en-US">
                    <a:noFill/>
                  </a:rPr>
                  <a:t> </a:t>
                </a:r>
              </a:p>
            </p:txBody>
          </p:sp>
        </mc:Fallback>
      </mc:AlternateContent>
      <p:sp>
        <p:nvSpPr>
          <p:cNvPr id="3" name="矩形 2"/>
          <p:cNvSpPr/>
          <p:nvPr/>
        </p:nvSpPr>
        <p:spPr>
          <a:xfrm>
            <a:off x="107504" y="3789040"/>
            <a:ext cx="8784976" cy="2413481"/>
          </a:xfrm>
          <a:prstGeom prst="rect">
            <a:avLst/>
          </a:prstGeom>
        </p:spPr>
        <p:txBody>
          <a:bodyPr wrap="square">
            <a:spAutoFit/>
          </a:body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Machine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without the hazard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1.3 times faster.</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Solution(</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加硬件</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provide a separate memory access for instructions, either:</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Split cache into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instruction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caches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Use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instruction buffers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to hold instructions.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7978" y="1118898"/>
            <a:ext cx="8774502" cy="526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69900" indent="-469900">
              <a:spcBef>
                <a:spcPct val="35000"/>
              </a:spcBef>
              <a:buClr>
                <a:schemeClr val="accent2"/>
              </a:buClr>
              <a:buFont typeface="Wingdings" panose="05000000000000000000" pitchFamily="2" charset="2"/>
              <a:buChar char="o"/>
            </a:pPr>
            <a:r>
              <a:rPr lang="zh-CN" altLang="en-US" sz="2800" dirty="0">
                <a:solidFill>
                  <a:schemeClr val="tx1"/>
                </a:solidFill>
                <a:latin typeface="Times New Roman" panose="02020603050405020304" pitchFamily="18" charset="0"/>
                <a:cs typeface="Times New Roman" panose="02020603050405020304" pitchFamily="18" charset="0"/>
                <a:sym typeface="+mn-ea"/>
              </a:rPr>
              <a:t>小明</a:t>
            </a:r>
            <a:r>
              <a:rPr lang="en-US" altLang="zh-CN" sz="2800" dirty="0">
                <a:solidFill>
                  <a:schemeClr val="tx1"/>
                </a:solidFill>
                <a:latin typeface="Times New Roman" panose="02020603050405020304" pitchFamily="18" charset="0"/>
                <a:cs typeface="Times New Roman" panose="02020603050405020304" pitchFamily="18" charset="0"/>
                <a:sym typeface="+mn-ea"/>
              </a:rPr>
              <a:t>, </a:t>
            </a:r>
            <a:r>
              <a:rPr lang="zh-CN" altLang="en-US" sz="2800" dirty="0">
                <a:solidFill>
                  <a:schemeClr val="tx1"/>
                </a:solidFill>
                <a:latin typeface="Times New Roman" panose="02020603050405020304" pitchFamily="18" charset="0"/>
                <a:cs typeface="Times New Roman" panose="02020603050405020304" pitchFamily="18" charset="0"/>
                <a:sym typeface="+mn-ea"/>
              </a:rPr>
              <a:t>小红</a:t>
            </a:r>
            <a:r>
              <a:rPr lang="en-US" altLang="zh-CN" sz="2800" dirty="0">
                <a:solidFill>
                  <a:schemeClr val="tx1"/>
                </a:solidFill>
                <a:latin typeface="Times New Roman" panose="02020603050405020304" pitchFamily="18" charset="0"/>
                <a:cs typeface="Times New Roman" panose="02020603050405020304" pitchFamily="18" charset="0"/>
                <a:sym typeface="+mn-ea"/>
              </a:rPr>
              <a:t>, </a:t>
            </a:r>
            <a:r>
              <a:rPr lang="zh-CN" altLang="en-US" sz="2800" dirty="0">
                <a:solidFill>
                  <a:schemeClr val="tx1"/>
                </a:solidFill>
                <a:latin typeface="Times New Roman" panose="02020603050405020304" pitchFamily="18" charset="0"/>
                <a:cs typeface="Times New Roman" panose="02020603050405020304" pitchFamily="18" charset="0"/>
                <a:sym typeface="+mn-ea"/>
              </a:rPr>
              <a:t>李华</a:t>
            </a:r>
            <a:r>
              <a:rPr lang="en-US" altLang="zh-CN" sz="2800" dirty="0">
                <a:solidFill>
                  <a:schemeClr val="tx1"/>
                </a:solidFill>
                <a:latin typeface="Times New Roman" panose="02020603050405020304" pitchFamily="18" charset="0"/>
                <a:cs typeface="Times New Roman" panose="02020603050405020304" pitchFamily="18" charset="0"/>
                <a:sym typeface="+mn-ea"/>
              </a:rPr>
              <a:t>, </a:t>
            </a:r>
            <a:r>
              <a:rPr lang="zh-CN" altLang="en-US" sz="2800" dirty="0">
                <a:solidFill>
                  <a:schemeClr val="tx1"/>
                </a:solidFill>
                <a:latin typeface="Times New Roman" panose="02020603050405020304" pitchFamily="18" charset="0"/>
                <a:cs typeface="Times New Roman" panose="02020603050405020304" pitchFamily="18" charset="0"/>
                <a:sym typeface="+mn-ea"/>
              </a:rPr>
              <a:t>韩梅梅 </a:t>
            </a:r>
            <a:r>
              <a:rPr lang="en-US" altLang="zh-CN" sz="2800" dirty="0">
                <a:solidFill>
                  <a:schemeClr val="tx1"/>
                </a:solidFill>
                <a:latin typeface="Times New Roman" panose="02020603050405020304" pitchFamily="18" charset="0"/>
                <a:cs typeface="Times New Roman" panose="02020603050405020304" pitchFamily="18" charset="0"/>
                <a:sym typeface="+mn-ea"/>
              </a:rPr>
              <a:t>to wash, dry, and fold;</a:t>
            </a:r>
            <a:endParaRPr lang="en-US" altLang="zh-CN" sz="2800"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pPr>
            <a:endParaRPr lang="en-US" altLang="zh-CN" sz="3200"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pPr>
            <a:endParaRPr lang="en-US" altLang="zh-CN" sz="2800" b="1"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pPr>
            <a:r>
              <a:rPr lang="zh-CN" altLang="en-US" sz="2800" dirty="0">
                <a:solidFill>
                  <a:schemeClr val="accent6"/>
                </a:solidFill>
                <a:latin typeface="Times New Roman" panose="02020603050405020304" pitchFamily="18" charset="0"/>
                <a:cs typeface="Times New Roman" panose="02020603050405020304" pitchFamily="18" charset="0"/>
              </a:rPr>
              <a:t>洗衣店</a:t>
            </a:r>
            <a:r>
              <a:rPr lang="en-US" altLang="zh-CN" sz="2800" dirty="0">
                <a:solidFill>
                  <a:schemeClr val="accent6"/>
                </a:solidFill>
                <a:latin typeface="Times New Roman" panose="02020603050405020304" pitchFamily="18" charset="0"/>
                <a:cs typeface="Times New Roman" panose="02020603050405020304" pitchFamily="18" charset="0"/>
              </a:rPr>
              <a:t>2</a:t>
            </a:r>
            <a:r>
              <a:rPr lang="zh-CN" altLang="en-US" sz="2800" dirty="0">
                <a:solidFill>
                  <a:schemeClr val="accent6"/>
                </a:solidFill>
                <a:latin typeface="Times New Roman" panose="02020603050405020304" pitchFamily="18" charset="0"/>
                <a:cs typeface="Times New Roman" panose="02020603050405020304" pitchFamily="18" charset="0"/>
              </a:rPr>
              <a:t>：</a:t>
            </a:r>
            <a:endParaRPr lang="en-US" altLang="zh-CN" sz="2800" b="1" dirty="0">
              <a:solidFill>
                <a:schemeClr val="accent6"/>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buChar char="o"/>
            </a:pPr>
            <a:r>
              <a:rPr lang="en-US" altLang="zh-CN" sz="2800" dirty="0">
                <a:solidFill>
                  <a:srgbClr val="C00000"/>
                </a:solidFill>
                <a:latin typeface="Times New Roman" panose="02020603050405020304" pitchFamily="18" charset="0"/>
                <a:cs typeface="Times New Roman" panose="02020603050405020304" pitchFamily="18" charset="0"/>
                <a:sym typeface="+mn-ea"/>
              </a:rPr>
              <a:t>Washer </a:t>
            </a:r>
            <a:r>
              <a:rPr lang="en-US" altLang="zh-CN" sz="2800" dirty="0">
                <a:solidFill>
                  <a:schemeClr val="tx1"/>
                </a:solidFill>
                <a:latin typeface="Times New Roman" panose="02020603050405020304" pitchFamily="18" charset="0"/>
                <a:cs typeface="Times New Roman" panose="02020603050405020304" pitchFamily="18" charset="0"/>
                <a:sym typeface="+mn-ea"/>
              </a:rPr>
              <a:t>takes 30 minutes</a:t>
            </a:r>
            <a:endParaRPr lang="en-US" altLang="zh-CN" sz="2800" b="1"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pPr>
            <a:endParaRPr lang="en-US" altLang="zh-CN" sz="2800" b="1"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buChar char="o"/>
            </a:pPr>
            <a:r>
              <a:rPr lang="en-US" altLang="zh-CN" sz="2800" dirty="0">
                <a:solidFill>
                  <a:srgbClr val="C00000"/>
                </a:solidFill>
                <a:latin typeface="Times New Roman" panose="02020603050405020304" pitchFamily="18" charset="0"/>
                <a:cs typeface="Times New Roman" panose="02020603050405020304" pitchFamily="18" charset="0"/>
                <a:sym typeface="+mn-ea"/>
              </a:rPr>
              <a:t>Dryer </a:t>
            </a:r>
            <a:r>
              <a:rPr lang="en-US" altLang="zh-CN" sz="2800" dirty="0">
                <a:solidFill>
                  <a:schemeClr val="tx1"/>
                </a:solidFill>
                <a:latin typeface="Times New Roman" panose="02020603050405020304" pitchFamily="18" charset="0"/>
                <a:cs typeface="Times New Roman" panose="02020603050405020304" pitchFamily="18" charset="0"/>
                <a:sym typeface="+mn-ea"/>
              </a:rPr>
              <a:t>takes </a:t>
            </a:r>
            <a:r>
              <a:rPr lang="en-US" altLang="zh-CN" sz="2800" dirty="0">
                <a:solidFill>
                  <a:schemeClr val="accent6"/>
                </a:solidFill>
                <a:latin typeface="Times New Roman" panose="02020603050405020304" pitchFamily="18" charset="0"/>
                <a:cs typeface="Times New Roman" panose="02020603050405020304" pitchFamily="18" charset="0"/>
                <a:sym typeface="+mn-ea"/>
              </a:rPr>
              <a:t>40</a:t>
            </a:r>
            <a:r>
              <a:rPr lang="en-US" altLang="zh-CN" sz="2800" dirty="0">
                <a:solidFill>
                  <a:schemeClr val="tx1"/>
                </a:solidFill>
                <a:latin typeface="Times New Roman" panose="02020603050405020304" pitchFamily="18" charset="0"/>
                <a:cs typeface="Times New Roman" panose="02020603050405020304" pitchFamily="18" charset="0"/>
                <a:sym typeface="+mn-ea"/>
              </a:rPr>
              <a:t> minutes</a:t>
            </a:r>
            <a:endParaRPr lang="en-US" altLang="zh-CN" sz="2800" b="1"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pPr>
            <a:endParaRPr lang="en-US" altLang="zh-CN" sz="2800" b="1"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buChar char="o"/>
            </a:pPr>
            <a:r>
              <a:rPr lang="en-US" altLang="zh-CN" sz="2800" dirty="0">
                <a:solidFill>
                  <a:srgbClr val="C00000"/>
                </a:solidFill>
                <a:latin typeface="Times New Roman" panose="02020603050405020304" pitchFamily="18" charset="0"/>
                <a:cs typeface="Times New Roman" panose="02020603050405020304" pitchFamily="18" charset="0"/>
                <a:sym typeface="+mn-ea"/>
              </a:rPr>
              <a:t>Folder </a:t>
            </a:r>
            <a:r>
              <a:rPr lang="en-US" altLang="zh-CN" sz="2800" dirty="0">
                <a:solidFill>
                  <a:schemeClr val="tx1"/>
                </a:solidFill>
                <a:latin typeface="Times New Roman" panose="02020603050405020304" pitchFamily="18" charset="0"/>
                <a:cs typeface="Times New Roman" panose="02020603050405020304" pitchFamily="18" charset="0"/>
                <a:sym typeface="+mn-ea"/>
              </a:rPr>
              <a:t>takes </a:t>
            </a:r>
            <a:r>
              <a:rPr lang="en-US" altLang="zh-CN" sz="2800" dirty="0">
                <a:solidFill>
                  <a:schemeClr val="accent6"/>
                </a:solidFill>
                <a:latin typeface="Times New Roman" panose="02020603050405020304" pitchFamily="18" charset="0"/>
                <a:cs typeface="Times New Roman" panose="02020603050405020304" pitchFamily="18" charset="0"/>
                <a:sym typeface="+mn-ea"/>
              </a:rPr>
              <a:t>20</a:t>
            </a:r>
            <a:r>
              <a:rPr lang="en-US" altLang="zh-CN" sz="2800" dirty="0">
                <a:solidFill>
                  <a:schemeClr val="tx1"/>
                </a:solidFill>
                <a:latin typeface="Times New Roman" panose="02020603050405020304" pitchFamily="18" charset="0"/>
                <a:cs typeface="Times New Roman" panose="02020603050405020304" pitchFamily="18" charset="0"/>
                <a:sym typeface="+mn-ea"/>
              </a:rPr>
              <a:t> minutes</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grpSp>
        <p:nvGrpSpPr>
          <p:cNvPr id="18436" name="Group 4"/>
          <p:cNvGrpSpPr/>
          <p:nvPr/>
        </p:nvGrpSpPr>
        <p:grpSpPr>
          <a:xfrm>
            <a:off x="4728686" y="4213076"/>
            <a:ext cx="673100" cy="800100"/>
            <a:chOff x="4228" y="2820"/>
            <a:chExt cx="424" cy="504"/>
          </a:xfrm>
        </p:grpSpPr>
        <p:grpSp>
          <p:nvGrpSpPr>
            <p:cNvPr id="18466" name="Group 5"/>
            <p:cNvGrpSpPr/>
            <p:nvPr/>
          </p:nvGrpSpPr>
          <p:grpSpPr>
            <a:xfrm>
              <a:off x="4228" y="2820"/>
              <a:ext cx="424" cy="504"/>
              <a:chOff x="4228" y="2820"/>
              <a:chExt cx="424" cy="504"/>
            </a:xfrm>
          </p:grpSpPr>
          <p:sp>
            <p:nvSpPr>
              <p:cNvPr id="18469" name="AutoShape 6"/>
              <p:cNvSpPr/>
              <p:nvPr/>
            </p:nvSpPr>
            <p:spPr>
              <a:xfrm>
                <a:off x="4228" y="2900"/>
                <a:ext cx="424" cy="424"/>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sp>
            <p:nvSpPr>
              <p:cNvPr id="18470" name="AutoShape 7"/>
              <p:cNvSpPr/>
              <p:nvPr/>
            </p:nvSpPr>
            <p:spPr>
              <a:xfrm>
                <a:off x="4324" y="2820"/>
                <a:ext cx="328" cy="8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grpSp>
        <p:sp>
          <p:nvSpPr>
            <p:cNvPr id="18467" name="Oval 8"/>
            <p:cNvSpPr/>
            <p:nvPr/>
          </p:nvSpPr>
          <p:spPr>
            <a:xfrm>
              <a:off x="4356" y="2860"/>
              <a:ext cx="56" cy="3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p>
              <a:endParaRPr lang="zh-CN" altLang="en-US" dirty="0">
                <a:latin typeface="Verdana" panose="020B0604030504040204" pitchFamily="34" charset="0"/>
              </a:endParaRPr>
            </a:p>
          </p:txBody>
        </p:sp>
        <p:sp>
          <p:nvSpPr>
            <p:cNvPr id="18468" name="AutoShape 9"/>
            <p:cNvSpPr/>
            <p:nvPr/>
          </p:nvSpPr>
          <p:spPr>
            <a:xfrm>
              <a:off x="4280" y="3096"/>
              <a:ext cx="224" cy="96"/>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grpSp>
      <p:grpSp>
        <p:nvGrpSpPr>
          <p:cNvPr id="18437" name="Group 10"/>
          <p:cNvGrpSpPr/>
          <p:nvPr/>
        </p:nvGrpSpPr>
        <p:grpSpPr>
          <a:xfrm>
            <a:off x="4809649" y="5516016"/>
            <a:ext cx="661988" cy="649288"/>
            <a:chOff x="4319" y="3408"/>
            <a:chExt cx="417" cy="409"/>
          </a:xfrm>
        </p:grpSpPr>
        <p:grpSp>
          <p:nvGrpSpPr>
            <p:cNvPr id="18458" name="Group 11"/>
            <p:cNvGrpSpPr/>
            <p:nvPr/>
          </p:nvGrpSpPr>
          <p:grpSpPr>
            <a:xfrm>
              <a:off x="4321" y="3601"/>
              <a:ext cx="415" cy="216"/>
              <a:chOff x="4321" y="3601"/>
              <a:chExt cx="415" cy="216"/>
            </a:xfrm>
          </p:grpSpPr>
          <p:sp>
            <p:nvSpPr>
              <p:cNvPr id="18462" name="Freeform 12"/>
              <p:cNvSpPr/>
              <p:nvPr/>
            </p:nvSpPr>
            <p:spPr>
              <a:xfrm>
                <a:off x="4523" y="3602"/>
                <a:ext cx="96" cy="215"/>
              </a:xfrm>
              <a:custGeom>
                <a:avLst/>
                <a:gdLst>
                  <a:gd name="txL" fmla="*/ 0 w 96"/>
                  <a:gd name="txT" fmla="*/ 0 h 215"/>
                  <a:gd name="txR" fmla="*/ 96 w 96"/>
                  <a:gd name="txB" fmla="*/ 215 h 215"/>
                </a:gdLst>
                <a:ahLst/>
                <a:cxnLst>
                  <a:cxn ang="0">
                    <a:pos x="69" y="0"/>
                  </a:cxn>
                  <a:cxn ang="0">
                    <a:pos x="95" y="0"/>
                  </a:cxn>
                  <a:cxn ang="0">
                    <a:pos x="26" y="214"/>
                  </a:cxn>
                  <a:cxn ang="0">
                    <a:pos x="0" y="214"/>
                  </a:cxn>
                  <a:cxn ang="0">
                    <a:pos x="69" y="0"/>
                  </a:cxn>
                </a:cxnLst>
                <a:rect l="txL" t="txT" r="txR" b="txB"/>
                <a:pathLst>
                  <a:path w="96" h="215">
                    <a:moveTo>
                      <a:pt x="69" y="0"/>
                    </a:moveTo>
                    <a:lnTo>
                      <a:pt x="95" y="0"/>
                    </a:lnTo>
                    <a:lnTo>
                      <a:pt x="26" y="214"/>
                    </a:lnTo>
                    <a:lnTo>
                      <a:pt x="0" y="214"/>
                    </a:lnTo>
                    <a:lnTo>
                      <a:pt x="69" y="0"/>
                    </a:lnTo>
                  </a:path>
                </a:pathLst>
              </a:custGeom>
              <a:solidFill>
                <a:srgbClr val="FC0128">
                  <a:alpha val="100000"/>
                </a:srgbClr>
              </a:solidFill>
              <a:ln w="12700">
                <a:noFill/>
              </a:ln>
            </p:spPr>
            <p:txBody>
              <a:bodyPr/>
              <a:lstStyle/>
              <a:p>
                <a:endParaRPr lang="zh-CN" altLang="en-US"/>
              </a:p>
            </p:txBody>
          </p:sp>
          <p:sp>
            <p:nvSpPr>
              <p:cNvPr id="18463" name="Rectangle 13"/>
              <p:cNvSpPr/>
              <p:nvPr/>
            </p:nvSpPr>
            <p:spPr>
              <a:xfrm>
                <a:off x="4518" y="3601"/>
                <a:ext cx="218" cy="12"/>
              </a:xfrm>
              <a:prstGeom prst="rect">
                <a:avLst/>
              </a:prstGeom>
              <a:solidFill>
                <a:srgbClr val="FC0128"/>
              </a:solidFill>
              <a:ln w="12700">
                <a:noFill/>
              </a:ln>
            </p:spPr>
            <p:txBody>
              <a:bodyPr wrap="none" anchor="ctr"/>
              <a:lstStyle/>
              <a:p>
                <a:endParaRPr lang="zh-CN" altLang="en-US" dirty="0">
                  <a:latin typeface="Verdana" panose="020B0604030504040204" pitchFamily="34" charset="0"/>
                </a:endParaRPr>
              </a:p>
            </p:txBody>
          </p:sp>
          <p:sp>
            <p:nvSpPr>
              <p:cNvPr id="18464" name="Rectangle 14"/>
              <p:cNvSpPr/>
              <p:nvPr/>
            </p:nvSpPr>
            <p:spPr>
              <a:xfrm>
                <a:off x="4517" y="3692"/>
                <a:ext cx="218" cy="13"/>
              </a:xfrm>
              <a:prstGeom prst="rect">
                <a:avLst/>
              </a:prstGeom>
              <a:solidFill>
                <a:srgbClr val="FC0128"/>
              </a:solidFill>
              <a:ln w="12700">
                <a:noFill/>
              </a:ln>
            </p:spPr>
            <p:txBody>
              <a:bodyPr wrap="none" anchor="ctr"/>
              <a:lstStyle/>
              <a:p>
                <a:endParaRPr lang="zh-CN" altLang="en-US" dirty="0">
                  <a:latin typeface="Verdana" panose="020B0604030504040204" pitchFamily="34" charset="0"/>
                </a:endParaRPr>
              </a:p>
            </p:txBody>
          </p:sp>
          <p:sp>
            <p:nvSpPr>
              <p:cNvPr id="18465" name="Rectangle 15"/>
              <p:cNvSpPr/>
              <p:nvPr/>
            </p:nvSpPr>
            <p:spPr>
              <a:xfrm>
                <a:off x="4321" y="3692"/>
                <a:ext cx="116" cy="13"/>
              </a:xfrm>
              <a:prstGeom prst="rect">
                <a:avLst/>
              </a:prstGeom>
              <a:solidFill>
                <a:srgbClr val="FC0128"/>
              </a:solidFill>
              <a:ln w="12700">
                <a:noFill/>
              </a:ln>
            </p:spPr>
            <p:txBody>
              <a:bodyPr wrap="none" anchor="ctr"/>
              <a:lstStyle/>
              <a:p>
                <a:endParaRPr lang="zh-CN" altLang="en-US" dirty="0">
                  <a:latin typeface="Verdana" panose="020B0604030504040204" pitchFamily="34" charset="0"/>
                </a:endParaRPr>
              </a:p>
            </p:txBody>
          </p:sp>
        </p:grpSp>
        <p:grpSp>
          <p:nvGrpSpPr>
            <p:cNvPr id="18459" name="Group 16"/>
            <p:cNvGrpSpPr/>
            <p:nvPr/>
          </p:nvGrpSpPr>
          <p:grpSpPr>
            <a:xfrm>
              <a:off x="4319" y="3408"/>
              <a:ext cx="217" cy="409"/>
              <a:chOff x="4319" y="3408"/>
              <a:chExt cx="217" cy="409"/>
            </a:xfrm>
          </p:grpSpPr>
          <p:sp>
            <p:nvSpPr>
              <p:cNvPr id="18460" name="Oval 17"/>
              <p:cNvSpPr/>
              <p:nvPr/>
            </p:nvSpPr>
            <p:spPr>
              <a:xfrm>
                <a:off x="4403" y="3408"/>
                <a:ext cx="55" cy="55"/>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p>
                <a:endParaRPr lang="zh-CN" altLang="en-US" dirty="0">
                  <a:latin typeface="Verdana" panose="020B0604030504040204" pitchFamily="34" charset="0"/>
                </a:endParaRPr>
              </a:p>
            </p:txBody>
          </p:sp>
          <p:sp>
            <p:nvSpPr>
              <p:cNvPr id="18461" name="Freeform 18"/>
              <p:cNvSpPr/>
              <p:nvPr/>
            </p:nvSpPr>
            <p:spPr>
              <a:xfrm>
                <a:off x="4319" y="3485"/>
                <a:ext cx="217" cy="332"/>
              </a:xfrm>
              <a:custGeom>
                <a:avLst/>
                <a:gdLst>
                  <a:gd name="txL" fmla="*/ 0 w 217"/>
                  <a:gd name="txT" fmla="*/ 0 h 332"/>
                  <a:gd name="txR" fmla="*/ 217 w 217"/>
                  <a:gd name="txB" fmla="*/ 332 h 332"/>
                </a:gdLst>
                <a:ahLst/>
                <a:cxnLst>
                  <a:cxn ang="0">
                    <a:pos x="2" y="153"/>
                  </a:cxn>
                  <a:cxn ang="0">
                    <a:pos x="1" y="157"/>
                  </a:cxn>
                  <a:cxn ang="0">
                    <a:pos x="0" y="163"/>
                  </a:cxn>
                  <a:cxn ang="0">
                    <a:pos x="0" y="168"/>
                  </a:cxn>
                  <a:cxn ang="0">
                    <a:pos x="2" y="174"/>
                  </a:cxn>
                  <a:cxn ang="0">
                    <a:pos x="5" y="179"/>
                  </a:cxn>
                  <a:cxn ang="0">
                    <a:pos x="9" y="183"/>
                  </a:cxn>
                  <a:cxn ang="0">
                    <a:pos x="14" y="186"/>
                  </a:cxn>
                  <a:cxn ang="0">
                    <a:pos x="17" y="186"/>
                  </a:cxn>
                  <a:cxn ang="0">
                    <a:pos x="23" y="186"/>
                  </a:cxn>
                  <a:cxn ang="0">
                    <a:pos x="141" y="331"/>
                  </a:cxn>
                  <a:cxn ang="0">
                    <a:pos x="178" y="159"/>
                  </a:cxn>
                  <a:cxn ang="0">
                    <a:pos x="177" y="155"/>
                  </a:cxn>
                  <a:cxn ang="0">
                    <a:pos x="176" y="152"/>
                  </a:cxn>
                  <a:cxn ang="0">
                    <a:pos x="173" y="149"/>
                  </a:cxn>
                  <a:cxn ang="0">
                    <a:pos x="170" y="147"/>
                  </a:cxn>
                  <a:cxn ang="0">
                    <a:pos x="166" y="145"/>
                  </a:cxn>
                  <a:cxn ang="0">
                    <a:pos x="161" y="145"/>
                  </a:cxn>
                  <a:cxn ang="0">
                    <a:pos x="157" y="145"/>
                  </a:cxn>
                  <a:cxn ang="0">
                    <a:pos x="153" y="145"/>
                  </a:cxn>
                  <a:cxn ang="0">
                    <a:pos x="104" y="84"/>
                  </a:cxn>
                  <a:cxn ang="0">
                    <a:pos x="201" y="104"/>
                  </a:cxn>
                  <a:cxn ang="0">
                    <a:pos x="204" y="103"/>
                  </a:cxn>
                  <a:cxn ang="0">
                    <a:pos x="207" y="103"/>
                  </a:cxn>
                  <a:cxn ang="0">
                    <a:pos x="211" y="100"/>
                  </a:cxn>
                  <a:cxn ang="0">
                    <a:pos x="214" y="97"/>
                  </a:cxn>
                  <a:cxn ang="0">
                    <a:pos x="215" y="93"/>
                  </a:cxn>
                  <a:cxn ang="0">
                    <a:pos x="216" y="88"/>
                  </a:cxn>
                  <a:cxn ang="0">
                    <a:pos x="215" y="83"/>
                  </a:cxn>
                  <a:cxn ang="0">
                    <a:pos x="213" y="79"/>
                  </a:cxn>
                  <a:cxn ang="0">
                    <a:pos x="210" y="76"/>
                  </a:cxn>
                  <a:cxn ang="0">
                    <a:pos x="206" y="73"/>
                  </a:cxn>
                  <a:cxn ang="0">
                    <a:pos x="203" y="72"/>
                  </a:cxn>
                  <a:cxn ang="0">
                    <a:pos x="137" y="72"/>
                  </a:cxn>
                  <a:cxn ang="0">
                    <a:pos x="125" y="47"/>
                  </a:cxn>
                  <a:cxn ang="0">
                    <a:pos x="126" y="41"/>
                  </a:cxn>
                  <a:cxn ang="0">
                    <a:pos x="127" y="34"/>
                  </a:cxn>
                  <a:cxn ang="0">
                    <a:pos x="127" y="27"/>
                  </a:cxn>
                  <a:cxn ang="0">
                    <a:pos x="125" y="21"/>
                  </a:cxn>
                  <a:cxn ang="0">
                    <a:pos x="123" y="17"/>
                  </a:cxn>
                  <a:cxn ang="0">
                    <a:pos x="120" y="12"/>
                  </a:cxn>
                  <a:cxn ang="0">
                    <a:pos x="115" y="8"/>
                  </a:cxn>
                  <a:cxn ang="0">
                    <a:pos x="110" y="4"/>
                  </a:cxn>
                  <a:cxn ang="0">
                    <a:pos x="104" y="1"/>
                  </a:cxn>
                  <a:cxn ang="0">
                    <a:pos x="97" y="0"/>
                  </a:cxn>
                  <a:cxn ang="0">
                    <a:pos x="91" y="0"/>
                  </a:cxn>
                  <a:cxn ang="0">
                    <a:pos x="84" y="1"/>
                  </a:cxn>
                  <a:cxn ang="0">
                    <a:pos x="77" y="3"/>
                  </a:cxn>
                  <a:cxn ang="0">
                    <a:pos x="70" y="7"/>
                  </a:cxn>
                  <a:cxn ang="0">
                    <a:pos x="66" y="13"/>
                  </a:cxn>
                  <a:cxn ang="0">
                    <a:pos x="62" y="19"/>
                  </a:cxn>
                  <a:cxn ang="0">
                    <a:pos x="59" y="25"/>
                  </a:cxn>
                </a:cxnLst>
                <a:rect l="txL" t="txT" r="txR" b="tx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alpha val="100000"/>
                </a:srgbClr>
              </a:solidFill>
              <a:ln w="127000">
                <a:noFill/>
              </a:ln>
            </p:spPr>
            <p:txBody>
              <a:bodyPr/>
              <a:lstStyle/>
              <a:p>
                <a:endParaRPr lang="zh-CN" altLang="en-US"/>
              </a:p>
            </p:txBody>
          </p:sp>
        </p:grpSp>
      </p:grpSp>
      <p:grpSp>
        <p:nvGrpSpPr>
          <p:cNvPr id="18438" name="Group 19"/>
          <p:cNvGrpSpPr/>
          <p:nvPr/>
        </p:nvGrpSpPr>
        <p:grpSpPr>
          <a:xfrm>
            <a:off x="4746625" y="2929005"/>
            <a:ext cx="673100" cy="800100"/>
            <a:chOff x="4212" y="2144"/>
            <a:chExt cx="424" cy="504"/>
          </a:xfrm>
        </p:grpSpPr>
        <p:grpSp>
          <p:nvGrpSpPr>
            <p:cNvPr id="18452" name="Group 20"/>
            <p:cNvGrpSpPr/>
            <p:nvPr/>
          </p:nvGrpSpPr>
          <p:grpSpPr>
            <a:xfrm>
              <a:off x="4212" y="2144"/>
              <a:ext cx="424" cy="504"/>
              <a:chOff x="4212" y="2144"/>
              <a:chExt cx="424" cy="504"/>
            </a:xfrm>
          </p:grpSpPr>
          <p:grpSp>
            <p:nvGrpSpPr>
              <p:cNvPr id="18454" name="Group 21"/>
              <p:cNvGrpSpPr/>
              <p:nvPr/>
            </p:nvGrpSpPr>
            <p:grpSpPr>
              <a:xfrm>
                <a:off x="4212" y="2144"/>
                <a:ext cx="424" cy="504"/>
                <a:chOff x="4212" y="2144"/>
                <a:chExt cx="424" cy="504"/>
              </a:xfrm>
            </p:grpSpPr>
            <p:sp>
              <p:nvSpPr>
                <p:cNvPr id="18456" name="AutoShape 22"/>
                <p:cNvSpPr/>
                <p:nvPr/>
              </p:nvSpPr>
              <p:spPr>
                <a:xfrm>
                  <a:off x="4212" y="2224"/>
                  <a:ext cx="424" cy="424"/>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sp>
              <p:nvSpPr>
                <p:cNvPr id="18457" name="AutoShape 23"/>
                <p:cNvSpPr/>
                <p:nvPr/>
              </p:nvSpPr>
              <p:spPr>
                <a:xfrm>
                  <a:off x="4308" y="2144"/>
                  <a:ext cx="328" cy="8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grpSp>
          <p:sp>
            <p:nvSpPr>
              <p:cNvPr id="18455" name="AutoShape 24"/>
              <p:cNvSpPr/>
              <p:nvPr/>
            </p:nvSpPr>
            <p:spPr>
              <a:xfrm>
                <a:off x="4296" y="2260"/>
                <a:ext cx="224" cy="32"/>
              </a:xfrm>
              <a:prstGeom prst="parallelogram">
                <a:avLst>
                  <a:gd name="adj" fmla="val 174965"/>
                </a:avLst>
              </a:prstGeom>
              <a:solidFill>
                <a:srgbClr val="F6BF69"/>
              </a:solidFill>
              <a:ln w="254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grpSp>
        <p:sp>
          <p:nvSpPr>
            <p:cNvPr id="18453" name="Oval 25"/>
            <p:cNvSpPr/>
            <p:nvPr/>
          </p:nvSpPr>
          <p:spPr>
            <a:xfrm>
              <a:off x="4540" y="2184"/>
              <a:ext cx="56" cy="3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p>
              <a:endParaRPr lang="zh-CN" altLang="en-US" dirty="0">
                <a:latin typeface="Verdana" panose="020B0604030504040204" pitchFamily="34" charset="0"/>
              </a:endParaRPr>
            </a:p>
          </p:txBody>
        </p:sp>
      </p:grpSp>
      <p:grpSp>
        <p:nvGrpSpPr>
          <p:cNvPr id="18439" name="Group 26"/>
          <p:cNvGrpSpPr/>
          <p:nvPr/>
        </p:nvGrpSpPr>
        <p:grpSpPr>
          <a:xfrm>
            <a:off x="5140643" y="1673225"/>
            <a:ext cx="2224087" cy="534988"/>
            <a:chOff x="3692" y="1708"/>
            <a:chExt cx="1401" cy="337"/>
          </a:xfrm>
        </p:grpSpPr>
        <p:grpSp>
          <p:nvGrpSpPr>
            <p:cNvPr id="18440" name="Group 27"/>
            <p:cNvGrpSpPr/>
            <p:nvPr/>
          </p:nvGrpSpPr>
          <p:grpSpPr>
            <a:xfrm>
              <a:off x="3692" y="1708"/>
              <a:ext cx="329" cy="337"/>
              <a:chOff x="3692" y="1708"/>
              <a:chExt cx="329" cy="337"/>
            </a:xfrm>
          </p:grpSpPr>
          <p:sp>
            <p:nvSpPr>
              <p:cNvPr id="18450" name="Freeform 28"/>
              <p:cNvSpPr/>
              <p:nvPr/>
            </p:nvSpPr>
            <p:spPr>
              <a:xfrm>
                <a:off x="3692" y="170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p>
                <a:endParaRPr lang="zh-CN" altLang="en-US"/>
              </a:p>
            </p:txBody>
          </p:sp>
          <p:sp>
            <p:nvSpPr>
              <p:cNvPr id="18451" name="Rectangle 29"/>
              <p:cNvSpPr/>
              <p:nvPr/>
            </p:nvSpPr>
            <p:spPr>
              <a:xfrm>
                <a:off x="3743" y="1759"/>
                <a:ext cx="254" cy="286"/>
              </a:xfrm>
              <a:prstGeom prst="rect">
                <a:avLst/>
              </a:prstGeom>
              <a:noFill/>
              <a:ln w="12700">
                <a:noFill/>
              </a:ln>
            </p:spPr>
            <p:txBody>
              <a:bodyPr wrap="none" lIns="90488" tIns="44450" rIns="90488" bIns="44450">
                <a:spAutoFit/>
              </a:bodyPr>
              <a:lstStyle/>
              <a:p>
                <a:pPr algn="ctr" eaLnBrk="0" hangingPunct="0"/>
                <a:r>
                  <a:rPr lang="en-US" altLang="zh-CN" sz="2400" b="1" dirty="0">
                    <a:latin typeface="Comic Sans MS" panose="030F0702030302020204" pitchFamily="66" charset="0"/>
                  </a:rPr>
                  <a:t>A</a:t>
                </a:r>
              </a:p>
            </p:txBody>
          </p:sp>
        </p:grpSp>
        <p:grpSp>
          <p:nvGrpSpPr>
            <p:cNvPr id="18441" name="Group 30"/>
            <p:cNvGrpSpPr/>
            <p:nvPr/>
          </p:nvGrpSpPr>
          <p:grpSpPr>
            <a:xfrm>
              <a:off x="4052" y="1708"/>
              <a:ext cx="329" cy="337"/>
              <a:chOff x="4052" y="1708"/>
              <a:chExt cx="329" cy="337"/>
            </a:xfrm>
          </p:grpSpPr>
          <p:sp>
            <p:nvSpPr>
              <p:cNvPr id="18448" name="Freeform 31"/>
              <p:cNvSpPr/>
              <p:nvPr/>
            </p:nvSpPr>
            <p:spPr>
              <a:xfrm>
                <a:off x="4052" y="170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p>
                <a:endParaRPr lang="zh-CN" altLang="en-US"/>
              </a:p>
            </p:txBody>
          </p:sp>
          <p:sp>
            <p:nvSpPr>
              <p:cNvPr id="18449" name="Rectangle 32"/>
              <p:cNvSpPr/>
              <p:nvPr/>
            </p:nvSpPr>
            <p:spPr>
              <a:xfrm>
                <a:off x="4112" y="1759"/>
                <a:ext cx="235" cy="286"/>
              </a:xfrm>
              <a:prstGeom prst="rect">
                <a:avLst/>
              </a:prstGeom>
              <a:noFill/>
              <a:ln w="12700">
                <a:noFill/>
              </a:ln>
            </p:spPr>
            <p:txBody>
              <a:bodyPr wrap="none" lIns="90488" tIns="44450" rIns="90488" bIns="44450">
                <a:spAutoFit/>
              </a:bodyPr>
              <a:lstStyle/>
              <a:p>
                <a:pPr algn="ctr" eaLnBrk="0" hangingPunct="0"/>
                <a:r>
                  <a:rPr lang="en-US" altLang="zh-CN" sz="2400" b="1" dirty="0">
                    <a:latin typeface="Comic Sans MS" panose="030F0702030302020204" pitchFamily="66" charset="0"/>
                  </a:rPr>
                  <a:t>B</a:t>
                </a:r>
              </a:p>
            </p:txBody>
          </p:sp>
        </p:grpSp>
        <p:grpSp>
          <p:nvGrpSpPr>
            <p:cNvPr id="18442" name="Group 33"/>
            <p:cNvGrpSpPr/>
            <p:nvPr/>
          </p:nvGrpSpPr>
          <p:grpSpPr>
            <a:xfrm>
              <a:off x="4412" y="1708"/>
              <a:ext cx="329" cy="337"/>
              <a:chOff x="4412" y="1708"/>
              <a:chExt cx="329" cy="337"/>
            </a:xfrm>
          </p:grpSpPr>
          <p:sp>
            <p:nvSpPr>
              <p:cNvPr id="18446" name="Freeform 34"/>
              <p:cNvSpPr/>
              <p:nvPr/>
            </p:nvSpPr>
            <p:spPr>
              <a:xfrm>
                <a:off x="4412" y="170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p>
                <a:endParaRPr lang="zh-CN" altLang="en-US"/>
              </a:p>
            </p:txBody>
          </p:sp>
          <p:sp>
            <p:nvSpPr>
              <p:cNvPr id="18447" name="Rectangle 35"/>
              <p:cNvSpPr/>
              <p:nvPr/>
            </p:nvSpPr>
            <p:spPr>
              <a:xfrm>
                <a:off x="4473" y="1759"/>
                <a:ext cx="233" cy="286"/>
              </a:xfrm>
              <a:prstGeom prst="rect">
                <a:avLst/>
              </a:prstGeom>
              <a:noFill/>
              <a:ln w="12700">
                <a:noFill/>
              </a:ln>
            </p:spPr>
            <p:txBody>
              <a:bodyPr wrap="none" lIns="90488" tIns="44450" rIns="90488" bIns="44450">
                <a:spAutoFit/>
              </a:bodyPr>
              <a:lstStyle/>
              <a:p>
                <a:pPr algn="ctr" eaLnBrk="0" hangingPunct="0"/>
                <a:r>
                  <a:rPr lang="en-US" altLang="zh-CN" sz="2400" b="1" dirty="0">
                    <a:latin typeface="Comic Sans MS" panose="030F0702030302020204" pitchFamily="66" charset="0"/>
                  </a:rPr>
                  <a:t>C</a:t>
                </a:r>
              </a:p>
            </p:txBody>
          </p:sp>
        </p:grpSp>
        <p:grpSp>
          <p:nvGrpSpPr>
            <p:cNvPr id="18443" name="Group 36"/>
            <p:cNvGrpSpPr/>
            <p:nvPr/>
          </p:nvGrpSpPr>
          <p:grpSpPr>
            <a:xfrm>
              <a:off x="4764" y="1708"/>
              <a:ext cx="329" cy="337"/>
              <a:chOff x="4764" y="1708"/>
              <a:chExt cx="329" cy="337"/>
            </a:xfrm>
          </p:grpSpPr>
          <p:sp>
            <p:nvSpPr>
              <p:cNvPr id="18444" name="Freeform 37"/>
              <p:cNvSpPr/>
              <p:nvPr/>
            </p:nvSpPr>
            <p:spPr>
              <a:xfrm>
                <a:off x="4764" y="170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p>
                <a:endParaRPr lang="zh-CN" altLang="en-US"/>
              </a:p>
            </p:txBody>
          </p:sp>
          <p:sp>
            <p:nvSpPr>
              <p:cNvPr id="18445" name="Rectangle 38"/>
              <p:cNvSpPr/>
              <p:nvPr/>
            </p:nvSpPr>
            <p:spPr>
              <a:xfrm>
                <a:off x="4815" y="1759"/>
                <a:ext cx="253" cy="286"/>
              </a:xfrm>
              <a:prstGeom prst="rect">
                <a:avLst/>
              </a:prstGeom>
              <a:noFill/>
              <a:ln w="12700">
                <a:noFill/>
              </a:ln>
            </p:spPr>
            <p:txBody>
              <a:bodyPr wrap="none" lIns="90488" tIns="44450" rIns="90488" bIns="44450">
                <a:spAutoFit/>
              </a:bodyPr>
              <a:lstStyle/>
              <a:p>
                <a:pPr algn="ctr" eaLnBrk="0" hangingPunct="0"/>
                <a:r>
                  <a:rPr lang="en-US" altLang="zh-CN" sz="2400" b="1" dirty="0">
                    <a:latin typeface="Comic Sans MS" panose="030F0702030302020204" pitchFamily="66" charset="0"/>
                  </a:rPr>
                  <a:t>D</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4972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lvl="0" eaLnBrk="1" hangingPunct="1">
              <a:spcBef>
                <a:spcPct val="80000"/>
              </a:spcBef>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tx1"/>
                </a:solidFill>
                <a:latin typeface="华文中宋" panose="02010600040101010101" pitchFamily="2" charset="-122"/>
                <a:ea typeface="华文中宋" panose="02010600040101010101" pitchFamily="2" charset="-122"/>
              </a:rPr>
              <a:t>当前许多机器都没有将浮点功能单元完全流水，比如在</a:t>
            </a:r>
            <a:r>
              <a:rPr lang="en-US" altLang="zh-CN" sz="2800" dirty="0">
                <a:solidFill>
                  <a:schemeClr val="tx1"/>
                </a:solidFill>
                <a:latin typeface="华文中宋" panose="02010600040101010101" pitchFamily="2" charset="-122"/>
                <a:ea typeface="华文中宋" panose="02010600040101010101" pitchFamily="2" charset="-122"/>
              </a:rPr>
              <a:t>DLX</a:t>
            </a:r>
            <a:r>
              <a:rPr lang="zh-CN" altLang="en-US" sz="2800" dirty="0">
                <a:solidFill>
                  <a:schemeClr val="tx1"/>
                </a:solidFill>
                <a:latin typeface="华文中宋" panose="02010600040101010101" pitchFamily="2" charset="-122"/>
                <a:ea typeface="华文中宋" panose="02010600040101010101" pitchFamily="2" charset="-122"/>
              </a:rPr>
              <a:t>实现中，浮点乘需要</a:t>
            </a:r>
            <a:r>
              <a:rPr lang="en-US" altLang="zh-CN" sz="2800" dirty="0">
                <a:solidFill>
                  <a:schemeClr val="tx1"/>
                </a:solidFill>
                <a:latin typeface="华文中宋" panose="02010600040101010101" pitchFamily="2" charset="-122"/>
                <a:ea typeface="华文中宋" panose="02010600040101010101" pitchFamily="2" charset="-122"/>
              </a:rPr>
              <a:t>5</a:t>
            </a:r>
            <a:r>
              <a:rPr lang="zh-CN" altLang="en-US" sz="2800" dirty="0">
                <a:solidFill>
                  <a:schemeClr val="tx1"/>
                </a:solidFill>
                <a:latin typeface="华文中宋" panose="02010600040101010101" pitchFamily="2" charset="-122"/>
                <a:ea typeface="华文中宋" panose="02010600040101010101" pitchFamily="2" charset="-122"/>
              </a:rPr>
              <a:t>个时钟周期， 但对该指令不流水。请分析由此引起的结构相关。对某基准程序在</a:t>
            </a:r>
            <a:r>
              <a:rPr lang="en-US" altLang="zh-CN" sz="2800" dirty="0">
                <a:solidFill>
                  <a:schemeClr val="tx1"/>
                </a:solidFill>
                <a:latin typeface="华文中宋" panose="02010600040101010101" pitchFamily="2" charset="-122"/>
                <a:ea typeface="华文中宋" panose="02010600040101010101" pitchFamily="2" charset="-122"/>
              </a:rPr>
              <a:t>DLX</a:t>
            </a:r>
            <a:r>
              <a:rPr lang="zh-CN" altLang="en-US" sz="2800" dirty="0">
                <a:solidFill>
                  <a:schemeClr val="tx1"/>
                </a:solidFill>
                <a:latin typeface="华文中宋" panose="02010600040101010101" pitchFamily="2" charset="-122"/>
                <a:ea typeface="华文中宋" panose="02010600040101010101" pitchFamily="2" charset="-122"/>
              </a:rPr>
              <a:t>上运行的性能有何影响？假设基准程序中浮点乘法出现的频率约为</a:t>
            </a:r>
            <a:r>
              <a:rPr lang="en-US" altLang="zh-CN" sz="2800" dirty="0">
                <a:solidFill>
                  <a:schemeClr val="tx1"/>
                </a:solidFill>
                <a:latin typeface="华文中宋" panose="02010600040101010101" pitchFamily="2" charset="-122"/>
                <a:ea typeface="华文中宋" panose="02010600040101010101" pitchFamily="2" charset="-122"/>
              </a:rPr>
              <a:t>14%</a:t>
            </a:r>
            <a:r>
              <a:rPr lang="zh-CN" altLang="en-US" sz="2800" dirty="0">
                <a:solidFill>
                  <a:schemeClr val="tx1"/>
                </a:solidFill>
                <a:latin typeface="华文中宋" panose="02010600040101010101" pitchFamily="2" charset="-122"/>
                <a:ea typeface="华文中宋" panose="02010600040101010101" pitchFamily="2" charset="-122"/>
              </a:rPr>
              <a:t>。</a:t>
            </a: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0" eaLnBrk="1" hangingPunct="1">
              <a:spcBef>
                <a:spcPct val="80000"/>
              </a:spcBef>
            </a:pPr>
            <a:r>
              <a:rPr lang="zh-CN" altLang="en-US" sz="2800" dirty="0">
                <a:solidFill>
                  <a:schemeClr val="accent2"/>
                </a:solidFill>
                <a:latin typeface="华文中宋" panose="02010600040101010101" pitchFamily="2" charset="-122"/>
                <a:ea typeface="华文中宋" panose="02010600040101010101" pitchFamily="2" charset="-122"/>
              </a:rPr>
              <a:t>最坏情况：</a:t>
            </a:r>
            <a:r>
              <a:rPr lang="zh-CN" altLang="en-US" sz="2800" dirty="0">
                <a:solidFill>
                  <a:schemeClr val="tx1"/>
                </a:solidFill>
                <a:latin typeface="华文中宋" panose="02010600040101010101" pitchFamily="2" charset="-122"/>
                <a:ea typeface="华文中宋" panose="02010600040101010101" pitchFamily="2" charset="-122"/>
              </a:rPr>
              <a:t>每个浮点乘都无法与其它操作重叠执行，都需要</a:t>
            </a:r>
            <a:r>
              <a:rPr lang="en-US" altLang="zh-CN" sz="2800" dirty="0">
                <a:solidFill>
                  <a:schemeClr val="tx1"/>
                </a:solidFill>
                <a:latin typeface="华文中宋" panose="02010600040101010101" pitchFamily="2" charset="-122"/>
                <a:ea typeface="华文中宋" panose="02010600040101010101" pitchFamily="2" charset="-122"/>
              </a:rPr>
              <a:t>5</a:t>
            </a:r>
            <a:r>
              <a:rPr lang="zh-CN" altLang="en-US" sz="2800" dirty="0">
                <a:solidFill>
                  <a:schemeClr val="tx1"/>
                </a:solidFill>
                <a:latin typeface="华文中宋" panose="02010600040101010101" pitchFamily="2" charset="-122"/>
                <a:ea typeface="华文中宋" panose="02010600040101010101" pitchFamily="2" charset="-122"/>
              </a:rPr>
              <a:t>个周期，此时</a:t>
            </a:r>
            <a:r>
              <a:rPr lang="en-US" altLang="zh-CN" sz="2800" dirty="0">
                <a:solidFill>
                  <a:schemeClr val="tx1"/>
                </a:solidFill>
                <a:latin typeface="华文中宋" panose="02010600040101010101" pitchFamily="2" charset="-122"/>
                <a:ea typeface="华文中宋" panose="02010600040101010101" pitchFamily="2" charset="-122"/>
              </a:rPr>
              <a:t>CPI</a:t>
            </a:r>
            <a:r>
              <a:rPr lang="zh-CN" altLang="en-US" sz="2800" dirty="0">
                <a:solidFill>
                  <a:schemeClr val="tx1"/>
                </a:solidFill>
                <a:latin typeface="华文中宋" panose="02010600040101010101" pitchFamily="2" charset="-122"/>
                <a:ea typeface="华文中宋" panose="02010600040101010101" pitchFamily="2" charset="-122"/>
              </a:rPr>
              <a:t>为</a:t>
            </a:r>
            <a:r>
              <a:rPr lang="en-US" altLang="zh-CN" sz="2800" dirty="0">
                <a:solidFill>
                  <a:schemeClr val="tx1"/>
                </a:solidFill>
                <a:latin typeface="华文中宋" panose="02010600040101010101" pitchFamily="2" charset="-122"/>
                <a:ea typeface="华文中宋" panose="02010600040101010101" pitchFamily="2" charset="-122"/>
              </a:rPr>
              <a:t>1.56 </a:t>
            </a:r>
            <a:r>
              <a:rPr lang="zh-CN" altLang="en-US" sz="2800" dirty="0">
                <a:solidFill>
                  <a:schemeClr val="tx1"/>
                </a:solidFill>
                <a:latin typeface="华文中宋" panose="02010600040101010101" pitchFamily="2" charset="-122"/>
                <a:ea typeface="华文中宋" panose="02010600040101010101" pitchFamily="2" charset="-122"/>
              </a:rPr>
              <a:t>。</a:t>
            </a:r>
            <a:endParaRPr lang="en-US" altLang="zh-CN" sz="2800" dirty="0">
              <a:solidFill>
                <a:schemeClr val="tx1"/>
              </a:solidFill>
              <a:latin typeface="华文中宋" panose="02010600040101010101" pitchFamily="2" charset="-122"/>
              <a:ea typeface="华文中宋" panose="02010600040101010101" pitchFamily="2" charset="-122"/>
            </a:endParaRPr>
          </a:p>
          <a:p>
            <a:pPr lvl="0" eaLnBrk="1" hangingPunct="1">
              <a:spcBef>
                <a:spcPct val="30000"/>
              </a:spcBef>
            </a:pPr>
            <a:r>
              <a:rPr lang="zh-CN" altLang="en-US" sz="2800" dirty="0">
                <a:solidFill>
                  <a:schemeClr val="accent2"/>
                </a:solidFill>
                <a:latin typeface="华文中宋" panose="02010600040101010101" pitchFamily="2" charset="-122"/>
                <a:ea typeface="华文中宋" panose="02010600040101010101" pitchFamily="2" charset="-122"/>
              </a:rPr>
              <a:t>最好情况：</a:t>
            </a:r>
            <a:r>
              <a:rPr lang="zh-CN" altLang="en-US" sz="2800" dirty="0">
                <a:solidFill>
                  <a:schemeClr val="tx1"/>
                </a:solidFill>
                <a:latin typeface="华文中宋" panose="02010600040101010101" pitchFamily="2" charset="-122"/>
                <a:ea typeface="华文中宋" panose="02010600040101010101" pitchFamily="2" charset="-122"/>
              </a:rPr>
              <a:t>可以完全重叠执行，仅需要</a:t>
            </a:r>
            <a:r>
              <a:rPr lang="en-US" altLang="zh-CN" sz="2800" dirty="0">
                <a:solidFill>
                  <a:schemeClr val="tx1"/>
                </a:solidFill>
                <a:latin typeface="华文中宋" panose="02010600040101010101" pitchFamily="2" charset="-122"/>
                <a:ea typeface="华文中宋" panose="02010600040101010101" pitchFamily="2" charset="-122"/>
              </a:rPr>
              <a:t>1</a:t>
            </a:r>
            <a:r>
              <a:rPr lang="zh-CN" altLang="en-US" sz="2800" dirty="0">
                <a:solidFill>
                  <a:schemeClr val="tx1"/>
                </a:solidFill>
                <a:latin typeface="华文中宋" panose="02010600040101010101" pitchFamily="2" charset="-122"/>
                <a:ea typeface="华文中宋" panose="02010600040101010101" pitchFamily="2" charset="-122"/>
              </a:rPr>
              <a:t>个周期，此时没有性能损失。</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442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designer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allow structural hazards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because</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Two reasons: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 reduce cost.  (2) reduce the latency of the unit. </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Pipelining all functional units, or duplicating them, may be too costly. </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Shorter latency (not fully pipelined) : comes from lack of pipeline registers that introduce overhead. </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 hazards cause pipeline to stall, preventing structural hazards from initiated.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99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Consider the pipelined execution of the instructions:</a:t>
            </a: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2411760" y="1548834"/>
            <a:ext cx="5251074" cy="2246769"/>
          </a:xfrm>
          <a:prstGeom prst="rect">
            <a:avLst/>
          </a:prstGeom>
        </p:spPr>
        <p:txBody>
          <a:bodyPr wrap="square">
            <a:spAutoFit/>
          </a:bodyPr>
          <a:lstStyle/>
          <a:p>
            <a:pPr lvl="1" eaLnBrk="1" hangingPunct="1">
              <a:spcBef>
                <a:spcPts val="600"/>
              </a:spcBef>
            </a:pP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ADD	</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R2</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R3</a:t>
            </a:r>
          </a:p>
          <a:p>
            <a:pPr lvl="1" eaLnBrk="1" hangingPunct="1">
              <a:spcBef>
                <a:spcPts val="600"/>
              </a:spcBef>
            </a:pP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SUB	R4</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R5</a:t>
            </a:r>
          </a:p>
          <a:p>
            <a:pPr lvl="1" eaLnBrk="1" hangingPunct="1">
              <a:spcBef>
                <a:spcPts val="600"/>
              </a:spcBef>
            </a:pP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AND	R6</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R7</a:t>
            </a:r>
          </a:p>
          <a:p>
            <a:pPr lvl="1" eaLnBrk="1" hangingPunct="1">
              <a:spcBef>
                <a:spcPts val="600"/>
              </a:spcBef>
            </a:pP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OR	R8</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R9</a:t>
            </a:r>
          </a:p>
          <a:p>
            <a:pPr lvl="1" eaLnBrk="1" hangingPunct="1">
              <a:spcBef>
                <a:spcPts val="600"/>
              </a:spcBef>
            </a:pP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XOR	R10</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R11</a:t>
            </a:r>
          </a:p>
        </p:txBody>
      </p:sp>
      <p:sp>
        <p:nvSpPr>
          <p:cNvPr id="3" name="矩形 2"/>
          <p:cNvSpPr/>
          <p:nvPr/>
        </p:nvSpPr>
        <p:spPr>
          <a:xfrm>
            <a:off x="82360" y="3795603"/>
            <a:ext cx="8784976" cy="2849498"/>
          </a:xfrm>
          <a:prstGeom prst="rect">
            <a:avLst/>
          </a:prstGeom>
        </p:spPr>
        <p:txBody>
          <a:bodyPr wrap="square">
            <a:spAutoFit/>
          </a:bodyPr>
          <a:lstStyle/>
          <a:p>
            <a:pPr marL="457200" indent="-457200" algn="just">
              <a:lnSpc>
                <a:spcPts val="2900"/>
              </a:lnSpc>
              <a:spcBef>
                <a:spcPts val="0"/>
              </a:spcBef>
              <a:spcAft>
                <a:spcPts val="1200"/>
              </a:spcAft>
              <a:buSzPct val="100000"/>
              <a:buFont typeface="Symbol" panose="05050102010706020507" pitchFamily="18" charset="2"/>
              <a:buChar char="¨"/>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当指令在流水线中重叠执行时，流水线有可能改变指令读</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写操作数的顺序，使之不同于它们在非流水实现时的顺序，这将导致数据相关</a:t>
            </a: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hazards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occur when pipeline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changes the order of read/write accesses to operands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so that the order differs from the older seen by sequentially executing instructions on an unpipelined machine.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use of the result of the ADD instruction in the next three instructions causes a hazard. </a:t>
            </a:r>
          </a:p>
        </p:txBody>
      </p:sp>
      <p:pic>
        <p:nvPicPr>
          <p:cNvPr id="8" name="Picture 2" descr="arch52">
            <a:hlinkClick r:id="rId3" action="ppaction://hlinksldjump"/>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26" t="23750" r="5901" b="6951"/>
          <a:stretch>
            <a:fillRect/>
          </a:stretch>
        </p:blipFill>
        <p:spPr bwMode="auto">
          <a:xfrm>
            <a:off x="611560" y="1887137"/>
            <a:ext cx="8163088" cy="472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41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 instructions after ADD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use ADD’s result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instruction writes value of R1 in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WB</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but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SUB</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reads value in its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If not careful, SUB will read wrong value. </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AND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also affected. write R1 doesn’t complete until end of clock 5. AND reads registers during clock 4, will receive wrong results.</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XOR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operates properly, because its register read occurs in clock 6, after register write.</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can be made to operate without hazard by implementation technique: reads register in second half cycle, writes in first half cycle.  </a:t>
            </a:r>
          </a:p>
        </p:txBody>
      </p:sp>
      <p:sp>
        <p:nvSpPr>
          <p:cNvPr id="2" name="矩形 1"/>
          <p:cNvSpPr/>
          <p:nvPr/>
        </p:nvSpPr>
        <p:spPr>
          <a:xfrm>
            <a:off x="2915816" y="4869160"/>
            <a:ext cx="3653359" cy="1785104"/>
          </a:xfrm>
          <a:prstGeom prst="rect">
            <a:avLst/>
          </a:prstGeom>
        </p:spPr>
        <p:txBody>
          <a:bodyPr wrap="square">
            <a:spAutoFit/>
          </a:bodyPr>
          <a:lstStyle/>
          <a:p>
            <a:pPr lvl="1" eaLnBrk="1" hangingPunct="1">
              <a:spcBef>
                <a:spcPts val="600"/>
              </a:spcBef>
            </a:pPr>
            <a:r>
              <a:rPr kumimoji="1" lang="en-US" altLang="zh-CN"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ADD  </a:t>
            </a:r>
            <a:r>
              <a:rPr kumimoji="1" lang="en-US" altLang="zh-CN"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R2</a:t>
            </a:r>
            <a:r>
              <a:rPr kumimoji="1" lang="zh-CN" altLang="en-US"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R3</a:t>
            </a:r>
          </a:p>
          <a:p>
            <a:pPr lvl="1" eaLnBrk="1" hangingPunct="1">
              <a:spcBef>
                <a:spcPts val="600"/>
              </a:spcBef>
            </a:pPr>
            <a:r>
              <a:rPr kumimoji="1" lang="en-US" altLang="zh-CN"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SUB   R4</a:t>
            </a:r>
            <a:r>
              <a:rPr kumimoji="1" lang="zh-CN" altLang="en-US"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R5</a:t>
            </a:r>
          </a:p>
          <a:p>
            <a:pPr lvl="1" eaLnBrk="1" hangingPunct="1">
              <a:spcBef>
                <a:spcPts val="600"/>
              </a:spcBef>
            </a:pPr>
            <a:r>
              <a:rPr kumimoji="1" lang="en-US" altLang="zh-CN"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AND  R6</a:t>
            </a:r>
            <a:r>
              <a:rPr kumimoji="1" lang="zh-CN" altLang="en-US"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R7</a:t>
            </a:r>
          </a:p>
          <a:p>
            <a:pPr lvl="1" eaLnBrk="1" hangingPunct="1">
              <a:spcBef>
                <a:spcPts val="600"/>
              </a:spcBef>
            </a:pPr>
            <a:r>
              <a:rPr kumimoji="1" lang="en-US" altLang="zh-CN"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OR	   R8</a:t>
            </a:r>
            <a:r>
              <a:rPr kumimoji="1" lang="zh-CN" altLang="en-US"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R9</a:t>
            </a:r>
          </a:p>
          <a:p>
            <a:pPr lvl="1" eaLnBrk="1" hangingPunct="1">
              <a:spcBef>
                <a:spcPts val="600"/>
              </a:spcBef>
            </a:pPr>
            <a:r>
              <a:rPr kumimoji="1" lang="en-US" altLang="zh-CN"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XOR  R10</a:t>
            </a:r>
            <a:r>
              <a:rPr kumimoji="1" lang="zh-CN" altLang="en-US"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sz="1800"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R11</a:t>
            </a: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2420888"/>
            <a:ext cx="8919847" cy="412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Forwarding</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定向</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also</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called</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bypassing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short-circuiting.</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Forwarding works as follows:</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ALU result from EX/MEM register is always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fed back to ALU input latches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the forwarding hardware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detects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previous ALU has written a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register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it is a source for current ALU, control logic select forwarded result (not register file) as input.</a:t>
            </a:r>
          </a:p>
          <a:p>
            <a:pPr algn="just">
              <a:lnSpc>
                <a:spcPts val="2900"/>
              </a:lnSpc>
              <a:spcBef>
                <a:spcPts val="0"/>
              </a:spcBef>
              <a:spcAft>
                <a:spcPts val="60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9" name="Text Box 3"/>
          <p:cNvSpPr txBox="1">
            <a:spLocks noChangeArrowheads="1"/>
          </p:cNvSpPr>
          <p:nvPr/>
        </p:nvSpPr>
        <p:spPr bwMode="auto">
          <a:xfrm>
            <a:off x="669209" y="1069418"/>
            <a:ext cx="7765894" cy="104246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Minimizing Data Hazard Stalls By Forwarding</a:t>
            </a:r>
          </a:p>
          <a:p>
            <a:pPr algn="ctr">
              <a:spcBef>
                <a:spcPct val="20000"/>
              </a:spcBef>
            </a:pP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通过前送最小化数据冒险造成的停顿</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30179"/>
            <a:ext cx="8919847" cy="81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shows example with bypass paths and highlighting register read and writes. </a:t>
            </a:r>
          </a:p>
        </p:txBody>
      </p:sp>
      <p:pic>
        <p:nvPicPr>
          <p:cNvPr id="8" name="Picture 2" descr="arch5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9619" b="5626"/>
          <a:stretch>
            <a:fillRect/>
          </a:stretch>
        </p:blipFill>
        <p:spPr bwMode="auto">
          <a:xfrm>
            <a:off x="1115616" y="2126830"/>
            <a:ext cx="73152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30179"/>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AND  R6</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R7 </a:t>
            </a:r>
            <a:r>
              <a:rPr kumimoji="1"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changed into </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AND  R6</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 R4</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8" name="Picture 2" descr="arch5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9619" b="5626"/>
          <a:stretch>
            <a:fillRect/>
          </a:stretch>
        </p:blipFill>
        <p:spPr bwMode="auto">
          <a:xfrm>
            <a:off x="1115616" y="2126830"/>
            <a:ext cx="73152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bwMode="auto">
          <a:xfrm>
            <a:off x="6228184" y="3861048"/>
            <a:ext cx="72008" cy="792088"/>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 name="矩形 1"/>
          <p:cNvSpPr/>
          <p:nvPr/>
        </p:nvSpPr>
        <p:spPr>
          <a:xfrm>
            <a:off x="2865180" y="4335487"/>
            <a:ext cx="561372" cy="461665"/>
          </a:xfrm>
          <a:prstGeom prst="rect">
            <a:avLst/>
          </a:prstGeom>
        </p:spPr>
        <p:txBody>
          <a:bodyPr wrap="square">
            <a:spAutoFit/>
          </a:bodyPr>
          <a:lstStyle/>
          <a:p>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R4</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12076" y="1368371"/>
            <a:ext cx="8919847" cy="4352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Forwarding</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定向</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also</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called</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bypassing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short-circuiting.</a:t>
            </a: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主要思路：将计算结果从其产生的地方直接送到真正需要它的地方，就可以避免暂停。</a:t>
            </a:r>
          </a:p>
          <a:p>
            <a:pPr marL="1200150" lvl="1" indent="-457200" algn="just">
              <a:lnSpc>
                <a:spcPts val="3100"/>
              </a:lnSpc>
              <a:spcBef>
                <a:spcPts val="0"/>
              </a:spcBef>
              <a:spcAft>
                <a:spcPts val="600"/>
              </a:spcAft>
              <a:buSzPct val="100000"/>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寄存器文件</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EX/MEM</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中的</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运算结果总是回送到</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的输入寄存器</a:t>
            </a:r>
          </a:p>
          <a:p>
            <a:pPr marL="1200150" lvl="1" indent="-457200" algn="just">
              <a:lnSpc>
                <a:spcPts val="3100"/>
              </a:lnSpc>
              <a:spcBef>
                <a:spcPts val="0"/>
              </a:spcBef>
              <a:spcAft>
                <a:spcPts val="600"/>
              </a:spcAft>
              <a:buSzPct val="100000"/>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从定向通路得到输入数据的</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操作不必从源寄存器中读取操作数</a:t>
            </a:r>
          </a:p>
          <a:p>
            <a:pPr algn="just">
              <a:lnSpc>
                <a:spcPts val="2900"/>
              </a:lnSpc>
              <a:spcBef>
                <a:spcPts val="0"/>
              </a:spcBef>
              <a:spcAft>
                <a:spcPts val="600"/>
              </a:spcAft>
              <a:buSzPct val="100000"/>
            </a:pP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30179"/>
            <a:ext cx="8919847" cy="344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Forwarding can be generalized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include passing a result directly to the functional unit that requires it: A result is forwarded from one unit to the input of another unit (DM, ALU), rather than just from the result of a unit to the input of the same unit (ALU, ALU). </a:t>
            </a:r>
          </a:p>
          <a:p>
            <a:pPr marL="457200" indent="-457200" algn="just">
              <a:lnSpc>
                <a:spcPts val="2900"/>
              </a:lnSpc>
              <a:spcBef>
                <a:spcPts val="0"/>
              </a:spcBef>
              <a:spcAft>
                <a:spcPts val="0"/>
              </a:spcAft>
              <a:buSzPct val="100000"/>
              <a:buFont typeface="Symbol" panose="05050102010706020507" pitchFamily="18" charset="2"/>
              <a:buChar char="¨"/>
            </a:pP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一个结果不仅可以从某一功能单元的输出定向到其自身的输入，而且还可以定向到其它功能单元的输入</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p>
          <a:p>
            <a:pPr algn="just">
              <a:lnSpc>
                <a:spcPts val="2900"/>
              </a:lnSpc>
              <a:spcBef>
                <a:spcPts val="0"/>
              </a:spcBef>
              <a:spcAft>
                <a:spcPts val="0"/>
              </a:spcAft>
              <a:buSzPct val="100000"/>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3419872" y="4221088"/>
            <a:ext cx="4572000" cy="1237262"/>
          </a:xfrm>
          <a:prstGeom prst="rect">
            <a:avLst/>
          </a:prstGeom>
        </p:spPr>
        <p:txBody>
          <a:bodyPr wrap="square">
            <a:spAutoFit/>
          </a:bodyPr>
          <a:lstStyle/>
          <a:p>
            <a:pPr>
              <a:lnSpc>
                <a:spcPct val="90000"/>
              </a:lnSpc>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ADD   R1, R2, R3</a:t>
            </a:r>
          </a:p>
          <a:p>
            <a:pPr>
              <a:lnSpc>
                <a:spcPct val="90000"/>
              </a:lnSpc>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LW     R4, 0(R1)</a:t>
            </a:r>
          </a:p>
          <a:p>
            <a:pPr>
              <a:lnSpc>
                <a:spcPct val="90000"/>
              </a:lnSpc>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SW     12(R1), R4</a:t>
            </a:r>
            <a:endParaRPr lang="zh-CN" altLang="en-US" dirty="0">
              <a:latin typeface="Times New Roman" panose="02020603050405020304" pitchFamily="18" charset="0"/>
              <a:cs typeface="Times New Roman" panose="02020603050405020304" pitchFamily="18" charset="0"/>
            </a:endParaRPr>
          </a:p>
        </p:txBody>
      </p:sp>
      <p:sp>
        <p:nvSpPr>
          <p:cNvPr id="4" name="矩形 3"/>
          <p:cNvSpPr/>
          <p:nvPr/>
        </p:nvSpPr>
        <p:spPr>
          <a:xfrm>
            <a:off x="107505" y="5449282"/>
            <a:ext cx="8919846" cy="836126"/>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Need to forward R1 and R4 from pipeline registers to ALU and data memory inputs.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2" name="Rectangle 3"/>
          <p:cNvSpPr>
            <a:spLocks noGrp="1"/>
          </p:cNvSpPr>
          <p:nvPr/>
        </p:nvSpPr>
        <p:spPr>
          <a:xfrm>
            <a:off x="611560" y="5301208"/>
            <a:ext cx="8244328" cy="1565301"/>
          </a:xfrm>
          <a:prstGeom prst="rect">
            <a:avLst/>
          </a:prstGeom>
          <a:noFill/>
          <a:ln w="9525">
            <a:noFill/>
          </a:ln>
        </p:spPr>
        <p:txBody>
          <a:bodyPr vert="horz" wrap="square" lIns="90488" tIns="44450" rIns="90488" bIns="44450" anchor="t"/>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algn="just"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洗衣店用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小时完成了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个任务（</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0.67t/h</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a:p>
            <a:pPr algn="just"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个同学各等待了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1.5</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 </a:t>
            </a:r>
          </a:p>
          <a:p>
            <a:pPr algn="just"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Washer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0.33)</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Dryer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0.44)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Folder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0.22)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p>
        </p:txBody>
      </p:sp>
      <p:grpSp>
        <p:nvGrpSpPr>
          <p:cNvPr id="3" name="组合 2"/>
          <p:cNvGrpSpPr/>
          <p:nvPr/>
        </p:nvGrpSpPr>
        <p:grpSpPr>
          <a:xfrm>
            <a:off x="1032669" y="2130648"/>
            <a:ext cx="2182808" cy="711200"/>
            <a:chOff x="1032669" y="2130648"/>
            <a:chExt cx="2182808" cy="711200"/>
          </a:xfrm>
        </p:grpSpPr>
        <p:grpSp>
          <p:nvGrpSpPr>
            <p:cNvPr id="136" name="Group 6"/>
            <p:cNvGrpSpPr/>
            <p:nvPr/>
          </p:nvGrpSpPr>
          <p:grpSpPr>
            <a:xfrm>
              <a:off x="1032669" y="2232248"/>
              <a:ext cx="522287" cy="534988"/>
              <a:chOff x="532" y="1620"/>
              <a:chExt cx="329" cy="337"/>
            </a:xfrm>
          </p:grpSpPr>
          <p:sp>
            <p:nvSpPr>
              <p:cNvPr id="392" name="Freeform 7"/>
              <p:cNvSpPr/>
              <p:nvPr/>
            </p:nvSpPr>
            <p:spPr>
              <a:xfrm>
                <a:off x="532" y="1620"/>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3" name="Rectangle 8"/>
              <p:cNvSpPr/>
              <p:nvPr/>
            </p:nvSpPr>
            <p:spPr>
              <a:xfrm>
                <a:off x="583" y="1671"/>
                <a:ext cx="254"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A</a:t>
                </a:r>
              </a:p>
            </p:txBody>
          </p:sp>
        </p:grpSp>
        <p:grpSp>
          <p:nvGrpSpPr>
            <p:cNvPr id="176" name="Group 58"/>
            <p:cNvGrpSpPr/>
            <p:nvPr/>
          </p:nvGrpSpPr>
          <p:grpSpPr>
            <a:xfrm>
              <a:off x="1680367" y="2130648"/>
              <a:ext cx="1535110" cy="711200"/>
              <a:chOff x="940" y="1556"/>
              <a:chExt cx="967" cy="448"/>
            </a:xfrm>
          </p:grpSpPr>
          <p:grpSp>
            <p:nvGrpSpPr>
              <p:cNvPr id="368" name="Group 59"/>
              <p:cNvGrpSpPr/>
              <p:nvPr/>
            </p:nvGrpSpPr>
            <p:grpSpPr>
              <a:xfrm>
                <a:off x="940" y="1556"/>
                <a:ext cx="305" cy="448"/>
                <a:chOff x="940" y="1556"/>
                <a:chExt cx="305" cy="448"/>
              </a:xfrm>
            </p:grpSpPr>
            <p:grpSp>
              <p:nvGrpSpPr>
                <p:cNvPr id="382" name="Group 60"/>
                <p:cNvGrpSpPr/>
                <p:nvPr/>
              </p:nvGrpSpPr>
              <p:grpSpPr>
                <a:xfrm>
                  <a:off x="940" y="1556"/>
                  <a:ext cx="305" cy="448"/>
                  <a:chOff x="940" y="1556"/>
                  <a:chExt cx="305" cy="448"/>
                </a:xfrm>
              </p:grpSpPr>
              <p:sp>
                <p:nvSpPr>
                  <p:cNvPr id="384" name="AutoShape 61"/>
                  <p:cNvSpPr/>
                  <p:nvPr/>
                </p:nvSpPr>
                <p:spPr>
                  <a:xfrm>
                    <a:off x="940" y="1627"/>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85" name="AutoShape 62"/>
                  <p:cNvSpPr/>
                  <p:nvPr/>
                </p:nvSpPr>
                <p:spPr>
                  <a:xfrm>
                    <a:off x="1010" y="1556"/>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83" name="AutoShape 63"/>
                <p:cNvSpPr/>
                <p:nvPr/>
              </p:nvSpPr>
              <p:spPr>
                <a:xfrm>
                  <a:off x="1002" y="1660"/>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369" name="Group 64"/>
              <p:cNvGrpSpPr/>
              <p:nvPr/>
            </p:nvGrpSpPr>
            <p:grpSpPr>
              <a:xfrm>
                <a:off x="1241" y="1556"/>
                <a:ext cx="378" cy="448"/>
                <a:chOff x="1241" y="1556"/>
                <a:chExt cx="378" cy="448"/>
              </a:xfrm>
            </p:grpSpPr>
            <p:grpSp>
              <p:nvGrpSpPr>
                <p:cNvPr id="377" name="Group 65"/>
                <p:cNvGrpSpPr/>
                <p:nvPr/>
              </p:nvGrpSpPr>
              <p:grpSpPr>
                <a:xfrm>
                  <a:off x="1241" y="1556"/>
                  <a:ext cx="378" cy="448"/>
                  <a:chOff x="1241" y="1556"/>
                  <a:chExt cx="378" cy="448"/>
                </a:xfrm>
              </p:grpSpPr>
              <p:sp>
                <p:nvSpPr>
                  <p:cNvPr id="380" name="AutoShape 66"/>
                  <p:cNvSpPr/>
                  <p:nvPr/>
                </p:nvSpPr>
                <p:spPr>
                  <a:xfrm>
                    <a:off x="1241" y="1627"/>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81" name="AutoShape 67"/>
                  <p:cNvSpPr/>
                  <p:nvPr/>
                </p:nvSpPr>
                <p:spPr>
                  <a:xfrm>
                    <a:off x="1327" y="1556"/>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78" name="Oval 68"/>
                <p:cNvSpPr/>
                <p:nvPr/>
              </p:nvSpPr>
              <p:spPr>
                <a:xfrm>
                  <a:off x="1356" y="1592"/>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79" name="AutoShape 69"/>
                <p:cNvSpPr/>
                <p:nvPr/>
              </p:nvSpPr>
              <p:spPr>
                <a:xfrm>
                  <a:off x="1288" y="1802"/>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70" name="Freeform 70"/>
              <p:cNvSpPr/>
              <p:nvPr/>
            </p:nvSpPr>
            <p:spPr>
              <a:xfrm>
                <a:off x="1805" y="1785"/>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1" name="Rectangle 71"/>
              <p:cNvSpPr/>
              <p:nvPr/>
            </p:nvSpPr>
            <p:spPr>
              <a:xfrm>
                <a:off x="1801" y="1785"/>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72" name="Rectangle 72"/>
              <p:cNvSpPr/>
              <p:nvPr/>
            </p:nvSpPr>
            <p:spPr>
              <a:xfrm>
                <a:off x="1808" y="1866"/>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73" name="Rectangle 73"/>
              <p:cNvSpPr/>
              <p:nvPr/>
            </p:nvSpPr>
            <p:spPr>
              <a:xfrm>
                <a:off x="1625" y="1866"/>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374" name="Group 74"/>
              <p:cNvGrpSpPr/>
              <p:nvPr/>
            </p:nvGrpSpPr>
            <p:grpSpPr>
              <a:xfrm>
                <a:off x="1623" y="1613"/>
                <a:ext cx="194" cy="364"/>
                <a:chOff x="1623" y="1613"/>
                <a:chExt cx="194" cy="364"/>
              </a:xfrm>
            </p:grpSpPr>
            <p:sp>
              <p:nvSpPr>
                <p:cNvPr id="375" name="Oval 75"/>
                <p:cNvSpPr/>
                <p:nvPr/>
              </p:nvSpPr>
              <p:spPr>
                <a:xfrm>
                  <a:off x="1699" y="1613"/>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76" name="Freeform 76"/>
                <p:cNvSpPr/>
                <p:nvPr/>
              </p:nvSpPr>
              <p:spPr>
                <a:xfrm>
                  <a:off x="1623" y="1681"/>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2" name="组合 1"/>
          <p:cNvGrpSpPr/>
          <p:nvPr/>
        </p:nvGrpSpPr>
        <p:grpSpPr>
          <a:xfrm>
            <a:off x="1304131" y="1052736"/>
            <a:ext cx="7466013" cy="1079500"/>
            <a:chOff x="1304131" y="1052736"/>
            <a:chExt cx="7466013" cy="1079500"/>
          </a:xfrm>
        </p:grpSpPr>
        <p:sp>
          <p:nvSpPr>
            <p:cNvPr id="140" name="Rectangle 18"/>
            <p:cNvSpPr/>
            <p:nvPr/>
          </p:nvSpPr>
          <p:spPr>
            <a:xfrm>
              <a:off x="16502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141" name="Line 20"/>
            <p:cNvSpPr/>
            <p:nvPr/>
          </p:nvSpPr>
          <p:spPr>
            <a:xfrm>
              <a:off x="1699419" y="1660748"/>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142" name="Line 21"/>
            <p:cNvSpPr/>
            <p:nvPr/>
          </p:nvSpPr>
          <p:spPr>
            <a:xfrm>
              <a:off x="2220119" y="1660748"/>
              <a:ext cx="571500"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143" name="Line 22"/>
            <p:cNvSpPr/>
            <p:nvPr/>
          </p:nvSpPr>
          <p:spPr>
            <a:xfrm>
              <a:off x="2855119" y="1660748"/>
              <a:ext cx="342900"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144" name="Rectangle 23"/>
            <p:cNvSpPr/>
            <p:nvPr/>
          </p:nvSpPr>
          <p:spPr>
            <a:xfrm>
              <a:off x="22344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145" name="Rectangle 24"/>
            <p:cNvSpPr/>
            <p:nvPr/>
          </p:nvSpPr>
          <p:spPr>
            <a:xfrm>
              <a:off x="27551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20</a:t>
              </a:r>
            </a:p>
          </p:txBody>
        </p:sp>
        <p:sp>
          <p:nvSpPr>
            <p:cNvPr id="146" name="Line 25"/>
            <p:cNvSpPr/>
            <p:nvPr/>
          </p:nvSpPr>
          <p:spPr>
            <a:xfrm>
              <a:off x="21947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47" name="Line 26"/>
            <p:cNvSpPr/>
            <p:nvPr/>
          </p:nvSpPr>
          <p:spPr>
            <a:xfrm>
              <a:off x="28297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48" name="Line 27"/>
            <p:cNvSpPr/>
            <p:nvPr/>
          </p:nvSpPr>
          <p:spPr>
            <a:xfrm>
              <a:off x="32361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49" name="Rectangle 28"/>
            <p:cNvSpPr/>
            <p:nvPr/>
          </p:nvSpPr>
          <p:spPr>
            <a:xfrm>
              <a:off x="32250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150" name="Line 30"/>
            <p:cNvSpPr/>
            <p:nvPr/>
          </p:nvSpPr>
          <p:spPr>
            <a:xfrm>
              <a:off x="3274219" y="1660748"/>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151" name="Line 31"/>
            <p:cNvSpPr/>
            <p:nvPr/>
          </p:nvSpPr>
          <p:spPr>
            <a:xfrm>
              <a:off x="3794919" y="1660748"/>
              <a:ext cx="571500"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152" name="Line 32"/>
            <p:cNvSpPr/>
            <p:nvPr/>
          </p:nvSpPr>
          <p:spPr>
            <a:xfrm>
              <a:off x="4429919" y="1660748"/>
              <a:ext cx="342900"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153" name="Rectangle 33"/>
            <p:cNvSpPr/>
            <p:nvPr/>
          </p:nvSpPr>
          <p:spPr>
            <a:xfrm>
              <a:off x="38092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154" name="Rectangle 34"/>
            <p:cNvSpPr/>
            <p:nvPr/>
          </p:nvSpPr>
          <p:spPr>
            <a:xfrm>
              <a:off x="43299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20</a:t>
              </a:r>
            </a:p>
          </p:txBody>
        </p:sp>
        <p:sp>
          <p:nvSpPr>
            <p:cNvPr id="155" name="Line 35"/>
            <p:cNvSpPr/>
            <p:nvPr/>
          </p:nvSpPr>
          <p:spPr>
            <a:xfrm>
              <a:off x="37695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56" name="Line 36"/>
            <p:cNvSpPr/>
            <p:nvPr/>
          </p:nvSpPr>
          <p:spPr>
            <a:xfrm>
              <a:off x="44045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57" name="Line 37"/>
            <p:cNvSpPr/>
            <p:nvPr/>
          </p:nvSpPr>
          <p:spPr>
            <a:xfrm>
              <a:off x="48109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58" name="Rectangle 38"/>
            <p:cNvSpPr/>
            <p:nvPr/>
          </p:nvSpPr>
          <p:spPr>
            <a:xfrm>
              <a:off x="47998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159" name="Line 40"/>
            <p:cNvSpPr/>
            <p:nvPr/>
          </p:nvSpPr>
          <p:spPr>
            <a:xfrm>
              <a:off x="4849019" y="1660748"/>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160" name="Line 41"/>
            <p:cNvSpPr/>
            <p:nvPr/>
          </p:nvSpPr>
          <p:spPr>
            <a:xfrm>
              <a:off x="5369719" y="1660748"/>
              <a:ext cx="571500"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161" name="Line 42"/>
            <p:cNvSpPr/>
            <p:nvPr/>
          </p:nvSpPr>
          <p:spPr>
            <a:xfrm>
              <a:off x="6004719" y="1660748"/>
              <a:ext cx="342900"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162" name="Rectangle 43"/>
            <p:cNvSpPr/>
            <p:nvPr/>
          </p:nvSpPr>
          <p:spPr>
            <a:xfrm>
              <a:off x="53840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163" name="Rectangle 44"/>
            <p:cNvSpPr/>
            <p:nvPr/>
          </p:nvSpPr>
          <p:spPr>
            <a:xfrm>
              <a:off x="59047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20</a:t>
              </a:r>
            </a:p>
          </p:txBody>
        </p:sp>
        <p:sp>
          <p:nvSpPr>
            <p:cNvPr id="164" name="Line 45"/>
            <p:cNvSpPr/>
            <p:nvPr/>
          </p:nvSpPr>
          <p:spPr>
            <a:xfrm>
              <a:off x="53443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5" name="Line 46"/>
            <p:cNvSpPr/>
            <p:nvPr/>
          </p:nvSpPr>
          <p:spPr>
            <a:xfrm>
              <a:off x="59793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6" name="Line 47"/>
            <p:cNvSpPr/>
            <p:nvPr/>
          </p:nvSpPr>
          <p:spPr>
            <a:xfrm>
              <a:off x="63857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7" name="Rectangle 48"/>
            <p:cNvSpPr/>
            <p:nvPr/>
          </p:nvSpPr>
          <p:spPr>
            <a:xfrm>
              <a:off x="63746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168" name="Line 50"/>
            <p:cNvSpPr/>
            <p:nvPr/>
          </p:nvSpPr>
          <p:spPr>
            <a:xfrm>
              <a:off x="6423819" y="1660748"/>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169" name="Line 51"/>
            <p:cNvSpPr/>
            <p:nvPr/>
          </p:nvSpPr>
          <p:spPr>
            <a:xfrm>
              <a:off x="6944519" y="1660748"/>
              <a:ext cx="571500"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170" name="Line 52"/>
            <p:cNvSpPr/>
            <p:nvPr/>
          </p:nvSpPr>
          <p:spPr>
            <a:xfrm>
              <a:off x="7579519" y="1660748"/>
              <a:ext cx="342900"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171" name="Rectangle 53"/>
            <p:cNvSpPr/>
            <p:nvPr/>
          </p:nvSpPr>
          <p:spPr>
            <a:xfrm>
              <a:off x="69588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172" name="Rectangle 54"/>
            <p:cNvSpPr/>
            <p:nvPr/>
          </p:nvSpPr>
          <p:spPr>
            <a:xfrm>
              <a:off x="7479506" y="167821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20</a:t>
              </a:r>
            </a:p>
          </p:txBody>
        </p:sp>
        <p:sp>
          <p:nvSpPr>
            <p:cNvPr id="173" name="Line 55"/>
            <p:cNvSpPr/>
            <p:nvPr/>
          </p:nvSpPr>
          <p:spPr>
            <a:xfrm>
              <a:off x="69191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74" name="Line 56"/>
            <p:cNvSpPr/>
            <p:nvPr/>
          </p:nvSpPr>
          <p:spPr>
            <a:xfrm>
              <a:off x="75541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75" name="Line 57"/>
            <p:cNvSpPr/>
            <p:nvPr/>
          </p:nvSpPr>
          <p:spPr>
            <a:xfrm>
              <a:off x="7960519" y="1489298"/>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77" name="Rectangle 77"/>
            <p:cNvSpPr/>
            <p:nvPr/>
          </p:nvSpPr>
          <p:spPr>
            <a:xfrm>
              <a:off x="1304131" y="1052736"/>
              <a:ext cx="930275"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6 PM</a:t>
              </a:r>
            </a:p>
          </p:txBody>
        </p:sp>
        <p:sp>
          <p:nvSpPr>
            <p:cNvPr id="301" name="Line 78"/>
            <p:cNvSpPr/>
            <p:nvPr/>
          </p:nvSpPr>
          <p:spPr>
            <a:xfrm>
              <a:off x="1667669" y="1522636"/>
              <a:ext cx="6324600" cy="0"/>
            </a:xfrm>
            <a:prstGeom prst="line">
              <a:avLst/>
            </a:prstGeom>
            <a:ln w="12700" cap="flat" cmpd="sng">
              <a:solidFill>
                <a:schemeClr val="tx1"/>
              </a:solidFill>
              <a:prstDash val="solid"/>
              <a:headEnd type="none" w="med" len="med"/>
              <a:tailEnd type="triangle" w="med" len="med"/>
            </a:ln>
          </p:spPr>
          <p:txBody>
            <a:bodyPr/>
            <a:lstStyle/>
            <a:p>
              <a:endParaRPr lang="zh-CN" altLang="en-US"/>
            </a:p>
          </p:txBody>
        </p:sp>
        <p:sp>
          <p:nvSpPr>
            <p:cNvPr id="302" name="Line 79"/>
            <p:cNvSpPr/>
            <p:nvPr/>
          </p:nvSpPr>
          <p:spPr>
            <a:xfrm>
              <a:off x="1661319" y="1389286"/>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03" name="Rectangle 80"/>
            <p:cNvSpPr/>
            <p:nvPr/>
          </p:nvSpPr>
          <p:spPr>
            <a:xfrm>
              <a:off x="2536031" y="1065436"/>
              <a:ext cx="366713"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7</a:t>
              </a:r>
            </a:p>
          </p:txBody>
        </p:sp>
        <p:sp>
          <p:nvSpPr>
            <p:cNvPr id="304" name="Rectangle 81"/>
            <p:cNvSpPr/>
            <p:nvPr/>
          </p:nvSpPr>
          <p:spPr>
            <a:xfrm>
              <a:off x="3602831" y="1065436"/>
              <a:ext cx="366713"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8</a:t>
              </a:r>
            </a:p>
          </p:txBody>
        </p:sp>
        <p:sp>
          <p:nvSpPr>
            <p:cNvPr id="305" name="Rectangle 82"/>
            <p:cNvSpPr/>
            <p:nvPr/>
          </p:nvSpPr>
          <p:spPr>
            <a:xfrm>
              <a:off x="4618831" y="1065436"/>
              <a:ext cx="366713"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9</a:t>
              </a:r>
            </a:p>
          </p:txBody>
        </p:sp>
        <p:sp>
          <p:nvSpPr>
            <p:cNvPr id="306" name="Rectangle 83"/>
            <p:cNvSpPr/>
            <p:nvPr/>
          </p:nvSpPr>
          <p:spPr>
            <a:xfrm>
              <a:off x="5558631" y="1078136"/>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10</a:t>
              </a:r>
            </a:p>
          </p:txBody>
        </p:sp>
        <p:sp>
          <p:nvSpPr>
            <p:cNvPr id="307" name="Rectangle 84"/>
            <p:cNvSpPr/>
            <p:nvPr/>
          </p:nvSpPr>
          <p:spPr>
            <a:xfrm>
              <a:off x="6650831" y="1065436"/>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11</a:t>
              </a:r>
            </a:p>
          </p:txBody>
        </p:sp>
        <p:sp>
          <p:nvSpPr>
            <p:cNvPr id="308" name="Rectangle 85"/>
            <p:cNvSpPr/>
            <p:nvPr/>
          </p:nvSpPr>
          <p:spPr>
            <a:xfrm>
              <a:off x="7327106" y="1052736"/>
              <a:ext cx="1443038"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Midnight</a:t>
              </a:r>
            </a:p>
          </p:txBody>
        </p:sp>
      </p:grpSp>
      <p:grpSp>
        <p:nvGrpSpPr>
          <p:cNvPr id="4" name="组合 3"/>
          <p:cNvGrpSpPr/>
          <p:nvPr/>
        </p:nvGrpSpPr>
        <p:grpSpPr>
          <a:xfrm>
            <a:off x="1019969" y="2867248"/>
            <a:ext cx="3719506" cy="725488"/>
            <a:chOff x="1019969" y="2867248"/>
            <a:chExt cx="3719506" cy="725488"/>
          </a:xfrm>
        </p:grpSpPr>
        <p:grpSp>
          <p:nvGrpSpPr>
            <p:cNvPr id="137" name="Group 9"/>
            <p:cNvGrpSpPr/>
            <p:nvPr/>
          </p:nvGrpSpPr>
          <p:grpSpPr>
            <a:xfrm>
              <a:off x="1019969" y="3057748"/>
              <a:ext cx="522287" cy="534988"/>
              <a:chOff x="524" y="2140"/>
              <a:chExt cx="329" cy="337"/>
            </a:xfrm>
          </p:grpSpPr>
          <p:sp>
            <p:nvSpPr>
              <p:cNvPr id="390" name="Freeform 10"/>
              <p:cNvSpPr/>
              <p:nvPr/>
            </p:nvSpPr>
            <p:spPr>
              <a:xfrm>
                <a:off x="524" y="2140"/>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1" name="Rectangle 11"/>
              <p:cNvSpPr/>
              <p:nvPr/>
            </p:nvSpPr>
            <p:spPr>
              <a:xfrm>
                <a:off x="584" y="2191"/>
                <a:ext cx="235"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B</a:t>
                </a:r>
              </a:p>
            </p:txBody>
          </p:sp>
        </p:grpSp>
        <p:grpSp>
          <p:nvGrpSpPr>
            <p:cNvPr id="309" name="Group 86"/>
            <p:cNvGrpSpPr/>
            <p:nvPr/>
          </p:nvGrpSpPr>
          <p:grpSpPr>
            <a:xfrm>
              <a:off x="3204365" y="2867248"/>
              <a:ext cx="1535110" cy="711200"/>
              <a:chOff x="1900" y="2020"/>
              <a:chExt cx="967" cy="448"/>
            </a:xfrm>
          </p:grpSpPr>
          <p:grpSp>
            <p:nvGrpSpPr>
              <p:cNvPr id="350" name="Group 87"/>
              <p:cNvGrpSpPr/>
              <p:nvPr/>
            </p:nvGrpSpPr>
            <p:grpSpPr>
              <a:xfrm>
                <a:off x="1900" y="2020"/>
                <a:ext cx="305" cy="448"/>
                <a:chOff x="1900" y="2020"/>
                <a:chExt cx="305" cy="448"/>
              </a:xfrm>
            </p:grpSpPr>
            <p:grpSp>
              <p:nvGrpSpPr>
                <p:cNvPr id="364" name="Group 88"/>
                <p:cNvGrpSpPr/>
                <p:nvPr/>
              </p:nvGrpSpPr>
              <p:grpSpPr>
                <a:xfrm>
                  <a:off x="1900" y="2020"/>
                  <a:ext cx="305" cy="448"/>
                  <a:chOff x="1900" y="2020"/>
                  <a:chExt cx="305" cy="448"/>
                </a:xfrm>
              </p:grpSpPr>
              <p:sp>
                <p:nvSpPr>
                  <p:cNvPr id="366" name="AutoShape 89"/>
                  <p:cNvSpPr/>
                  <p:nvPr/>
                </p:nvSpPr>
                <p:spPr>
                  <a:xfrm>
                    <a:off x="1900" y="2091"/>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67" name="AutoShape 90"/>
                  <p:cNvSpPr/>
                  <p:nvPr/>
                </p:nvSpPr>
                <p:spPr>
                  <a:xfrm>
                    <a:off x="1970" y="2020"/>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65" name="AutoShape 91"/>
                <p:cNvSpPr/>
                <p:nvPr/>
              </p:nvSpPr>
              <p:spPr>
                <a:xfrm>
                  <a:off x="1962" y="2124"/>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351" name="Group 92"/>
              <p:cNvGrpSpPr/>
              <p:nvPr/>
            </p:nvGrpSpPr>
            <p:grpSpPr>
              <a:xfrm>
                <a:off x="2201" y="2020"/>
                <a:ext cx="378" cy="448"/>
                <a:chOff x="2201" y="2020"/>
                <a:chExt cx="378" cy="448"/>
              </a:xfrm>
            </p:grpSpPr>
            <p:grpSp>
              <p:nvGrpSpPr>
                <p:cNvPr id="359" name="Group 93"/>
                <p:cNvGrpSpPr/>
                <p:nvPr/>
              </p:nvGrpSpPr>
              <p:grpSpPr>
                <a:xfrm>
                  <a:off x="2201" y="2020"/>
                  <a:ext cx="378" cy="448"/>
                  <a:chOff x="2201" y="2020"/>
                  <a:chExt cx="378" cy="448"/>
                </a:xfrm>
              </p:grpSpPr>
              <p:sp>
                <p:nvSpPr>
                  <p:cNvPr id="362" name="AutoShape 94"/>
                  <p:cNvSpPr/>
                  <p:nvPr/>
                </p:nvSpPr>
                <p:spPr>
                  <a:xfrm>
                    <a:off x="2201" y="2091"/>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63" name="AutoShape 95"/>
                  <p:cNvSpPr/>
                  <p:nvPr/>
                </p:nvSpPr>
                <p:spPr>
                  <a:xfrm>
                    <a:off x="2287" y="2020"/>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60" name="Oval 96"/>
                <p:cNvSpPr/>
                <p:nvPr/>
              </p:nvSpPr>
              <p:spPr>
                <a:xfrm>
                  <a:off x="2316" y="2056"/>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61" name="AutoShape 97"/>
                <p:cNvSpPr/>
                <p:nvPr/>
              </p:nvSpPr>
              <p:spPr>
                <a:xfrm>
                  <a:off x="2248" y="2266"/>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52" name="Freeform 98"/>
              <p:cNvSpPr/>
              <p:nvPr/>
            </p:nvSpPr>
            <p:spPr>
              <a:xfrm>
                <a:off x="2765" y="2249"/>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3" name="Rectangle 99"/>
              <p:cNvSpPr/>
              <p:nvPr/>
            </p:nvSpPr>
            <p:spPr>
              <a:xfrm>
                <a:off x="2761" y="2249"/>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54" name="Rectangle 100"/>
              <p:cNvSpPr/>
              <p:nvPr/>
            </p:nvSpPr>
            <p:spPr>
              <a:xfrm>
                <a:off x="2768" y="2330"/>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55" name="Rectangle 101"/>
              <p:cNvSpPr/>
              <p:nvPr/>
            </p:nvSpPr>
            <p:spPr>
              <a:xfrm>
                <a:off x="2585" y="2330"/>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356" name="Group 102"/>
              <p:cNvGrpSpPr/>
              <p:nvPr/>
            </p:nvGrpSpPr>
            <p:grpSpPr>
              <a:xfrm>
                <a:off x="2583" y="2077"/>
                <a:ext cx="194" cy="364"/>
                <a:chOff x="2583" y="2077"/>
                <a:chExt cx="194" cy="364"/>
              </a:xfrm>
            </p:grpSpPr>
            <p:sp>
              <p:nvSpPr>
                <p:cNvPr id="357" name="Oval 103"/>
                <p:cNvSpPr/>
                <p:nvPr/>
              </p:nvSpPr>
              <p:spPr>
                <a:xfrm>
                  <a:off x="2659" y="2077"/>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58" name="Freeform 104"/>
                <p:cNvSpPr/>
                <p:nvPr/>
              </p:nvSpPr>
              <p:spPr>
                <a:xfrm>
                  <a:off x="2583" y="2145"/>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5" name="组合 4"/>
          <p:cNvGrpSpPr/>
          <p:nvPr/>
        </p:nvGrpSpPr>
        <p:grpSpPr>
          <a:xfrm>
            <a:off x="994569" y="3578448"/>
            <a:ext cx="5192704" cy="750888"/>
            <a:chOff x="994569" y="3578448"/>
            <a:chExt cx="5192704" cy="750888"/>
          </a:xfrm>
        </p:grpSpPr>
        <p:grpSp>
          <p:nvGrpSpPr>
            <p:cNvPr id="138" name="Group 12"/>
            <p:cNvGrpSpPr/>
            <p:nvPr/>
          </p:nvGrpSpPr>
          <p:grpSpPr>
            <a:xfrm>
              <a:off x="994569" y="3794348"/>
              <a:ext cx="522287" cy="534988"/>
              <a:chOff x="508" y="2604"/>
              <a:chExt cx="329" cy="337"/>
            </a:xfrm>
          </p:grpSpPr>
          <p:sp>
            <p:nvSpPr>
              <p:cNvPr id="388" name="Freeform 13"/>
              <p:cNvSpPr/>
              <p:nvPr/>
            </p:nvSpPr>
            <p:spPr>
              <a:xfrm>
                <a:off x="508" y="2604"/>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9" name="Rectangle 14"/>
              <p:cNvSpPr/>
              <p:nvPr/>
            </p:nvSpPr>
            <p:spPr>
              <a:xfrm>
                <a:off x="569" y="2655"/>
                <a:ext cx="233"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C</a:t>
                </a:r>
              </a:p>
            </p:txBody>
          </p:sp>
        </p:grpSp>
        <p:grpSp>
          <p:nvGrpSpPr>
            <p:cNvPr id="310" name="Group 105"/>
            <p:cNvGrpSpPr/>
            <p:nvPr/>
          </p:nvGrpSpPr>
          <p:grpSpPr>
            <a:xfrm>
              <a:off x="4652163" y="3578448"/>
              <a:ext cx="1535110" cy="711200"/>
              <a:chOff x="2812" y="2468"/>
              <a:chExt cx="967" cy="448"/>
            </a:xfrm>
          </p:grpSpPr>
          <p:grpSp>
            <p:nvGrpSpPr>
              <p:cNvPr id="332" name="Group 106"/>
              <p:cNvGrpSpPr/>
              <p:nvPr/>
            </p:nvGrpSpPr>
            <p:grpSpPr>
              <a:xfrm>
                <a:off x="2812" y="2468"/>
                <a:ext cx="305" cy="448"/>
                <a:chOff x="2812" y="2468"/>
                <a:chExt cx="305" cy="448"/>
              </a:xfrm>
            </p:grpSpPr>
            <p:grpSp>
              <p:nvGrpSpPr>
                <p:cNvPr id="346" name="Group 107"/>
                <p:cNvGrpSpPr/>
                <p:nvPr/>
              </p:nvGrpSpPr>
              <p:grpSpPr>
                <a:xfrm>
                  <a:off x="2812" y="2468"/>
                  <a:ext cx="305" cy="448"/>
                  <a:chOff x="2812" y="2468"/>
                  <a:chExt cx="305" cy="448"/>
                </a:xfrm>
              </p:grpSpPr>
              <p:sp>
                <p:nvSpPr>
                  <p:cNvPr id="348" name="AutoShape 108"/>
                  <p:cNvSpPr/>
                  <p:nvPr/>
                </p:nvSpPr>
                <p:spPr>
                  <a:xfrm>
                    <a:off x="2812" y="253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49" name="AutoShape 109"/>
                  <p:cNvSpPr/>
                  <p:nvPr/>
                </p:nvSpPr>
                <p:spPr>
                  <a:xfrm>
                    <a:off x="2882" y="246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47" name="AutoShape 110"/>
                <p:cNvSpPr/>
                <p:nvPr/>
              </p:nvSpPr>
              <p:spPr>
                <a:xfrm>
                  <a:off x="2874" y="257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333" name="Group 111"/>
              <p:cNvGrpSpPr/>
              <p:nvPr/>
            </p:nvGrpSpPr>
            <p:grpSpPr>
              <a:xfrm>
                <a:off x="3113" y="2468"/>
                <a:ext cx="378" cy="448"/>
                <a:chOff x="3113" y="2468"/>
                <a:chExt cx="378" cy="448"/>
              </a:xfrm>
            </p:grpSpPr>
            <p:grpSp>
              <p:nvGrpSpPr>
                <p:cNvPr id="341" name="Group 112"/>
                <p:cNvGrpSpPr/>
                <p:nvPr/>
              </p:nvGrpSpPr>
              <p:grpSpPr>
                <a:xfrm>
                  <a:off x="3113" y="2468"/>
                  <a:ext cx="378" cy="448"/>
                  <a:chOff x="3113" y="2468"/>
                  <a:chExt cx="378" cy="448"/>
                </a:xfrm>
              </p:grpSpPr>
              <p:sp>
                <p:nvSpPr>
                  <p:cNvPr id="344" name="AutoShape 113"/>
                  <p:cNvSpPr/>
                  <p:nvPr/>
                </p:nvSpPr>
                <p:spPr>
                  <a:xfrm>
                    <a:off x="3113" y="253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45" name="AutoShape 114"/>
                  <p:cNvSpPr/>
                  <p:nvPr/>
                </p:nvSpPr>
                <p:spPr>
                  <a:xfrm>
                    <a:off x="3199" y="246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42" name="Oval 115"/>
                <p:cNvSpPr/>
                <p:nvPr/>
              </p:nvSpPr>
              <p:spPr>
                <a:xfrm>
                  <a:off x="3228" y="250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43" name="AutoShape 116"/>
                <p:cNvSpPr/>
                <p:nvPr/>
              </p:nvSpPr>
              <p:spPr>
                <a:xfrm>
                  <a:off x="3160" y="271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34" name="Freeform 117"/>
              <p:cNvSpPr/>
              <p:nvPr/>
            </p:nvSpPr>
            <p:spPr>
              <a:xfrm>
                <a:off x="3677" y="2697"/>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5" name="Rectangle 118"/>
              <p:cNvSpPr/>
              <p:nvPr/>
            </p:nvSpPr>
            <p:spPr>
              <a:xfrm>
                <a:off x="3673" y="2697"/>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36" name="Rectangle 119"/>
              <p:cNvSpPr/>
              <p:nvPr/>
            </p:nvSpPr>
            <p:spPr>
              <a:xfrm>
                <a:off x="3680" y="2778"/>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37" name="Rectangle 120"/>
              <p:cNvSpPr/>
              <p:nvPr/>
            </p:nvSpPr>
            <p:spPr>
              <a:xfrm>
                <a:off x="3497" y="2778"/>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338" name="Group 121"/>
              <p:cNvGrpSpPr/>
              <p:nvPr/>
            </p:nvGrpSpPr>
            <p:grpSpPr>
              <a:xfrm>
                <a:off x="3495" y="2525"/>
                <a:ext cx="194" cy="364"/>
                <a:chOff x="3495" y="2525"/>
                <a:chExt cx="194" cy="364"/>
              </a:xfrm>
            </p:grpSpPr>
            <p:sp>
              <p:nvSpPr>
                <p:cNvPr id="339" name="Oval 122"/>
                <p:cNvSpPr/>
                <p:nvPr/>
              </p:nvSpPr>
              <p:spPr>
                <a:xfrm>
                  <a:off x="3571" y="252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40" name="Freeform 123"/>
                <p:cNvSpPr/>
                <p:nvPr/>
              </p:nvSpPr>
              <p:spPr>
                <a:xfrm>
                  <a:off x="3495" y="259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6" name="组合 5"/>
          <p:cNvGrpSpPr/>
          <p:nvPr/>
        </p:nvGrpSpPr>
        <p:grpSpPr>
          <a:xfrm>
            <a:off x="981869" y="4365848"/>
            <a:ext cx="6856402" cy="712788"/>
            <a:chOff x="981869" y="4365848"/>
            <a:chExt cx="6856402" cy="712788"/>
          </a:xfrm>
        </p:grpSpPr>
        <p:grpSp>
          <p:nvGrpSpPr>
            <p:cNvPr id="139" name="Group 15"/>
            <p:cNvGrpSpPr/>
            <p:nvPr/>
          </p:nvGrpSpPr>
          <p:grpSpPr>
            <a:xfrm>
              <a:off x="981869" y="4543648"/>
              <a:ext cx="522287" cy="534988"/>
              <a:chOff x="500" y="3076"/>
              <a:chExt cx="329" cy="337"/>
            </a:xfrm>
          </p:grpSpPr>
          <p:sp>
            <p:nvSpPr>
              <p:cNvPr id="386" name="Freeform 16"/>
              <p:cNvSpPr/>
              <p:nvPr/>
            </p:nvSpPr>
            <p:spPr>
              <a:xfrm>
                <a:off x="500" y="3076"/>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7" name="Rectangle 17"/>
              <p:cNvSpPr/>
              <p:nvPr/>
            </p:nvSpPr>
            <p:spPr>
              <a:xfrm>
                <a:off x="551" y="3127"/>
                <a:ext cx="253"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D</a:t>
                </a:r>
              </a:p>
            </p:txBody>
          </p:sp>
        </p:grpSp>
        <p:grpSp>
          <p:nvGrpSpPr>
            <p:cNvPr id="311" name="Group 124"/>
            <p:cNvGrpSpPr/>
            <p:nvPr/>
          </p:nvGrpSpPr>
          <p:grpSpPr>
            <a:xfrm>
              <a:off x="6303161" y="4365848"/>
              <a:ext cx="1535110" cy="711200"/>
              <a:chOff x="3852" y="2964"/>
              <a:chExt cx="967" cy="448"/>
            </a:xfrm>
          </p:grpSpPr>
          <p:grpSp>
            <p:nvGrpSpPr>
              <p:cNvPr id="314" name="Group 125"/>
              <p:cNvGrpSpPr/>
              <p:nvPr/>
            </p:nvGrpSpPr>
            <p:grpSpPr>
              <a:xfrm>
                <a:off x="3852" y="2964"/>
                <a:ext cx="305" cy="448"/>
                <a:chOff x="3852" y="2964"/>
                <a:chExt cx="305" cy="448"/>
              </a:xfrm>
            </p:grpSpPr>
            <p:grpSp>
              <p:nvGrpSpPr>
                <p:cNvPr id="328" name="Group 126"/>
                <p:cNvGrpSpPr/>
                <p:nvPr/>
              </p:nvGrpSpPr>
              <p:grpSpPr>
                <a:xfrm>
                  <a:off x="3852" y="2964"/>
                  <a:ext cx="305" cy="448"/>
                  <a:chOff x="3852" y="2964"/>
                  <a:chExt cx="305" cy="448"/>
                </a:xfrm>
              </p:grpSpPr>
              <p:sp>
                <p:nvSpPr>
                  <p:cNvPr id="330" name="AutoShape 127"/>
                  <p:cNvSpPr/>
                  <p:nvPr/>
                </p:nvSpPr>
                <p:spPr>
                  <a:xfrm>
                    <a:off x="3852" y="3035"/>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31" name="AutoShape 128"/>
                  <p:cNvSpPr/>
                  <p:nvPr/>
                </p:nvSpPr>
                <p:spPr>
                  <a:xfrm>
                    <a:off x="3922" y="2964"/>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29" name="AutoShape 129"/>
                <p:cNvSpPr/>
                <p:nvPr/>
              </p:nvSpPr>
              <p:spPr>
                <a:xfrm>
                  <a:off x="3914" y="3068"/>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315" name="Group 130"/>
              <p:cNvGrpSpPr/>
              <p:nvPr/>
            </p:nvGrpSpPr>
            <p:grpSpPr>
              <a:xfrm>
                <a:off x="4153" y="2964"/>
                <a:ext cx="378" cy="448"/>
                <a:chOff x="4153" y="2964"/>
                <a:chExt cx="378" cy="448"/>
              </a:xfrm>
            </p:grpSpPr>
            <p:grpSp>
              <p:nvGrpSpPr>
                <p:cNvPr id="323" name="Group 131"/>
                <p:cNvGrpSpPr/>
                <p:nvPr/>
              </p:nvGrpSpPr>
              <p:grpSpPr>
                <a:xfrm>
                  <a:off x="4153" y="2964"/>
                  <a:ext cx="378" cy="448"/>
                  <a:chOff x="4153" y="2964"/>
                  <a:chExt cx="378" cy="448"/>
                </a:xfrm>
              </p:grpSpPr>
              <p:sp>
                <p:nvSpPr>
                  <p:cNvPr id="326" name="AutoShape 132"/>
                  <p:cNvSpPr/>
                  <p:nvPr/>
                </p:nvSpPr>
                <p:spPr>
                  <a:xfrm>
                    <a:off x="4153" y="3035"/>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27" name="AutoShape 133"/>
                  <p:cNvSpPr/>
                  <p:nvPr/>
                </p:nvSpPr>
                <p:spPr>
                  <a:xfrm>
                    <a:off x="4239" y="2964"/>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24" name="Oval 134"/>
                <p:cNvSpPr/>
                <p:nvPr/>
              </p:nvSpPr>
              <p:spPr>
                <a:xfrm>
                  <a:off x="4268" y="3000"/>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25" name="AutoShape 135"/>
                <p:cNvSpPr/>
                <p:nvPr/>
              </p:nvSpPr>
              <p:spPr>
                <a:xfrm>
                  <a:off x="4200" y="3210"/>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316" name="Freeform 136"/>
              <p:cNvSpPr/>
              <p:nvPr/>
            </p:nvSpPr>
            <p:spPr>
              <a:xfrm>
                <a:off x="4717" y="319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7" name="Rectangle 137"/>
              <p:cNvSpPr/>
              <p:nvPr/>
            </p:nvSpPr>
            <p:spPr>
              <a:xfrm>
                <a:off x="4713" y="3193"/>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18" name="Rectangle 138"/>
              <p:cNvSpPr/>
              <p:nvPr/>
            </p:nvSpPr>
            <p:spPr>
              <a:xfrm>
                <a:off x="4720" y="3274"/>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19" name="Rectangle 139"/>
              <p:cNvSpPr/>
              <p:nvPr/>
            </p:nvSpPr>
            <p:spPr>
              <a:xfrm>
                <a:off x="4537" y="3274"/>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320" name="Group 140"/>
              <p:cNvGrpSpPr/>
              <p:nvPr/>
            </p:nvGrpSpPr>
            <p:grpSpPr>
              <a:xfrm>
                <a:off x="4535" y="3021"/>
                <a:ext cx="194" cy="364"/>
                <a:chOff x="4535" y="3021"/>
                <a:chExt cx="194" cy="364"/>
              </a:xfrm>
            </p:grpSpPr>
            <p:sp>
              <p:nvSpPr>
                <p:cNvPr id="321" name="Oval 141"/>
                <p:cNvSpPr/>
                <p:nvPr/>
              </p:nvSpPr>
              <p:spPr>
                <a:xfrm>
                  <a:off x="4611" y="3021"/>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322" name="Freeform 142"/>
                <p:cNvSpPr/>
                <p:nvPr/>
              </p:nvSpPr>
              <p:spPr>
                <a:xfrm>
                  <a:off x="4535" y="3089"/>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7" name="组合 6"/>
          <p:cNvGrpSpPr/>
          <p:nvPr/>
        </p:nvGrpSpPr>
        <p:grpSpPr>
          <a:xfrm>
            <a:off x="373856" y="1965548"/>
            <a:ext cx="449263" cy="3035300"/>
            <a:chOff x="373856" y="1965548"/>
            <a:chExt cx="449263" cy="3035300"/>
          </a:xfrm>
        </p:grpSpPr>
        <p:sp>
          <p:nvSpPr>
            <p:cNvPr id="312" name="Rectangle 143"/>
            <p:cNvSpPr/>
            <p:nvPr/>
          </p:nvSpPr>
          <p:spPr>
            <a:xfrm>
              <a:off x="373856" y="2702148"/>
              <a:ext cx="409575" cy="1187450"/>
            </a:xfrm>
            <a:prstGeom prst="rect">
              <a:avLst/>
            </a:prstGeom>
            <a:noFill/>
            <a:ln w="12700">
              <a:noFill/>
            </a:ln>
          </p:spPr>
          <p:txBody>
            <a:bodyPr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b="1" i="1" dirty="0">
                  <a:latin typeface="Comic Sans MS" panose="030F0702030302020204" pitchFamily="66" charset="0"/>
                </a:rPr>
                <a:t>任</a:t>
              </a:r>
            </a:p>
            <a:p>
              <a:pPr algn="ctr" eaLnBrk="0" hangingPunct="0"/>
              <a:r>
                <a:rPr lang="zh-CN" altLang="en-US" b="1" i="1" dirty="0">
                  <a:latin typeface="Comic Sans MS" panose="030F0702030302020204" pitchFamily="66" charset="0"/>
                </a:rPr>
                <a:t>务</a:t>
              </a:r>
            </a:p>
            <a:p>
              <a:pPr algn="ctr" eaLnBrk="0" hangingPunct="0"/>
              <a:r>
                <a:rPr lang="zh-CN" altLang="en-US" b="1" i="1" dirty="0">
                  <a:latin typeface="Comic Sans MS" panose="030F0702030302020204" pitchFamily="66" charset="0"/>
                </a:rPr>
                <a:t>顺</a:t>
              </a:r>
            </a:p>
            <a:p>
              <a:pPr algn="ctr" eaLnBrk="0" hangingPunct="0"/>
              <a:r>
                <a:rPr lang="zh-CN" altLang="en-US" b="1" i="1" dirty="0">
                  <a:latin typeface="Comic Sans MS" panose="030F0702030302020204" pitchFamily="66" charset="0"/>
                </a:rPr>
                <a:t>序</a:t>
              </a:r>
            </a:p>
          </p:txBody>
        </p:sp>
        <p:sp>
          <p:nvSpPr>
            <p:cNvPr id="313" name="Line 144"/>
            <p:cNvSpPr/>
            <p:nvPr/>
          </p:nvSpPr>
          <p:spPr>
            <a:xfrm>
              <a:off x="823119" y="1965548"/>
              <a:ext cx="0" cy="3035300"/>
            </a:xfrm>
            <a:prstGeom prst="line">
              <a:avLst/>
            </a:prstGeom>
            <a:ln w="12700" cap="flat" cmpd="sng">
              <a:solidFill>
                <a:schemeClr val="tx1"/>
              </a:solidFill>
              <a:prstDash val="solid"/>
              <a:headEnd type="none" w="med" len="med"/>
              <a:tailEnd type="triangle" w="med" len="med"/>
            </a:ln>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980728"/>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stores require an operand during MEM, and forwarding of that operand is shown here.</a:t>
            </a:r>
          </a:p>
        </p:txBody>
      </p:sp>
      <p:pic>
        <p:nvPicPr>
          <p:cNvPr id="9" name="Picture 2" descr="arch5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51" t="25850" r="3538" b="14138"/>
          <a:stretch>
            <a:fillRect/>
          </a:stretch>
        </p:blipFill>
        <p:spPr bwMode="auto">
          <a:xfrm>
            <a:off x="987760" y="1772817"/>
            <a:ext cx="689660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83673" y="5229200"/>
            <a:ext cx="8919846" cy="1495794"/>
          </a:xfrm>
          <a:prstGeom prst="rect">
            <a:avLst/>
          </a:prstGeom>
        </p:spPr>
        <p:txBody>
          <a:bodyPr wrap="square">
            <a:spAutoFit/>
          </a:bodyPr>
          <a:lstStyle/>
          <a:p>
            <a:pPr marL="342900" indent="-342900">
              <a:lnSpc>
                <a:spcPct val="90000"/>
              </a:lnSpc>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Result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forwarded from memory output in MEM/WB to the memory input to be stored. </a:t>
            </a:r>
          </a:p>
          <a:p>
            <a:pPr marL="342900" indent="-342900">
              <a:lnSpc>
                <a:spcPct val="90000"/>
              </a:lnSpc>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ALU output is forwarded to ALU input for address calculation of both the load and the store.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and Information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2209418182"/>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687334"/>
            <a:ext cx="8919847" cy="425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some combination of instructions can not be accommodated because of resource conflicts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资源冲突</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machine is said to have a structural hazard:</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most common instances: Some functional unit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 fully pipelined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Then a sequence of instructions cannot proceed at the rate of one per clock cycle.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功能部件不是全流水</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Another common way: some resource has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 been duplicated enough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allow all combinations of instructions in the pipeline to execute.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重复设置的资源数量不足</a:t>
            </a: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Text Box 3"/>
          <p:cNvSpPr txBox="1">
            <a:spLocks noChangeArrowheads="1"/>
          </p:cNvSpPr>
          <p:nvPr/>
        </p:nvSpPr>
        <p:spPr bwMode="auto">
          <a:xfrm>
            <a:off x="1822890" y="1067536"/>
            <a:ext cx="5616575" cy="52540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Structural Hazards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结构冒险</a:t>
            </a:r>
          </a:p>
        </p:txBody>
      </p:sp>
    </p:spTree>
    <p:extLst>
      <p:ext uri="{BB962C8B-B14F-4D97-AF65-F5344CB8AC3E}">
        <p14:creationId xmlns:p14="http://schemas.microsoft.com/office/powerpoint/2010/main" val="3367110161"/>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9047349"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3.3 The Major Hurdle of Pipelining–Pipeline Hazards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1052736"/>
            <a:ext cx="8919847" cy="442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designer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allow structural hazards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because</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Two reasons: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 reduce cost.  (2) reduce the latency of the unit. </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Pipelining all functional units, or duplicating them, may be too costly. </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Shorter latency (not fully pipelined) : comes from lack of pipeline registers that introduce overhead. </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 hazards cause pipeline to stall, preventing structural hazards from initiated. </a:t>
            </a:r>
          </a:p>
        </p:txBody>
      </p:sp>
    </p:spTree>
    <p:extLst>
      <p:ext uri="{BB962C8B-B14F-4D97-AF65-F5344CB8AC3E}">
        <p14:creationId xmlns:p14="http://schemas.microsoft.com/office/powerpoint/2010/main" val="3131101743"/>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82360" y="1083558"/>
            <a:ext cx="8784976" cy="2849498"/>
          </a:xfrm>
          <a:prstGeom prst="rect">
            <a:avLst/>
          </a:prstGeom>
        </p:spPr>
        <p:txBody>
          <a:bodyPr wrap="square">
            <a:spAutoFit/>
          </a:bodyPr>
          <a:lstStyle/>
          <a:p>
            <a:pPr marL="457200" indent="-457200" algn="just">
              <a:lnSpc>
                <a:spcPts val="2900"/>
              </a:lnSpc>
              <a:spcBef>
                <a:spcPts val="0"/>
              </a:spcBef>
              <a:spcAft>
                <a:spcPts val="1200"/>
              </a:spcAft>
              <a:buSzPct val="100000"/>
              <a:buFont typeface="Symbol" panose="05050102010706020507" pitchFamily="18" charset="2"/>
              <a:buChar char="¨"/>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当指令在流水线中重叠执行时，流水线有可能改变指令读</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写操作数的顺序，使之不同于它们在非流水实现时的顺序，这将导致数据相关</a:t>
            </a: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hazards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occur when pipeline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changes the order of read/write accesses to operands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so that the order differs from the older seen by sequentially executing instructions on an unpipelined machine. </a:t>
            </a:r>
          </a:p>
        </p:txBody>
      </p:sp>
      <p:sp>
        <p:nvSpPr>
          <p:cNvPr id="4" name="Text Box 19"/>
          <p:cNvSpPr txBox="1">
            <a:spLocks noChangeArrowheads="1"/>
          </p:cNvSpPr>
          <p:nvPr/>
        </p:nvSpPr>
        <p:spPr bwMode="auto">
          <a:xfrm>
            <a:off x="107504" y="4106095"/>
            <a:ext cx="8919847" cy="2612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Consider two instructions </a:t>
            </a:r>
            <a:r>
              <a:rPr lang="en-US" altLang="zh-CN"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with </a:t>
            </a:r>
            <a:r>
              <a:rPr lang="en-US" altLang="zh-CN"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occurring before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possible data hazards are: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WAW, WAR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(read after write) </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先写后读</a:t>
            </a: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 (write after write) </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写后再写</a:t>
            </a: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WAR (write after read) </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先读后写</a:t>
            </a: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RAR (read after read ) is not a hazard</a:t>
            </a:r>
          </a:p>
        </p:txBody>
      </p:sp>
    </p:spTree>
    <p:extLst>
      <p:ext uri="{BB962C8B-B14F-4D97-AF65-F5344CB8AC3E}">
        <p14:creationId xmlns:p14="http://schemas.microsoft.com/office/powerpoint/2010/main" val="3244821922"/>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12076" y="1368371"/>
            <a:ext cx="8919847" cy="4352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Forwarding</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定向</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also</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called</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bypassing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short-circuiting.</a:t>
            </a: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主要思路：将计算结果从其产生的地方直接送到真正需要它的地方，就可以避免暂停。</a:t>
            </a:r>
          </a:p>
          <a:p>
            <a:pPr marL="1200150" lvl="1" indent="-457200" algn="just">
              <a:lnSpc>
                <a:spcPts val="3100"/>
              </a:lnSpc>
              <a:spcBef>
                <a:spcPts val="0"/>
              </a:spcBef>
              <a:spcAft>
                <a:spcPts val="600"/>
              </a:spcAft>
              <a:buSzPct val="100000"/>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寄存器文件</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EX/MEM</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中的</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运算结果总是回送到</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的输入寄存器</a:t>
            </a:r>
          </a:p>
          <a:p>
            <a:pPr marL="1200150" lvl="1" indent="-457200" algn="just">
              <a:lnSpc>
                <a:spcPts val="3100"/>
              </a:lnSpc>
              <a:spcBef>
                <a:spcPts val="0"/>
              </a:spcBef>
              <a:spcAft>
                <a:spcPts val="600"/>
              </a:spcAft>
              <a:buSzPct val="100000"/>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从定向通路得到输入数据的</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操作不必从源寄存器中读取操作数</a:t>
            </a:r>
          </a:p>
          <a:p>
            <a:pPr algn="just">
              <a:lnSpc>
                <a:spcPts val="2900"/>
              </a:lnSpc>
              <a:spcBef>
                <a:spcPts val="0"/>
              </a:spcBef>
              <a:spcAft>
                <a:spcPts val="600"/>
              </a:spcAft>
              <a:buSzPct val="100000"/>
            </a:pP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4550141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30179"/>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AND  R6</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R7 </a:t>
            </a:r>
            <a:r>
              <a:rPr kumimoji="1" lang="en-US" altLang="zh-CN"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changed into </a:t>
            </a:r>
            <a:r>
              <a:rPr kumimoji="1" lang="en-US" altLang="zh-CN"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AND  R6</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R1</a:t>
            </a:r>
            <a:r>
              <a:rPr kumimoji="1" lang="zh-CN" altLang="en-US" dirty="0">
                <a:solidFill>
                  <a:schemeClr val="accent6"/>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 R4</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8" name="Picture 2" descr="arch5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9619" b="5626"/>
          <a:stretch>
            <a:fillRect/>
          </a:stretch>
        </p:blipFill>
        <p:spPr bwMode="auto">
          <a:xfrm>
            <a:off x="1115616" y="2126830"/>
            <a:ext cx="73152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p:cNvCxnSpPr/>
          <p:nvPr/>
        </p:nvCxnSpPr>
        <p:spPr bwMode="auto">
          <a:xfrm>
            <a:off x="6228184" y="3861048"/>
            <a:ext cx="72008" cy="792088"/>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 name="矩形 1"/>
          <p:cNvSpPr/>
          <p:nvPr/>
        </p:nvSpPr>
        <p:spPr>
          <a:xfrm>
            <a:off x="2865180" y="4335487"/>
            <a:ext cx="561372" cy="461665"/>
          </a:xfrm>
          <a:prstGeom prst="rect">
            <a:avLst/>
          </a:prstGeom>
        </p:spPr>
        <p:txBody>
          <a:bodyPr wrap="square">
            <a:spAutoFit/>
          </a:bodyPr>
          <a:lstStyle/>
          <a:p>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R4</a:t>
            </a:r>
            <a:endParaRPr lang="zh-CN" altLang="en-US" dirty="0"/>
          </a:p>
        </p:txBody>
      </p:sp>
    </p:spTree>
    <p:extLst>
      <p:ext uri="{BB962C8B-B14F-4D97-AF65-F5344CB8AC3E}">
        <p14:creationId xmlns:p14="http://schemas.microsoft.com/office/powerpoint/2010/main" val="1260831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92232" y="2204864"/>
            <a:ext cx="8919847" cy="345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 hazards may be classified as three types,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depending on order of read and write accesses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Consider two instructions </a:t>
            </a:r>
            <a:r>
              <a:rPr lang="en-US" altLang="zh-CN"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with </a:t>
            </a:r>
            <a:r>
              <a:rPr lang="en-US" altLang="zh-CN"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occurring before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possible data hazards are: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WAW, WAR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(read after write) </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先写后读</a:t>
            </a: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 (write after write) </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写后再写</a:t>
            </a: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WAR (write after read) </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先读后写</a:t>
            </a: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RAR (read after read ) is not a hazard</a:t>
            </a:r>
          </a:p>
        </p:txBody>
      </p:sp>
      <p:sp>
        <p:nvSpPr>
          <p:cNvPr id="10" name="Text Box 5"/>
          <p:cNvSpPr txBox="1">
            <a:spLocks noChangeArrowheads="1"/>
          </p:cNvSpPr>
          <p:nvPr/>
        </p:nvSpPr>
        <p:spPr bwMode="auto">
          <a:xfrm>
            <a:off x="1999456" y="1105073"/>
            <a:ext cx="5105400" cy="104246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 Hazard Classification</a:t>
            </a:r>
          </a:p>
          <a:p>
            <a:pPr algn="ctr">
              <a:spcBef>
                <a:spcPct val="20000"/>
              </a:spcBef>
            </a:pP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数据</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相关</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分类</a:t>
            </a: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70078"/>
            <a:ext cx="8919847" cy="462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6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sz="26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(read after write) </a:t>
            </a:r>
            <a:r>
              <a:rPr lang="zh-CN" altLang="en-US" sz="26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先写后读</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6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tries to read a source before </a:t>
            </a:r>
            <a:r>
              <a:rPr lang="en-US" altLang="zh-CN" sz="2600"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writes it, so </a:t>
            </a:r>
            <a:r>
              <a:rPr lang="en-US" altLang="zh-CN" sz="26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incorrectly gets the old value.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600"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完成写之前从</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中读出数据，将得到错误的结果</a:t>
            </a:r>
            <a:endPar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most common type of hazard.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最常见的数据相关，严重制约了</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的性能，是程序最重要的特征之一</a:t>
            </a:r>
            <a:endPar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kind that we use forwarding to overcome</a:t>
            </a:r>
          </a:p>
          <a:p>
            <a:pPr marL="457200" indent="-457200" algn="just">
              <a:lnSpc>
                <a:spcPts val="2900"/>
              </a:lnSpc>
              <a:spcBef>
                <a:spcPts val="0"/>
              </a:spcBef>
              <a:spcAft>
                <a:spcPts val="600"/>
              </a:spcAft>
              <a:buSzPct val="100000"/>
              <a:buFont typeface="Symbol" panose="05050102010706020507" pitchFamily="18" charset="2"/>
              <a:buChar char="¨"/>
            </a:pP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08076"/>
            <a:ext cx="8919847" cy="5313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 (write after write) </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写后再写</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tries to write an operand before it is written by </a:t>
            </a:r>
            <a:r>
              <a:rPr lang="en-US" altLang="zh-CN"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之前完成写操作，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中将保存错误的结果</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Present only in pipelines that write in more than one stage, or previous stalled, current continue.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DLX integer pipeline writes a register only in WB and avoids this class of hazards.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we made two changes to the DLX pipeline, WAW hazards would be possible. </a:t>
            </a:r>
          </a:p>
          <a:p>
            <a:pPr marL="1080135" indent="-457200" algn="just">
              <a:lnSpc>
                <a:spcPts val="2900"/>
              </a:lnSpc>
              <a:spcBef>
                <a:spcPts val="0"/>
              </a:spcBef>
              <a:spcAft>
                <a:spcPts val="600"/>
              </a:spcAft>
              <a:buSzPct val="100000"/>
              <a:buFont typeface="+mj-ea"/>
              <a:buAutoNum type="circleNumDbPlain"/>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First, move write back for ALU operation into MEM stage. </a:t>
            </a:r>
          </a:p>
          <a:p>
            <a:pPr marL="1080135" indent="-457200" algn="just">
              <a:lnSpc>
                <a:spcPts val="2900"/>
              </a:lnSpc>
              <a:spcBef>
                <a:spcPts val="0"/>
              </a:spcBef>
              <a:spcAft>
                <a:spcPts val="600"/>
              </a:spcAft>
              <a:buSzPct val="100000"/>
              <a:buFont typeface="+mj-ea"/>
              <a:buAutoNum type="circleNumDbPlain"/>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Second, suppose that the data memory access took two pipe stages.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2" name="Rectangle 3"/>
          <p:cNvSpPr>
            <a:spLocks noGrp="1"/>
          </p:cNvSpPr>
          <p:nvPr/>
        </p:nvSpPr>
        <p:spPr>
          <a:xfrm>
            <a:off x="611560" y="5301208"/>
            <a:ext cx="8244328" cy="1565301"/>
          </a:xfrm>
          <a:prstGeom prst="rect">
            <a:avLst/>
          </a:prstGeom>
          <a:noFill/>
          <a:ln w="9525">
            <a:noFill/>
          </a:ln>
        </p:spPr>
        <p:txBody>
          <a:bodyPr vert="horz" wrap="square" lIns="90488" tIns="44450" rIns="90488" bIns="44450" anchor="t"/>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algn="just"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洗衣店用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3.5</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小时完成了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个任务（</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1.14t/h</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a:p>
            <a:pPr algn="just"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个同学各等待了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1.5</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 </a:t>
            </a:r>
          </a:p>
          <a:p>
            <a:pPr algn="just" eaLnBrk="1" hangingPunct="1">
              <a:lnSpc>
                <a:spcPct val="8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Washer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0.57)</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Dryer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0.76)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Folder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小时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分（</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0.38)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p:txBody>
      </p:sp>
      <p:grpSp>
        <p:nvGrpSpPr>
          <p:cNvPr id="8" name="组合 7"/>
          <p:cNvGrpSpPr/>
          <p:nvPr/>
        </p:nvGrpSpPr>
        <p:grpSpPr>
          <a:xfrm>
            <a:off x="863283" y="2178881"/>
            <a:ext cx="2208352" cy="711200"/>
            <a:chOff x="863283" y="2178881"/>
            <a:chExt cx="2208352" cy="711200"/>
          </a:xfrm>
        </p:grpSpPr>
        <p:grpSp>
          <p:nvGrpSpPr>
            <p:cNvPr id="534" name="Group 6"/>
            <p:cNvGrpSpPr/>
            <p:nvPr/>
          </p:nvGrpSpPr>
          <p:grpSpPr>
            <a:xfrm>
              <a:off x="863283" y="2280481"/>
              <a:ext cx="522605" cy="535305"/>
              <a:chOff x="712" y="1908"/>
              <a:chExt cx="329" cy="337"/>
            </a:xfrm>
          </p:grpSpPr>
          <p:sp>
            <p:nvSpPr>
              <p:cNvPr id="663" name="Freeform 7"/>
              <p:cNvSpPr/>
              <p:nvPr/>
            </p:nvSpPr>
            <p:spPr>
              <a:xfrm>
                <a:off x="712" y="190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4" name="Rectangle 8"/>
              <p:cNvSpPr/>
              <p:nvPr/>
            </p:nvSpPr>
            <p:spPr>
              <a:xfrm>
                <a:off x="763" y="1959"/>
                <a:ext cx="254"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A</a:t>
                </a:r>
              </a:p>
            </p:txBody>
          </p:sp>
        </p:grpSp>
        <p:grpSp>
          <p:nvGrpSpPr>
            <p:cNvPr id="581" name="Group 28"/>
            <p:cNvGrpSpPr/>
            <p:nvPr/>
          </p:nvGrpSpPr>
          <p:grpSpPr>
            <a:xfrm>
              <a:off x="1536383" y="2178881"/>
              <a:ext cx="1535252" cy="711200"/>
              <a:chOff x="1136" y="1844"/>
              <a:chExt cx="967" cy="448"/>
            </a:xfrm>
          </p:grpSpPr>
          <p:grpSp>
            <p:nvGrpSpPr>
              <p:cNvPr id="639" name="Group 29"/>
              <p:cNvGrpSpPr/>
              <p:nvPr/>
            </p:nvGrpSpPr>
            <p:grpSpPr>
              <a:xfrm>
                <a:off x="1136" y="1844"/>
                <a:ext cx="305" cy="448"/>
                <a:chOff x="1136" y="1844"/>
                <a:chExt cx="305" cy="448"/>
              </a:xfrm>
            </p:grpSpPr>
            <p:grpSp>
              <p:nvGrpSpPr>
                <p:cNvPr id="653" name="Group 30"/>
                <p:cNvGrpSpPr/>
                <p:nvPr/>
              </p:nvGrpSpPr>
              <p:grpSpPr>
                <a:xfrm>
                  <a:off x="1136" y="1844"/>
                  <a:ext cx="305" cy="448"/>
                  <a:chOff x="1136" y="1844"/>
                  <a:chExt cx="305" cy="448"/>
                </a:xfrm>
              </p:grpSpPr>
              <p:sp>
                <p:nvSpPr>
                  <p:cNvPr id="655" name="AutoShape 31"/>
                  <p:cNvSpPr/>
                  <p:nvPr/>
                </p:nvSpPr>
                <p:spPr>
                  <a:xfrm>
                    <a:off x="1136" y="1915"/>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56" name="AutoShape 32"/>
                  <p:cNvSpPr/>
                  <p:nvPr/>
                </p:nvSpPr>
                <p:spPr>
                  <a:xfrm>
                    <a:off x="1206" y="1844"/>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654" name="AutoShape 33"/>
                <p:cNvSpPr/>
                <p:nvPr/>
              </p:nvSpPr>
              <p:spPr>
                <a:xfrm>
                  <a:off x="1198" y="1948"/>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640" name="Group 34"/>
              <p:cNvGrpSpPr/>
              <p:nvPr/>
            </p:nvGrpSpPr>
            <p:grpSpPr>
              <a:xfrm>
                <a:off x="1437" y="1844"/>
                <a:ext cx="378" cy="448"/>
                <a:chOff x="1437" y="1844"/>
                <a:chExt cx="378" cy="448"/>
              </a:xfrm>
            </p:grpSpPr>
            <p:grpSp>
              <p:nvGrpSpPr>
                <p:cNvPr id="648" name="Group 35"/>
                <p:cNvGrpSpPr/>
                <p:nvPr/>
              </p:nvGrpSpPr>
              <p:grpSpPr>
                <a:xfrm>
                  <a:off x="1437" y="1844"/>
                  <a:ext cx="378" cy="448"/>
                  <a:chOff x="1437" y="1844"/>
                  <a:chExt cx="378" cy="448"/>
                </a:xfrm>
              </p:grpSpPr>
              <p:sp>
                <p:nvSpPr>
                  <p:cNvPr id="651" name="AutoShape 36"/>
                  <p:cNvSpPr/>
                  <p:nvPr/>
                </p:nvSpPr>
                <p:spPr>
                  <a:xfrm>
                    <a:off x="1437" y="1915"/>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52" name="AutoShape 37"/>
                  <p:cNvSpPr/>
                  <p:nvPr/>
                </p:nvSpPr>
                <p:spPr>
                  <a:xfrm>
                    <a:off x="1523" y="1844"/>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649" name="Oval 38"/>
                <p:cNvSpPr/>
                <p:nvPr/>
              </p:nvSpPr>
              <p:spPr>
                <a:xfrm>
                  <a:off x="1552" y="1880"/>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50" name="AutoShape 39"/>
                <p:cNvSpPr/>
                <p:nvPr/>
              </p:nvSpPr>
              <p:spPr>
                <a:xfrm>
                  <a:off x="1484" y="2090"/>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641" name="Freeform 40"/>
              <p:cNvSpPr/>
              <p:nvPr/>
            </p:nvSpPr>
            <p:spPr>
              <a:xfrm>
                <a:off x="2001" y="207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2" name="Rectangle 41"/>
              <p:cNvSpPr/>
              <p:nvPr/>
            </p:nvSpPr>
            <p:spPr>
              <a:xfrm>
                <a:off x="1997" y="2073"/>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43" name="Rectangle 42"/>
              <p:cNvSpPr/>
              <p:nvPr/>
            </p:nvSpPr>
            <p:spPr>
              <a:xfrm>
                <a:off x="2004" y="2154"/>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44" name="Rectangle 43"/>
              <p:cNvSpPr/>
              <p:nvPr/>
            </p:nvSpPr>
            <p:spPr>
              <a:xfrm>
                <a:off x="1821" y="2154"/>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645" name="Group 44"/>
              <p:cNvGrpSpPr/>
              <p:nvPr/>
            </p:nvGrpSpPr>
            <p:grpSpPr>
              <a:xfrm>
                <a:off x="1819" y="1901"/>
                <a:ext cx="194" cy="364"/>
                <a:chOff x="1819" y="1901"/>
                <a:chExt cx="194" cy="364"/>
              </a:xfrm>
            </p:grpSpPr>
            <p:sp>
              <p:nvSpPr>
                <p:cNvPr id="646" name="Oval 45"/>
                <p:cNvSpPr/>
                <p:nvPr/>
              </p:nvSpPr>
              <p:spPr>
                <a:xfrm>
                  <a:off x="1895" y="1901"/>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47" name="Freeform 46"/>
                <p:cNvSpPr/>
                <p:nvPr/>
              </p:nvSpPr>
              <p:spPr>
                <a:xfrm>
                  <a:off x="1819" y="1969"/>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9" name="组合 8"/>
          <p:cNvGrpSpPr/>
          <p:nvPr/>
        </p:nvGrpSpPr>
        <p:grpSpPr>
          <a:xfrm>
            <a:off x="850583" y="2915481"/>
            <a:ext cx="2856110" cy="751205"/>
            <a:chOff x="850583" y="2915481"/>
            <a:chExt cx="2856110" cy="751205"/>
          </a:xfrm>
        </p:grpSpPr>
        <p:grpSp>
          <p:nvGrpSpPr>
            <p:cNvPr id="535" name="Group 9"/>
            <p:cNvGrpSpPr/>
            <p:nvPr/>
          </p:nvGrpSpPr>
          <p:grpSpPr>
            <a:xfrm>
              <a:off x="850583" y="3131381"/>
              <a:ext cx="522605" cy="535305"/>
              <a:chOff x="704" y="2444"/>
              <a:chExt cx="329" cy="337"/>
            </a:xfrm>
          </p:grpSpPr>
          <p:sp>
            <p:nvSpPr>
              <p:cNvPr id="661" name="Freeform 10"/>
              <p:cNvSpPr/>
              <p:nvPr/>
            </p:nvSpPr>
            <p:spPr>
              <a:xfrm>
                <a:off x="704" y="2444"/>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2" name="Rectangle 11"/>
              <p:cNvSpPr/>
              <p:nvPr/>
            </p:nvSpPr>
            <p:spPr>
              <a:xfrm>
                <a:off x="764" y="2495"/>
                <a:ext cx="235"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B</a:t>
                </a:r>
              </a:p>
            </p:txBody>
          </p:sp>
        </p:grpSp>
        <p:grpSp>
          <p:nvGrpSpPr>
            <p:cNvPr id="582" name="Group 47"/>
            <p:cNvGrpSpPr/>
            <p:nvPr/>
          </p:nvGrpSpPr>
          <p:grpSpPr>
            <a:xfrm>
              <a:off x="2171441" y="2915481"/>
              <a:ext cx="1535252" cy="711200"/>
              <a:chOff x="1536" y="2308"/>
              <a:chExt cx="967" cy="448"/>
            </a:xfrm>
          </p:grpSpPr>
          <p:grpSp>
            <p:nvGrpSpPr>
              <p:cNvPr id="621" name="Group 48"/>
              <p:cNvGrpSpPr/>
              <p:nvPr/>
            </p:nvGrpSpPr>
            <p:grpSpPr>
              <a:xfrm>
                <a:off x="1536" y="2308"/>
                <a:ext cx="305" cy="448"/>
                <a:chOff x="1536" y="2308"/>
                <a:chExt cx="305" cy="448"/>
              </a:xfrm>
            </p:grpSpPr>
            <p:grpSp>
              <p:nvGrpSpPr>
                <p:cNvPr id="635" name="Group 49"/>
                <p:cNvGrpSpPr/>
                <p:nvPr/>
              </p:nvGrpSpPr>
              <p:grpSpPr>
                <a:xfrm>
                  <a:off x="1536" y="2308"/>
                  <a:ext cx="305" cy="448"/>
                  <a:chOff x="1536" y="2308"/>
                  <a:chExt cx="305" cy="448"/>
                </a:xfrm>
              </p:grpSpPr>
              <p:sp>
                <p:nvSpPr>
                  <p:cNvPr id="637" name="AutoShape 50"/>
                  <p:cNvSpPr/>
                  <p:nvPr/>
                </p:nvSpPr>
                <p:spPr>
                  <a:xfrm>
                    <a:off x="1536" y="237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38" name="AutoShape 51"/>
                  <p:cNvSpPr/>
                  <p:nvPr/>
                </p:nvSpPr>
                <p:spPr>
                  <a:xfrm>
                    <a:off x="1606" y="230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636" name="AutoShape 52"/>
                <p:cNvSpPr/>
                <p:nvPr/>
              </p:nvSpPr>
              <p:spPr>
                <a:xfrm>
                  <a:off x="1598" y="241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622" name="Group 53"/>
              <p:cNvGrpSpPr/>
              <p:nvPr/>
            </p:nvGrpSpPr>
            <p:grpSpPr>
              <a:xfrm>
                <a:off x="1837" y="2308"/>
                <a:ext cx="378" cy="448"/>
                <a:chOff x="1837" y="2308"/>
                <a:chExt cx="378" cy="448"/>
              </a:xfrm>
            </p:grpSpPr>
            <p:grpSp>
              <p:nvGrpSpPr>
                <p:cNvPr id="630" name="Group 54"/>
                <p:cNvGrpSpPr/>
                <p:nvPr/>
              </p:nvGrpSpPr>
              <p:grpSpPr>
                <a:xfrm>
                  <a:off x="1837" y="2308"/>
                  <a:ext cx="378" cy="448"/>
                  <a:chOff x="1837" y="2308"/>
                  <a:chExt cx="378" cy="448"/>
                </a:xfrm>
              </p:grpSpPr>
              <p:sp>
                <p:nvSpPr>
                  <p:cNvPr id="633" name="AutoShape 55"/>
                  <p:cNvSpPr/>
                  <p:nvPr/>
                </p:nvSpPr>
                <p:spPr>
                  <a:xfrm>
                    <a:off x="1837" y="237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34" name="AutoShape 56"/>
                  <p:cNvSpPr/>
                  <p:nvPr/>
                </p:nvSpPr>
                <p:spPr>
                  <a:xfrm>
                    <a:off x="1923" y="230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631" name="Oval 57"/>
                <p:cNvSpPr/>
                <p:nvPr/>
              </p:nvSpPr>
              <p:spPr>
                <a:xfrm>
                  <a:off x="1952" y="234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32" name="AutoShape 58"/>
                <p:cNvSpPr/>
                <p:nvPr/>
              </p:nvSpPr>
              <p:spPr>
                <a:xfrm>
                  <a:off x="1884" y="255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623" name="Freeform 59"/>
              <p:cNvSpPr/>
              <p:nvPr/>
            </p:nvSpPr>
            <p:spPr>
              <a:xfrm>
                <a:off x="2401" y="2537"/>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4" name="Rectangle 60"/>
              <p:cNvSpPr/>
              <p:nvPr/>
            </p:nvSpPr>
            <p:spPr>
              <a:xfrm>
                <a:off x="2397" y="2537"/>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25" name="Rectangle 61"/>
              <p:cNvSpPr/>
              <p:nvPr/>
            </p:nvSpPr>
            <p:spPr>
              <a:xfrm>
                <a:off x="2404" y="2618"/>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26" name="Rectangle 62"/>
              <p:cNvSpPr/>
              <p:nvPr/>
            </p:nvSpPr>
            <p:spPr>
              <a:xfrm>
                <a:off x="2221" y="2618"/>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627" name="Group 63"/>
              <p:cNvGrpSpPr/>
              <p:nvPr/>
            </p:nvGrpSpPr>
            <p:grpSpPr>
              <a:xfrm>
                <a:off x="2219" y="2365"/>
                <a:ext cx="194" cy="364"/>
                <a:chOff x="2219" y="2365"/>
                <a:chExt cx="194" cy="364"/>
              </a:xfrm>
            </p:grpSpPr>
            <p:sp>
              <p:nvSpPr>
                <p:cNvPr id="628" name="Oval 64"/>
                <p:cNvSpPr/>
                <p:nvPr/>
              </p:nvSpPr>
              <p:spPr>
                <a:xfrm>
                  <a:off x="2295" y="236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29" name="Freeform 65"/>
                <p:cNvSpPr/>
                <p:nvPr/>
              </p:nvSpPr>
              <p:spPr>
                <a:xfrm>
                  <a:off x="2219" y="243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10" name="组合 9"/>
          <p:cNvGrpSpPr/>
          <p:nvPr/>
        </p:nvGrpSpPr>
        <p:grpSpPr>
          <a:xfrm>
            <a:off x="812483" y="3690181"/>
            <a:ext cx="3554670" cy="725805"/>
            <a:chOff x="812483" y="3690181"/>
            <a:chExt cx="3554670" cy="725805"/>
          </a:xfrm>
        </p:grpSpPr>
        <p:grpSp>
          <p:nvGrpSpPr>
            <p:cNvPr id="536" name="Group 12"/>
            <p:cNvGrpSpPr/>
            <p:nvPr/>
          </p:nvGrpSpPr>
          <p:grpSpPr>
            <a:xfrm>
              <a:off x="812483" y="3880681"/>
              <a:ext cx="522605" cy="535305"/>
              <a:chOff x="680" y="2916"/>
              <a:chExt cx="329" cy="337"/>
            </a:xfrm>
          </p:grpSpPr>
          <p:sp>
            <p:nvSpPr>
              <p:cNvPr id="659" name="Freeform 13"/>
              <p:cNvSpPr/>
              <p:nvPr/>
            </p:nvSpPr>
            <p:spPr>
              <a:xfrm>
                <a:off x="680" y="2916"/>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0" name="Rectangle 14"/>
              <p:cNvSpPr/>
              <p:nvPr/>
            </p:nvSpPr>
            <p:spPr>
              <a:xfrm>
                <a:off x="741" y="2967"/>
                <a:ext cx="233"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C</a:t>
                </a:r>
              </a:p>
            </p:txBody>
          </p:sp>
        </p:grpSp>
        <p:grpSp>
          <p:nvGrpSpPr>
            <p:cNvPr id="583" name="Group 66"/>
            <p:cNvGrpSpPr/>
            <p:nvPr/>
          </p:nvGrpSpPr>
          <p:grpSpPr>
            <a:xfrm>
              <a:off x="2831901" y="3690181"/>
              <a:ext cx="1535252" cy="711200"/>
              <a:chOff x="1952" y="2796"/>
              <a:chExt cx="967" cy="448"/>
            </a:xfrm>
          </p:grpSpPr>
          <p:grpSp>
            <p:nvGrpSpPr>
              <p:cNvPr id="603" name="Group 67"/>
              <p:cNvGrpSpPr/>
              <p:nvPr/>
            </p:nvGrpSpPr>
            <p:grpSpPr>
              <a:xfrm>
                <a:off x="1952" y="2796"/>
                <a:ext cx="305" cy="448"/>
                <a:chOff x="1952" y="2796"/>
                <a:chExt cx="305" cy="448"/>
              </a:xfrm>
            </p:grpSpPr>
            <p:grpSp>
              <p:nvGrpSpPr>
                <p:cNvPr id="617" name="Group 68"/>
                <p:cNvGrpSpPr/>
                <p:nvPr/>
              </p:nvGrpSpPr>
              <p:grpSpPr>
                <a:xfrm>
                  <a:off x="1952" y="2796"/>
                  <a:ext cx="305" cy="448"/>
                  <a:chOff x="1952" y="2796"/>
                  <a:chExt cx="305" cy="448"/>
                </a:xfrm>
              </p:grpSpPr>
              <p:sp>
                <p:nvSpPr>
                  <p:cNvPr id="619" name="AutoShape 69"/>
                  <p:cNvSpPr/>
                  <p:nvPr/>
                </p:nvSpPr>
                <p:spPr>
                  <a:xfrm>
                    <a:off x="1952" y="2867"/>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20" name="AutoShape 70"/>
                  <p:cNvSpPr/>
                  <p:nvPr/>
                </p:nvSpPr>
                <p:spPr>
                  <a:xfrm>
                    <a:off x="2022" y="2796"/>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618" name="AutoShape 71"/>
                <p:cNvSpPr/>
                <p:nvPr/>
              </p:nvSpPr>
              <p:spPr>
                <a:xfrm>
                  <a:off x="2014" y="2900"/>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604" name="Group 72"/>
              <p:cNvGrpSpPr/>
              <p:nvPr/>
            </p:nvGrpSpPr>
            <p:grpSpPr>
              <a:xfrm>
                <a:off x="2253" y="2796"/>
                <a:ext cx="378" cy="448"/>
                <a:chOff x="2253" y="2796"/>
                <a:chExt cx="378" cy="448"/>
              </a:xfrm>
            </p:grpSpPr>
            <p:grpSp>
              <p:nvGrpSpPr>
                <p:cNvPr id="612" name="Group 73"/>
                <p:cNvGrpSpPr/>
                <p:nvPr/>
              </p:nvGrpSpPr>
              <p:grpSpPr>
                <a:xfrm>
                  <a:off x="2253" y="2796"/>
                  <a:ext cx="378" cy="448"/>
                  <a:chOff x="2253" y="2796"/>
                  <a:chExt cx="378" cy="448"/>
                </a:xfrm>
              </p:grpSpPr>
              <p:sp>
                <p:nvSpPr>
                  <p:cNvPr id="615" name="AutoShape 74"/>
                  <p:cNvSpPr/>
                  <p:nvPr/>
                </p:nvSpPr>
                <p:spPr>
                  <a:xfrm>
                    <a:off x="2253" y="2867"/>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16" name="AutoShape 75"/>
                  <p:cNvSpPr/>
                  <p:nvPr/>
                </p:nvSpPr>
                <p:spPr>
                  <a:xfrm>
                    <a:off x="2339" y="2796"/>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613" name="Oval 76"/>
                <p:cNvSpPr/>
                <p:nvPr/>
              </p:nvSpPr>
              <p:spPr>
                <a:xfrm>
                  <a:off x="2368" y="2832"/>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14" name="AutoShape 77"/>
                <p:cNvSpPr/>
                <p:nvPr/>
              </p:nvSpPr>
              <p:spPr>
                <a:xfrm>
                  <a:off x="2300" y="3042"/>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605" name="Freeform 78"/>
              <p:cNvSpPr/>
              <p:nvPr/>
            </p:nvSpPr>
            <p:spPr>
              <a:xfrm>
                <a:off x="2817" y="3025"/>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6" name="Rectangle 79"/>
              <p:cNvSpPr/>
              <p:nvPr/>
            </p:nvSpPr>
            <p:spPr>
              <a:xfrm>
                <a:off x="2813" y="3025"/>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07" name="Rectangle 80"/>
              <p:cNvSpPr/>
              <p:nvPr/>
            </p:nvSpPr>
            <p:spPr>
              <a:xfrm>
                <a:off x="2820" y="3106"/>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08" name="Rectangle 81"/>
              <p:cNvSpPr/>
              <p:nvPr/>
            </p:nvSpPr>
            <p:spPr>
              <a:xfrm>
                <a:off x="2637" y="3106"/>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609" name="Group 82"/>
              <p:cNvGrpSpPr/>
              <p:nvPr/>
            </p:nvGrpSpPr>
            <p:grpSpPr>
              <a:xfrm>
                <a:off x="2635" y="2853"/>
                <a:ext cx="194" cy="364"/>
                <a:chOff x="2635" y="2853"/>
                <a:chExt cx="194" cy="364"/>
              </a:xfrm>
            </p:grpSpPr>
            <p:sp>
              <p:nvSpPr>
                <p:cNvPr id="610" name="Oval 83"/>
                <p:cNvSpPr/>
                <p:nvPr/>
              </p:nvSpPr>
              <p:spPr>
                <a:xfrm>
                  <a:off x="2711" y="2853"/>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11" name="Freeform 84"/>
                <p:cNvSpPr/>
                <p:nvPr/>
              </p:nvSpPr>
              <p:spPr>
                <a:xfrm>
                  <a:off x="2635" y="2921"/>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11" name="组合 10"/>
          <p:cNvGrpSpPr/>
          <p:nvPr/>
        </p:nvGrpSpPr>
        <p:grpSpPr>
          <a:xfrm>
            <a:off x="812483" y="4401381"/>
            <a:ext cx="4215130" cy="738505"/>
            <a:chOff x="812483" y="4401381"/>
            <a:chExt cx="4215130" cy="738505"/>
          </a:xfrm>
        </p:grpSpPr>
        <p:grpSp>
          <p:nvGrpSpPr>
            <p:cNvPr id="537" name="Group 15"/>
            <p:cNvGrpSpPr/>
            <p:nvPr/>
          </p:nvGrpSpPr>
          <p:grpSpPr>
            <a:xfrm>
              <a:off x="812483" y="4604581"/>
              <a:ext cx="522605" cy="535305"/>
              <a:chOff x="680" y="3372"/>
              <a:chExt cx="329" cy="337"/>
            </a:xfrm>
          </p:grpSpPr>
          <p:sp>
            <p:nvSpPr>
              <p:cNvPr id="657" name="Freeform 16"/>
              <p:cNvSpPr/>
              <p:nvPr/>
            </p:nvSpPr>
            <p:spPr>
              <a:xfrm>
                <a:off x="680" y="3372"/>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8" name="Rectangle 17"/>
              <p:cNvSpPr/>
              <p:nvPr/>
            </p:nvSpPr>
            <p:spPr>
              <a:xfrm>
                <a:off x="731" y="3423"/>
                <a:ext cx="253"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D</a:t>
                </a:r>
              </a:p>
            </p:txBody>
          </p:sp>
        </p:grpSp>
        <p:grpSp>
          <p:nvGrpSpPr>
            <p:cNvPr id="584" name="Group 85"/>
            <p:cNvGrpSpPr/>
            <p:nvPr/>
          </p:nvGrpSpPr>
          <p:grpSpPr>
            <a:xfrm>
              <a:off x="3492361" y="4401381"/>
              <a:ext cx="1535252" cy="711200"/>
              <a:chOff x="2368" y="3244"/>
              <a:chExt cx="967" cy="448"/>
            </a:xfrm>
          </p:grpSpPr>
          <p:grpSp>
            <p:nvGrpSpPr>
              <p:cNvPr id="585" name="Group 86"/>
              <p:cNvGrpSpPr/>
              <p:nvPr/>
            </p:nvGrpSpPr>
            <p:grpSpPr>
              <a:xfrm>
                <a:off x="2368" y="3244"/>
                <a:ext cx="305" cy="448"/>
                <a:chOff x="2368" y="3244"/>
                <a:chExt cx="305" cy="448"/>
              </a:xfrm>
            </p:grpSpPr>
            <p:grpSp>
              <p:nvGrpSpPr>
                <p:cNvPr id="599" name="Group 87"/>
                <p:cNvGrpSpPr/>
                <p:nvPr/>
              </p:nvGrpSpPr>
              <p:grpSpPr>
                <a:xfrm>
                  <a:off x="2368" y="3244"/>
                  <a:ext cx="305" cy="448"/>
                  <a:chOff x="2368" y="3244"/>
                  <a:chExt cx="305" cy="448"/>
                </a:xfrm>
              </p:grpSpPr>
              <p:sp>
                <p:nvSpPr>
                  <p:cNvPr id="601" name="AutoShape 88"/>
                  <p:cNvSpPr/>
                  <p:nvPr/>
                </p:nvSpPr>
                <p:spPr>
                  <a:xfrm>
                    <a:off x="2368" y="3315"/>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602" name="AutoShape 89"/>
                  <p:cNvSpPr/>
                  <p:nvPr/>
                </p:nvSpPr>
                <p:spPr>
                  <a:xfrm>
                    <a:off x="2438" y="3244"/>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600" name="AutoShape 90"/>
                <p:cNvSpPr/>
                <p:nvPr/>
              </p:nvSpPr>
              <p:spPr>
                <a:xfrm>
                  <a:off x="2430" y="3348"/>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586" name="Group 91"/>
              <p:cNvGrpSpPr/>
              <p:nvPr/>
            </p:nvGrpSpPr>
            <p:grpSpPr>
              <a:xfrm>
                <a:off x="2669" y="3244"/>
                <a:ext cx="378" cy="448"/>
                <a:chOff x="2669" y="3244"/>
                <a:chExt cx="378" cy="448"/>
              </a:xfrm>
            </p:grpSpPr>
            <p:grpSp>
              <p:nvGrpSpPr>
                <p:cNvPr id="594" name="Group 92"/>
                <p:cNvGrpSpPr/>
                <p:nvPr/>
              </p:nvGrpSpPr>
              <p:grpSpPr>
                <a:xfrm>
                  <a:off x="2669" y="3244"/>
                  <a:ext cx="378" cy="448"/>
                  <a:chOff x="2669" y="3244"/>
                  <a:chExt cx="378" cy="448"/>
                </a:xfrm>
              </p:grpSpPr>
              <p:sp>
                <p:nvSpPr>
                  <p:cNvPr id="597" name="AutoShape 93"/>
                  <p:cNvSpPr/>
                  <p:nvPr/>
                </p:nvSpPr>
                <p:spPr>
                  <a:xfrm>
                    <a:off x="2669" y="3315"/>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598" name="AutoShape 94"/>
                  <p:cNvSpPr/>
                  <p:nvPr/>
                </p:nvSpPr>
                <p:spPr>
                  <a:xfrm>
                    <a:off x="2755" y="3244"/>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595" name="Oval 95"/>
                <p:cNvSpPr/>
                <p:nvPr/>
              </p:nvSpPr>
              <p:spPr>
                <a:xfrm>
                  <a:off x="2784" y="3280"/>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596" name="AutoShape 96"/>
                <p:cNvSpPr/>
                <p:nvPr/>
              </p:nvSpPr>
              <p:spPr>
                <a:xfrm>
                  <a:off x="2716" y="3490"/>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587" name="Freeform 97"/>
              <p:cNvSpPr/>
              <p:nvPr/>
            </p:nvSpPr>
            <p:spPr>
              <a:xfrm>
                <a:off x="3233" y="347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8" name="Rectangle 98"/>
              <p:cNvSpPr/>
              <p:nvPr/>
            </p:nvSpPr>
            <p:spPr>
              <a:xfrm>
                <a:off x="3229" y="3473"/>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589" name="Rectangle 99"/>
              <p:cNvSpPr/>
              <p:nvPr/>
            </p:nvSpPr>
            <p:spPr>
              <a:xfrm>
                <a:off x="3236" y="3554"/>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590" name="Rectangle 100"/>
              <p:cNvSpPr/>
              <p:nvPr/>
            </p:nvSpPr>
            <p:spPr>
              <a:xfrm>
                <a:off x="3053" y="3554"/>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591" name="Group 101"/>
              <p:cNvGrpSpPr/>
              <p:nvPr/>
            </p:nvGrpSpPr>
            <p:grpSpPr>
              <a:xfrm>
                <a:off x="3051" y="3301"/>
                <a:ext cx="194" cy="364"/>
                <a:chOff x="3051" y="3301"/>
                <a:chExt cx="194" cy="364"/>
              </a:xfrm>
            </p:grpSpPr>
            <p:sp>
              <p:nvSpPr>
                <p:cNvPr id="592" name="Oval 102"/>
                <p:cNvSpPr/>
                <p:nvPr/>
              </p:nvSpPr>
              <p:spPr>
                <a:xfrm>
                  <a:off x="3127" y="3301"/>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593" name="Freeform 103"/>
                <p:cNvSpPr/>
                <p:nvPr/>
              </p:nvSpPr>
              <p:spPr>
                <a:xfrm>
                  <a:off x="3051" y="3369"/>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grpSp>
        <p:nvGrpSpPr>
          <p:cNvPr id="12" name="组合 11"/>
          <p:cNvGrpSpPr/>
          <p:nvPr/>
        </p:nvGrpSpPr>
        <p:grpSpPr>
          <a:xfrm>
            <a:off x="201613" y="2013781"/>
            <a:ext cx="452120" cy="3035300"/>
            <a:chOff x="201613" y="2013781"/>
            <a:chExt cx="452120" cy="3035300"/>
          </a:xfrm>
        </p:grpSpPr>
        <p:sp>
          <p:nvSpPr>
            <p:cNvPr id="548" name="Rectangle 104"/>
            <p:cNvSpPr/>
            <p:nvPr/>
          </p:nvSpPr>
          <p:spPr>
            <a:xfrm>
              <a:off x="201613" y="2968186"/>
              <a:ext cx="409575" cy="1187450"/>
            </a:xfrm>
            <a:prstGeom prst="rect">
              <a:avLst/>
            </a:prstGeom>
            <a:noFill/>
            <a:ln w="12700">
              <a:noFill/>
            </a:ln>
          </p:spPr>
          <p:txBody>
            <a:bodyPr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zh-CN" altLang="en-US" b="1" i="1" dirty="0">
                  <a:latin typeface="Comic Sans MS" panose="030F0702030302020204" pitchFamily="66" charset="0"/>
                </a:rPr>
                <a:t>任</a:t>
              </a:r>
            </a:p>
            <a:p>
              <a:pPr algn="ctr" eaLnBrk="0" hangingPunct="0"/>
              <a:r>
                <a:rPr lang="zh-CN" altLang="en-US" b="1" i="1" dirty="0">
                  <a:latin typeface="Comic Sans MS" panose="030F0702030302020204" pitchFamily="66" charset="0"/>
                </a:rPr>
                <a:t>务</a:t>
              </a:r>
            </a:p>
            <a:p>
              <a:pPr algn="ctr" eaLnBrk="0" hangingPunct="0"/>
              <a:r>
                <a:rPr lang="zh-CN" altLang="en-US" b="1" i="1" dirty="0">
                  <a:latin typeface="Comic Sans MS" panose="030F0702030302020204" pitchFamily="66" charset="0"/>
                </a:rPr>
                <a:t>顺</a:t>
              </a:r>
            </a:p>
            <a:p>
              <a:pPr algn="ctr" eaLnBrk="0" hangingPunct="0"/>
              <a:r>
                <a:rPr lang="zh-CN" altLang="en-US" b="1" i="1" dirty="0">
                  <a:latin typeface="Comic Sans MS" panose="030F0702030302020204" pitchFamily="66" charset="0"/>
                </a:rPr>
                <a:t>序</a:t>
              </a:r>
            </a:p>
          </p:txBody>
        </p:sp>
        <p:sp>
          <p:nvSpPr>
            <p:cNvPr id="549" name="Line 105"/>
            <p:cNvSpPr/>
            <p:nvPr/>
          </p:nvSpPr>
          <p:spPr>
            <a:xfrm>
              <a:off x="653733" y="2013781"/>
              <a:ext cx="0" cy="3035300"/>
            </a:xfrm>
            <a:prstGeom prst="line">
              <a:avLst/>
            </a:prstGeom>
            <a:ln w="12700" cap="flat" cmpd="sng">
              <a:solidFill>
                <a:schemeClr val="tx1"/>
              </a:solidFill>
              <a:prstDash val="solid"/>
              <a:headEnd type="none" w="med" len="med"/>
              <a:tailEnd type="triangle" w="med" len="med"/>
            </a:ln>
          </p:spPr>
          <p:txBody>
            <a:bodyPr/>
            <a:lstStyle/>
            <a:p>
              <a:endParaRPr lang="zh-CN" altLang="en-US"/>
            </a:p>
          </p:txBody>
        </p:sp>
      </p:grpSp>
      <p:grpSp>
        <p:nvGrpSpPr>
          <p:cNvPr id="7" name="组合 6"/>
          <p:cNvGrpSpPr/>
          <p:nvPr/>
        </p:nvGrpSpPr>
        <p:grpSpPr>
          <a:xfrm>
            <a:off x="1160463" y="1099381"/>
            <a:ext cx="7465695" cy="1160780"/>
            <a:chOff x="1160463" y="1099381"/>
            <a:chExt cx="7465695" cy="1160780"/>
          </a:xfrm>
        </p:grpSpPr>
        <p:sp>
          <p:nvSpPr>
            <p:cNvPr id="538" name="Rectangle 18"/>
            <p:cNvSpPr/>
            <p:nvPr/>
          </p:nvSpPr>
          <p:spPr>
            <a:xfrm>
              <a:off x="1160463" y="1099381"/>
              <a:ext cx="930275"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6 PM</a:t>
              </a:r>
            </a:p>
          </p:txBody>
        </p:sp>
        <p:sp>
          <p:nvSpPr>
            <p:cNvPr id="539" name="Line 19"/>
            <p:cNvSpPr/>
            <p:nvPr/>
          </p:nvSpPr>
          <p:spPr>
            <a:xfrm>
              <a:off x="1523683" y="1571186"/>
              <a:ext cx="6324600" cy="0"/>
            </a:xfrm>
            <a:prstGeom prst="line">
              <a:avLst/>
            </a:prstGeom>
            <a:ln w="12700" cap="flat" cmpd="sng">
              <a:solidFill>
                <a:schemeClr val="tx1"/>
              </a:solidFill>
              <a:prstDash val="solid"/>
              <a:headEnd type="none" w="med" len="med"/>
              <a:tailEnd type="triangle" w="med" len="med"/>
            </a:ln>
          </p:spPr>
          <p:txBody>
            <a:bodyPr/>
            <a:lstStyle/>
            <a:p>
              <a:endParaRPr lang="zh-CN" altLang="en-US"/>
            </a:p>
          </p:txBody>
        </p:sp>
        <p:sp>
          <p:nvSpPr>
            <p:cNvPr id="540" name="Line 20"/>
            <p:cNvSpPr/>
            <p:nvPr/>
          </p:nvSpPr>
          <p:spPr>
            <a:xfrm>
              <a:off x="1517333" y="1437836"/>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41" name="Rectangle 21"/>
            <p:cNvSpPr/>
            <p:nvPr/>
          </p:nvSpPr>
          <p:spPr>
            <a:xfrm>
              <a:off x="2392363" y="1112081"/>
              <a:ext cx="366395"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7</a:t>
              </a:r>
            </a:p>
          </p:txBody>
        </p:sp>
        <p:sp>
          <p:nvSpPr>
            <p:cNvPr id="542" name="Rectangle 22"/>
            <p:cNvSpPr/>
            <p:nvPr/>
          </p:nvSpPr>
          <p:spPr>
            <a:xfrm>
              <a:off x="3459163" y="1112081"/>
              <a:ext cx="366395"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8</a:t>
              </a:r>
            </a:p>
          </p:txBody>
        </p:sp>
        <p:sp>
          <p:nvSpPr>
            <p:cNvPr id="543" name="Rectangle 23"/>
            <p:cNvSpPr/>
            <p:nvPr/>
          </p:nvSpPr>
          <p:spPr>
            <a:xfrm>
              <a:off x="4475163" y="1112081"/>
              <a:ext cx="366395"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9</a:t>
              </a:r>
            </a:p>
          </p:txBody>
        </p:sp>
        <p:sp>
          <p:nvSpPr>
            <p:cNvPr id="544" name="Rectangle 24"/>
            <p:cNvSpPr/>
            <p:nvPr/>
          </p:nvSpPr>
          <p:spPr>
            <a:xfrm>
              <a:off x="5414963" y="112478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10</a:t>
              </a:r>
            </a:p>
          </p:txBody>
        </p:sp>
        <p:sp>
          <p:nvSpPr>
            <p:cNvPr id="545" name="Rectangle 25"/>
            <p:cNvSpPr/>
            <p:nvPr/>
          </p:nvSpPr>
          <p:spPr>
            <a:xfrm>
              <a:off x="6507163" y="1112081"/>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r>
                <a:rPr lang="en-US" altLang="zh-CN" sz="2400" b="1" dirty="0">
                  <a:latin typeface="Comic Sans MS" panose="030F0702030302020204" pitchFamily="66" charset="0"/>
                </a:rPr>
                <a:t>11</a:t>
              </a:r>
            </a:p>
          </p:txBody>
        </p:sp>
        <p:sp>
          <p:nvSpPr>
            <p:cNvPr id="546" name="Rectangle 26"/>
            <p:cNvSpPr/>
            <p:nvPr/>
          </p:nvSpPr>
          <p:spPr>
            <a:xfrm>
              <a:off x="7183438" y="1099381"/>
              <a:ext cx="144272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Midnight</a:t>
              </a:r>
            </a:p>
          </p:txBody>
        </p:sp>
        <p:sp>
          <p:nvSpPr>
            <p:cNvPr id="550" name="Rectangle 108"/>
            <p:cNvSpPr/>
            <p:nvPr/>
          </p:nvSpPr>
          <p:spPr>
            <a:xfrm>
              <a:off x="1506538" y="1806136"/>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551" name="Line 109"/>
            <p:cNvSpPr/>
            <p:nvPr/>
          </p:nvSpPr>
          <p:spPr>
            <a:xfrm>
              <a:off x="1542733" y="1743906"/>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552" name="Line 110"/>
            <p:cNvSpPr/>
            <p:nvPr/>
          </p:nvSpPr>
          <p:spPr>
            <a:xfrm>
              <a:off x="2050733" y="1623256"/>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grpSp>
          <p:nvGrpSpPr>
            <p:cNvPr id="553" name="Group 111"/>
            <p:cNvGrpSpPr/>
            <p:nvPr/>
          </p:nvGrpSpPr>
          <p:grpSpPr>
            <a:xfrm>
              <a:off x="2076133" y="1730798"/>
              <a:ext cx="609600" cy="254635"/>
              <a:chOff x="1460" y="1484"/>
              <a:chExt cx="384" cy="401"/>
            </a:xfrm>
          </p:grpSpPr>
          <p:sp>
            <p:nvSpPr>
              <p:cNvPr id="578" name="Line 112"/>
              <p:cNvSpPr/>
              <p:nvPr/>
            </p:nvSpPr>
            <p:spPr>
              <a:xfrm>
                <a:off x="1460" y="1592"/>
                <a:ext cx="360"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579" name="Rectangle 113"/>
              <p:cNvSpPr/>
              <p:nvPr/>
            </p:nvSpPr>
            <p:spPr>
              <a:xfrm>
                <a:off x="1469" y="1599"/>
                <a:ext cx="348"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580" name="Line 114"/>
              <p:cNvSpPr/>
              <p:nvPr/>
            </p:nvSpPr>
            <p:spPr>
              <a:xfrm>
                <a:off x="1844" y="1484"/>
                <a:ext cx="0" cy="192"/>
              </a:xfrm>
              <a:prstGeom prst="line">
                <a:avLst/>
              </a:prstGeom>
              <a:ln w="12700" cap="flat" cmpd="sng">
                <a:solidFill>
                  <a:schemeClr val="tx1"/>
                </a:solidFill>
                <a:prstDash val="solid"/>
                <a:headEnd type="none" w="med" len="med"/>
                <a:tailEnd type="none" w="med" len="med"/>
              </a:ln>
            </p:spPr>
            <p:txBody>
              <a:bodyPr/>
              <a:lstStyle/>
              <a:p>
                <a:endParaRPr lang="zh-CN" altLang="en-US"/>
              </a:p>
            </p:txBody>
          </p:sp>
        </p:grpSp>
        <p:grpSp>
          <p:nvGrpSpPr>
            <p:cNvPr id="554" name="Group 115"/>
            <p:cNvGrpSpPr/>
            <p:nvPr/>
          </p:nvGrpSpPr>
          <p:grpSpPr>
            <a:xfrm>
              <a:off x="2723833" y="1730798"/>
              <a:ext cx="609600" cy="254635"/>
              <a:chOff x="1868" y="1484"/>
              <a:chExt cx="384" cy="401"/>
            </a:xfrm>
          </p:grpSpPr>
          <p:sp>
            <p:nvSpPr>
              <p:cNvPr id="575" name="Line 116"/>
              <p:cNvSpPr/>
              <p:nvPr/>
            </p:nvSpPr>
            <p:spPr>
              <a:xfrm>
                <a:off x="1868" y="1592"/>
                <a:ext cx="360"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576" name="Rectangle 117"/>
              <p:cNvSpPr/>
              <p:nvPr/>
            </p:nvSpPr>
            <p:spPr>
              <a:xfrm>
                <a:off x="1877" y="1599"/>
                <a:ext cx="348"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577" name="Line 118"/>
              <p:cNvSpPr/>
              <p:nvPr/>
            </p:nvSpPr>
            <p:spPr>
              <a:xfrm>
                <a:off x="2252" y="1484"/>
                <a:ext cx="0" cy="192"/>
              </a:xfrm>
              <a:prstGeom prst="line">
                <a:avLst/>
              </a:prstGeom>
              <a:ln w="12700" cap="flat" cmpd="sng">
                <a:solidFill>
                  <a:schemeClr val="tx1"/>
                </a:solidFill>
                <a:prstDash val="solid"/>
                <a:headEnd type="none" w="med" len="med"/>
                <a:tailEnd type="none" w="med" len="med"/>
              </a:ln>
            </p:spPr>
            <p:txBody>
              <a:bodyPr/>
              <a:lstStyle/>
              <a:p>
                <a:endParaRPr lang="zh-CN" altLang="en-US"/>
              </a:p>
            </p:txBody>
          </p:sp>
        </p:grpSp>
        <p:grpSp>
          <p:nvGrpSpPr>
            <p:cNvPr id="555" name="Group 119"/>
            <p:cNvGrpSpPr/>
            <p:nvPr/>
          </p:nvGrpSpPr>
          <p:grpSpPr>
            <a:xfrm>
              <a:off x="3371533" y="1730798"/>
              <a:ext cx="609600" cy="254635"/>
              <a:chOff x="2276" y="1484"/>
              <a:chExt cx="384" cy="401"/>
            </a:xfrm>
          </p:grpSpPr>
          <p:sp>
            <p:nvSpPr>
              <p:cNvPr id="572" name="Line 120"/>
              <p:cNvSpPr/>
              <p:nvPr/>
            </p:nvSpPr>
            <p:spPr>
              <a:xfrm>
                <a:off x="2276" y="1592"/>
                <a:ext cx="360"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573" name="Rectangle 121"/>
              <p:cNvSpPr/>
              <p:nvPr/>
            </p:nvSpPr>
            <p:spPr>
              <a:xfrm>
                <a:off x="2285" y="1599"/>
                <a:ext cx="348"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574" name="Line 122"/>
              <p:cNvSpPr/>
              <p:nvPr/>
            </p:nvSpPr>
            <p:spPr>
              <a:xfrm>
                <a:off x="2660" y="1484"/>
                <a:ext cx="0" cy="192"/>
              </a:xfrm>
              <a:prstGeom prst="line">
                <a:avLst/>
              </a:prstGeom>
              <a:ln w="12700" cap="flat" cmpd="sng">
                <a:solidFill>
                  <a:schemeClr val="tx1"/>
                </a:solidFill>
                <a:prstDash val="solid"/>
                <a:headEnd type="none" w="med" len="med"/>
                <a:tailEnd type="none" w="med" len="med"/>
              </a:ln>
            </p:spPr>
            <p:txBody>
              <a:bodyPr/>
              <a:lstStyle/>
              <a:p>
                <a:endParaRPr lang="zh-CN" altLang="en-US"/>
              </a:p>
            </p:txBody>
          </p:sp>
        </p:grpSp>
        <p:sp>
          <p:nvSpPr>
            <p:cNvPr id="556" name="Line 123"/>
            <p:cNvSpPr/>
            <p:nvPr/>
          </p:nvSpPr>
          <p:spPr>
            <a:xfrm>
              <a:off x="4019233" y="1794706"/>
              <a:ext cx="571500"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557" name="Line 124"/>
            <p:cNvSpPr/>
            <p:nvPr/>
          </p:nvSpPr>
          <p:spPr>
            <a:xfrm>
              <a:off x="4654233" y="1845506"/>
              <a:ext cx="342900"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558" name="Rectangle 125"/>
            <p:cNvSpPr/>
            <p:nvPr/>
          </p:nvSpPr>
          <p:spPr>
            <a:xfrm>
              <a:off x="4033838" y="1806136"/>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559" name="Rectangle 126"/>
            <p:cNvSpPr/>
            <p:nvPr/>
          </p:nvSpPr>
          <p:spPr>
            <a:xfrm>
              <a:off x="4554538" y="1806136"/>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20</a:t>
              </a:r>
            </a:p>
          </p:txBody>
        </p:sp>
        <p:sp>
          <p:nvSpPr>
            <p:cNvPr id="560" name="Line 127"/>
            <p:cNvSpPr/>
            <p:nvPr/>
          </p:nvSpPr>
          <p:spPr>
            <a:xfrm>
              <a:off x="4628833" y="1623256"/>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61" name="Line 128"/>
            <p:cNvSpPr/>
            <p:nvPr/>
          </p:nvSpPr>
          <p:spPr>
            <a:xfrm>
              <a:off x="5035233" y="1623256"/>
              <a:ext cx="0"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62" name="Line 129"/>
            <p:cNvSpPr/>
            <p:nvPr/>
          </p:nvSpPr>
          <p:spPr>
            <a:xfrm>
              <a:off x="2190433" y="1743906"/>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563" name="Line 130"/>
            <p:cNvSpPr/>
            <p:nvPr/>
          </p:nvSpPr>
          <p:spPr>
            <a:xfrm>
              <a:off x="2838133" y="1743906"/>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564" name="Line 131"/>
            <p:cNvSpPr/>
            <p:nvPr/>
          </p:nvSpPr>
          <p:spPr>
            <a:xfrm>
              <a:off x="3485833" y="1743906"/>
              <a:ext cx="457200" cy="0"/>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565" name="Line 132"/>
            <p:cNvSpPr/>
            <p:nvPr/>
          </p:nvSpPr>
          <p:spPr>
            <a:xfrm>
              <a:off x="2723833" y="1845506"/>
              <a:ext cx="342900"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566" name="Line 133"/>
            <p:cNvSpPr/>
            <p:nvPr/>
          </p:nvSpPr>
          <p:spPr>
            <a:xfrm>
              <a:off x="3371533" y="1845506"/>
              <a:ext cx="342900"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567" name="Line 134"/>
            <p:cNvSpPr/>
            <p:nvPr/>
          </p:nvSpPr>
          <p:spPr>
            <a:xfrm>
              <a:off x="4019233" y="1845506"/>
              <a:ext cx="342900" cy="0"/>
            </a:xfrm>
            <a:prstGeom prst="line">
              <a:avLst/>
            </a:prstGeom>
            <a:ln w="50800" cap="flat" cmpd="sng">
              <a:solidFill>
                <a:srgbClr val="FF3300"/>
              </a:solidFill>
              <a:prstDash val="solid"/>
              <a:headEnd type="none" w="med" len="med"/>
              <a:tailEnd type="none" w="med" len="med"/>
            </a:ln>
          </p:spPr>
          <p:txBody>
            <a:bodyPr/>
            <a:lstStyle/>
            <a:p>
              <a:endParaRPr lang="zh-CN" altLang="en-US"/>
            </a:p>
          </p:txBody>
        </p:sp>
      </p:grpSp>
      <p:sp>
        <p:nvSpPr>
          <p:cNvPr id="568" name="Line 136"/>
          <p:cNvSpPr/>
          <p:nvPr/>
        </p:nvSpPr>
        <p:spPr>
          <a:xfrm>
            <a:off x="2674938" y="1942661"/>
            <a:ext cx="0" cy="3035300"/>
          </a:xfrm>
          <a:prstGeom prst="line">
            <a:avLst/>
          </a:prstGeom>
          <a:ln w="12700" cap="flat" cmpd="sng">
            <a:solidFill>
              <a:schemeClr val="tx1"/>
            </a:solidFill>
            <a:prstDash val="dashDot"/>
            <a:headEnd type="none" w="med" len="med"/>
            <a:tailEnd type="none" w="med" len="med"/>
          </a:ln>
        </p:spPr>
        <p:txBody>
          <a:bodyPr/>
          <a:lstStyle/>
          <a:p>
            <a:endParaRPr lang="zh-CN" altLang="en-US"/>
          </a:p>
        </p:txBody>
      </p:sp>
      <p:sp>
        <p:nvSpPr>
          <p:cNvPr id="569" name="Line 137"/>
          <p:cNvSpPr/>
          <p:nvPr/>
        </p:nvSpPr>
        <p:spPr>
          <a:xfrm>
            <a:off x="3290888" y="2013781"/>
            <a:ext cx="0" cy="3035300"/>
          </a:xfrm>
          <a:prstGeom prst="line">
            <a:avLst/>
          </a:prstGeom>
          <a:ln w="12700" cap="flat" cmpd="sng">
            <a:solidFill>
              <a:schemeClr val="tx1"/>
            </a:solidFill>
            <a:prstDash val="dashDot"/>
            <a:headEnd type="none" w="med" len="med"/>
            <a:tailEnd type="none" w="med" len="med"/>
          </a:ln>
        </p:spPr>
        <p:txBody>
          <a:bodyPr/>
          <a:lstStyle/>
          <a:p>
            <a:endParaRPr lang="zh-CN" altLang="en-US"/>
          </a:p>
        </p:txBody>
      </p:sp>
      <p:sp>
        <p:nvSpPr>
          <p:cNvPr id="570" name="Line 138"/>
          <p:cNvSpPr/>
          <p:nvPr/>
        </p:nvSpPr>
        <p:spPr>
          <a:xfrm>
            <a:off x="3946208" y="2013781"/>
            <a:ext cx="0" cy="3035300"/>
          </a:xfrm>
          <a:prstGeom prst="line">
            <a:avLst/>
          </a:prstGeom>
          <a:ln w="12700" cap="flat" cmpd="sng">
            <a:solidFill>
              <a:schemeClr val="tx1"/>
            </a:solidFill>
            <a:prstDash val="dashDot"/>
            <a:headEnd type="none" w="med" len="med"/>
            <a:tailEnd type="none" w="med" len="med"/>
          </a:ln>
        </p:spPr>
        <p:txBody>
          <a:bodyPr/>
          <a:lstStyle/>
          <a:p>
            <a:endParaRPr lang="zh-CN" altLang="en-US"/>
          </a:p>
        </p:txBody>
      </p:sp>
      <p:sp>
        <p:nvSpPr>
          <p:cNvPr id="571" name="Line 139"/>
          <p:cNvSpPr/>
          <p:nvPr/>
        </p:nvSpPr>
        <p:spPr>
          <a:xfrm>
            <a:off x="4593908" y="2013781"/>
            <a:ext cx="0" cy="3035300"/>
          </a:xfrm>
          <a:prstGeom prst="line">
            <a:avLst/>
          </a:prstGeom>
          <a:ln w="12700" cap="flat" cmpd="sng">
            <a:solidFill>
              <a:schemeClr val="tx1"/>
            </a:solidFill>
            <a:prstDash val="dashDot"/>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251521" y="1916832"/>
            <a:ext cx="8568952" cy="2348199"/>
          </a:xfrm>
          <a:prstGeom prst="rect">
            <a:avLst/>
          </a:prstGeom>
          <a:solidFill>
            <a:schemeClr val="accent1">
              <a:lumMod val="20000"/>
              <a:lumOff val="80000"/>
            </a:schemeClr>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08076"/>
            <a:ext cx="8919847" cy="1812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 (write after write) </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写后再写</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107504" y="4553063"/>
            <a:ext cx="8418676" cy="836126"/>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execution will leave the result of the first write (LW) in R1, rather than the result of ADD!</a:t>
            </a:r>
          </a:p>
        </p:txBody>
      </p:sp>
      <p:graphicFrame>
        <p:nvGraphicFramePr>
          <p:cNvPr id="10" name="内容占位符 3"/>
          <p:cNvGraphicFramePr>
            <a:graphicFrameLocks noGrp="1"/>
          </p:cNvGraphicFramePr>
          <p:nvPr>
            <p:ph idx="1"/>
          </p:nvPr>
        </p:nvGraphicFramePr>
        <p:xfrm>
          <a:off x="442493" y="2643361"/>
          <a:ext cx="8208642" cy="792480"/>
        </p:xfrm>
        <a:graphic>
          <a:graphicData uri="http://schemas.openxmlformats.org/drawingml/2006/table">
            <a:tbl>
              <a:tblPr firstRow="1" bandRow="1">
                <a:tableStyleId>{5C22544A-7EE6-4342-B048-85BDC9FD1C3A}</a:tableStyleId>
              </a:tblPr>
              <a:tblGrid>
                <a:gridCol w="2016223">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874230">
                  <a:extLst>
                    <a:ext uri="{9D8B030D-6E8A-4147-A177-3AD203B41FA5}">
                      <a16:colId xmlns:a16="http://schemas.microsoft.com/office/drawing/2014/main" val="20003"/>
                    </a:ext>
                  </a:extLst>
                </a:gridCol>
                <a:gridCol w="1172663">
                  <a:extLst>
                    <a:ext uri="{9D8B030D-6E8A-4147-A177-3AD203B41FA5}">
                      <a16:colId xmlns:a16="http://schemas.microsoft.com/office/drawing/2014/main" val="20004"/>
                    </a:ext>
                  </a:extLst>
                </a:gridCol>
                <a:gridCol w="1172663">
                  <a:extLst>
                    <a:ext uri="{9D8B030D-6E8A-4147-A177-3AD203B41FA5}">
                      <a16:colId xmlns:a16="http://schemas.microsoft.com/office/drawing/2014/main" val="20005"/>
                    </a:ext>
                  </a:extLst>
                </a:gridCol>
                <a:gridCol w="1172663">
                  <a:extLst>
                    <a:ext uri="{9D8B030D-6E8A-4147-A177-3AD203B41FA5}">
                      <a16:colId xmlns:a16="http://schemas.microsoft.com/office/drawing/2014/main" val="20006"/>
                    </a:ext>
                  </a:extLst>
                </a:gridCol>
              </a:tblGrid>
              <a:tr h="37084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LW R1, 0(R2)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IF</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ID</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EX</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MEM1</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MEM2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rgbClr val="800000"/>
                          </a:solidFill>
                          <a:latin typeface="Times New Roman" panose="02020603050405020304" pitchFamily="18" charset="0"/>
                          <a:cs typeface="Times New Roman" panose="02020603050405020304" pitchFamily="18" charset="0"/>
                        </a:rPr>
                        <a:t>WB</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ADD</a:t>
                      </a:r>
                      <a:r>
                        <a:rPr lang="en-US" altLang="zh-CN" sz="2000" b="1" baseline="0" dirty="0">
                          <a:solidFill>
                            <a:schemeClr val="tx1"/>
                          </a:solidFill>
                          <a:latin typeface="Times New Roman" panose="02020603050405020304" pitchFamily="18" charset="0"/>
                          <a:cs typeface="Times New Roman" panose="02020603050405020304" pitchFamily="18" charset="0"/>
                        </a:rPr>
                        <a:t> R1, R2, R3</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IF</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ID</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EX</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rgbClr val="800000"/>
                          </a:solidFill>
                          <a:latin typeface="Times New Roman" panose="02020603050405020304" pitchFamily="18" charset="0"/>
                          <a:cs typeface="Times New Roman" panose="02020603050405020304" pitchFamily="18" charset="0"/>
                        </a:rPr>
                        <a:t>WB</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4" name="矩形 3"/>
          <p:cNvSpPr/>
          <p:nvPr/>
        </p:nvSpPr>
        <p:spPr>
          <a:xfrm>
            <a:off x="6372200" y="3469496"/>
            <a:ext cx="800219" cy="461665"/>
          </a:xfrm>
          <a:prstGeom prst="rect">
            <a:avLst/>
          </a:prstGeom>
        </p:spPr>
        <p:txBody>
          <a:bodyPr wrap="none">
            <a:spAutoFit/>
          </a:bodyPr>
          <a:lstStyle/>
          <a:p>
            <a:r>
              <a:rPr lang="zh-CN" altLang="en-US"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先写</a:t>
            </a:r>
            <a:endParaRPr lang="zh-CN" altLang="en-US" dirty="0">
              <a:solidFill>
                <a:srgbClr val="00B050"/>
              </a:solidFill>
            </a:endParaRPr>
          </a:p>
        </p:txBody>
      </p:sp>
      <p:sp>
        <p:nvSpPr>
          <p:cNvPr id="13" name="矩形 12"/>
          <p:cNvSpPr/>
          <p:nvPr/>
        </p:nvSpPr>
        <p:spPr>
          <a:xfrm>
            <a:off x="7524328" y="2166497"/>
            <a:ext cx="803425" cy="461665"/>
          </a:xfrm>
          <a:prstGeom prst="rect">
            <a:avLst/>
          </a:prstGeom>
        </p:spPr>
        <p:txBody>
          <a:bodyPr wrap="none">
            <a:spAutoFit/>
          </a:bodyPr>
          <a:lstStyle/>
          <a:p>
            <a:r>
              <a:rPr lang="zh-CN" altLang="en-US"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后写</a:t>
            </a:r>
            <a:endParaRPr lang="zh-CN" altLang="en-US" dirty="0">
              <a:solidFill>
                <a:srgbClr val="00B050"/>
              </a:solidFill>
            </a:endParaRP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08076"/>
            <a:ext cx="8919847" cy="575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zh-CN" altLang="en-US" sz="26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③ </a:t>
            </a:r>
            <a:r>
              <a:rPr lang="en-US" altLang="zh-CN" sz="26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WAR (write after read)</a:t>
            </a:r>
            <a:r>
              <a:rPr lang="zh-CN" altLang="en-US" sz="26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先读后写</a:t>
            </a:r>
            <a:r>
              <a:rPr lang="zh-CN" altLang="en-US" sz="2600" i="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6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tries to write a destination before it is read by </a:t>
            </a:r>
            <a:r>
              <a:rPr lang="en-US" altLang="zh-CN" sz="2600"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先将数据写入</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600"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将读出错误的结果</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Cannot happen in our example pipeline because all reads are early (ID) and all writes are late (WB). </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Natural structure of pipeline -&gt; typically reads before it writes results -&gt; such hazards are rare.</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Modify pipeline as above, also read source for a store instruction, WAR hazard could occur. </a:t>
            </a:r>
          </a:p>
          <a:p>
            <a:pPr marL="457200" indent="-457200" algn="just">
              <a:lnSpc>
                <a:spcPts val="2900"/>
              </a:lnSpc>
              <a:spcBef>
                <a:spcPts val="0"/>
              </a:spcBef>
              <a:spcAft>
                <a:spcPts val="600"/>
              </a:spcAft>
              <a:buSzPct val="100000"/>
              <a:buFont typeface="Symbol" panose="05050102010706020507" pitchFamily="18" charset="2"/>
              <a:buChar char="¨"/>
            </a:pP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1108076"/>
            <a:ext cx="8919847" cy="1812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③ </a:t>
            </a: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WAR (write after read)</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先读后写</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p:cNvSpPr/>
          <p:nvPr/>
        </p:nvSpPr>
        <p:spPr bwMode="auto">
          <a:xfrm>
            <a:off x="251521" y="1916832"/>
            <a:ext cx="8568952" cy="2348199"/>
          </a:xfrm>
          <a:prstGeom prst="rect">
            <a:avLst/>
          </a:prstGeom>
          <a:solidFill>
            <a:schemeClr val="accent1">
              <a:lumMod val="20000"/>
              <a:lumOff val="80000"/>
            </a:schemeClr>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graphicFrame>
        <p:nvGraphicFramePr>
          <p:cNvPr id="9" name="内容占位符 3"/>
          <p:cNvGraphicFramePr/>
          <p:nvPr/>
        </p:nvGraphicFramePr>
        <p:xfrm>
          <a:off x="463106" y="2694691"/>
          <a:ext cx="8208642" cy="792480"/>
        </p:xfrm>
        <a:graphic>
          <a:graphicData uri="http://schemas.openxmlformats.org/drawingml/2006/table">
            <a:tbl>
              <a:tblPr firstRow="1" bandRow="1">
                <a:tableStyleId>{5C22544A-7EE6-4342-B048-85BDC9FD1C3A}</a:tableStyleId>
              </a:tblPr>
              <a:tblGrid>
                <a:gridCol w="2016223">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874230">
                  <a:extLst>
                    <a:ext uri="{9D8B030D-6E8A-4147-A177-3AD203B41FA5}">
                      <a16:colId xmlns:a16="http://schemas.microsoft.com/office/drawing/2014/main" val="20003"/>
                    </a:ext>
                  </a:extLst>
                </a:gridCol>
                <a:gridCol w="1172663">
                  <a:extLst>
                    <a:ext uri="{9D8B030D-6E8A-4147-A177-3AD203B41FA5}">
                      <a16:colId xmlns:a16="http://schemas.microsoft.com/office/drawing/2014/main" val="20004"/>
                    </a:ext>
                  </a:extLst>
                </a:gridCol>
                <a:gridCol w="1172663">
                  <a:extLst>
                    <a:ext uri="{9D8B030D-6E8A-4147-A177-3AD203B41FA5}">
                      <a16:colId xmlns:a16="http://schemas.microsoft.com/office/drawing/2014/main" val="20005"/>
                    </a:ext>
                  </a:extLst>
                </a:gridCol>
                <a:gridCol w="1172663">
                  <a:extLst>
                    <a:ext uri="{9D8B030D-6E8A-4147-A177-3AD203B41FA5}">
                      <a16:colId xmlns:a16="http://schemas.microsoft.com/office/drawing/2014/main" val="20006"/>
                    </a:ext>
                  </a:extLst>
                </a:gridCol>
              </a:tblGrid>
              <a:tr h="37084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SW 0(R1), R2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IF</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ID</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EX</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MEM1</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MEM2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rgbClr val="800000"/>
                          </a:solidFill>
                          <a:latin typeface="Times New Roman" panose="02020603050405020304" pitchFamily="18" charset="0"/>
                          <a:cs typeface="Times New Roman" panose="02020603050405020304" pitchFamily="18" charset="0"/>
                        </a:rPr>
                        <a:t>WB</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ADD</a:t>
                      </a:r>
                      <a:r>
                        <a:rPr lang="en-US" altLang="zh-CN" sz="2000" b="1" baseline="0" dirty="0">
                          <a:solidFill>
                            <a:schemeClr val="tx1"/>
                          </a:solidFill>
                          <a:latin typeface="Times New Roman" panose="02020603050405020304" pitchFamily="18" charset="0"/>
                          <a:cs typeface="Times New Roman" panose="02020603050405020304" pitchFamily="18" charset="0"/>
                        </a:rPr>
                        <a:t> R2, R3, R4</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IF</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ID</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EX</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rgbClr val="800000"/>
                          </a:solidFill>
                          <a:latin typeface="Times New Roman" panose="02020603050405020304" pitchFamily="18" charset="0"/>
                          <a:cs typeface="Times New Roman" panose="02020603050405020304" pitchFamily="18" charset="0"/>
                        </a:rPr>
                        <a:t>WB</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 name="矩形 9"/>
          <p:cNvSpPr/>
          <p:nvPr/>
        </p:nvSpPr>
        <p:spPr>
          <a:xfrm>
            <a:off x="6012160" y="3498932"/>
            <a:ext cx="1723549" cy="461665"/>
          </a:xfrm>
          <a:prstGeom prst="rect">
            <a:avLst/>
          </a:prstGeom>
        </p:spPr>
        <p:txBody>
          <a:bodyPr wrap="none">
            <a:spAutoFit/>
          </a:bodyPr>
          <a:lstStyle/>
          <a:p>
            <a:r>
              <a:rPr lang="zh-CN" altLang="en-US"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前半周期写</a:t>
            </a:r>
            <a:endParaRPr lang="zh-CN" altLang="en-US" dirty="0">
              <a:solidFill>
                <a:srgbClr val="00B050"/>
              </a:solidFill>
            </a:endParaRPr>
          </a:p>
        </p:txBody>
      </p:sp>
      <p:sp>
        <p:nvSpPr>
          <p:cNvPr id="11" name="矩形 10"/>
          <p:cNvSpPr/>
          <p:nvPr/>
        </p:nvSpPr>
        <p:spPr>
          <a:xfrm>
            <a:off x="6962110" y="2159424"/>
            <a:ext cx="1731564" cy="461665"/>
          </a:xfrm>
          <a:prstGeom prst="rect">
            <a:avLst/>
          </a:prstGeom>
        </p:spPr>
        <p:txBody>
          <a:bodyPr wrap="none">
            <a:spAutoFit/>
          </a:bodyPr>
          <a:lstStyle/>
          <a:p>
            <a:r>
              <a:rPr lang="zh-CN" altLang="en-US"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后半周期读</a:t>
            </a:r>
            <a:endParaRPr lang="zh-CN" altLang="en-US" dirty="0">
              <a:solidFill>
                <a:srgbClr val="00B050"/>
              </a:solidFill>
            </a:endParaRPr>
          </a:p>
        </p:txBody>
      </p:sp>
      <p:sp>
        <p:nvSpPr>
          <p:cNvPr id="2" name="矩形 1"/>
          <p:cNvSpPr/>
          <p:nvPr/>
        </p:nvSpPr>
        <p:spPr>
          <a:xfrm>
            <a:off x="179512" y="4495944"/>
            <a:ext cx="8775830" cy="1208023"/>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1800" dirty="0">
                <a:solidFill>
                  <a:schemeClr val="tx1"/>
                </a:solidFill>
                <a:ea typeface="宋体" panose="02010600030101010101" pitchFamily="2" charset="-122"/>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SW reads R2 during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second half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its MEM2 and ADD writes R2 during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first half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its WB, SW will incorrectly read the value produced by ADD.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AutoShape 20"/>
          <p:cNvSpPr>
            <a:spLocks noChangeArrowheads="1"/>
          </p:cNvSpPr>
          <p:nvPr/>
        </p:nvSpPr>
        <p:spPr bwMode="auto">
          <a:xfrm>
            <a:off x="1598296" y="1558193"/>
            <a:ext cx="3887787" cy="863600"/>
          </a:xfrm>
          <a:prstGeom prst="wedgeEllipseCallout">
            <a:avLst>
              <a:gd name="adj1" fmla="val 78093"/>
              <a:gd name="adj2" fmla="val 75919"/>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r>
              <a:rPr lang="zh-CN" altLang="en-US" sz="2000" b="1">
                <a:solidFill>
                  <a:srgbClr val="6600CC"/>
                </a:solidFill>
                <a:ea typeface="宋体" panose="02010600030101010101" pitchFamily="2" charset="-122"/>
              </a:rPr>
              <a:t>如果在这个阶段读</a:t>
            </a:r>
            <a:r>
              <a:rPr lang="en-US" altLang="zh-CN" sz="2000" b="1">
                <a:solidFill>
                  <a:srgbClr val="6600CC"/>
                </a:solidFill>
                <a:ea typeface="宋体" panose="02010600030101010101" pitchFamily="2" charset="-122"/>
              </a:rPr>
              <a:t>R2.</a:t>
            </a:r>
          </a:p>
          <a:p>
            <a:pPr algn="ctr"/>
            <a:r>
              <a:rPr lang="en-US" altLang="zh-CN" sz="2000" b="1">
                <a:solidFill>
                  <a:srgbClr val="6600CC"/>
                </a:solidFill>
                <a:ea typeface="宋体" panose="02010600030101010101" pitchFamily="2" charset="-122"/>
              </a:rPr>
              <a:t>DLX</a:t>
            </a:r>
            <a:r>
              <a:rPr lang="zh-CN" altLang="en-US" sz="2000" b="1">
                <a:solidFill>
                  <a:srgbClr val="6600CC"/>
                </a:solidFill>
                <a:ea typeface="宋体" panose="02010600030101010101" pitchFamily="2" charset="-122"/>
              </a:rPr>
              <a:t>不是这样</a:t>
            </a:r>
            <a:r>
              <a:rPr lang="en-US" altLang="zh-CN" sz="2000" b="1">
                <a:solidFill>
                  <a:srgbClr val="6600CC"/>
                </a:solidFill>
                <a:ea typeface="宋体" panose="02010600030101010101" pitchFamily="2" charset="-122"/>
              </a:rPr>
              <a:t>.</a:t>
            </a: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07504" y="2230828"/>
            <a:ext cx="8919847" cy="263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Not all potential data hazards can be handled by bypassing.</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并非所有数据相关都可以通过定向技术解决。</a:t>
            </a: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Consider following sequence:</a:t>
            </a:r>
          </a:p>
          <a:p>
            <a:pPr marL="457200" indent="-457200" algn="just">
              <a:lnSpc>
                <a:spcPts val="2900"/>
              </a:lnSpc>
              <a:spcBef>
                <a:spcPts val="0"/>
              </a:spcBef>
              <a:spcAft>
                <a:spcPts val="600"/>
              </a:spcAft>
              <a:buSzPct val="100000"/>
              <a:buFont typeface="Symbol" panose="05050102010706020507" pitchFamily="18" charset="2"/>
              <a:buChar char="¨"/>
            </a:pP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Text Box 3"/>
          <p:cNvSpPr txBox="1">
            <a:spLocks noChangeArrowheads="1"/>
          </p:cNvSpPr>
          <p:nvPr/>
        </p:nvSpPr>
        <p:spPr bwMode="auto">
          <a:xfrm>
            <a:off x="2055858" y="1108076"/>
            <a:ext cx="5256435" cy="104246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 Hazards Requiring Stalls</a:t>
            </a:r>
          </a:p>
          <a:p>
            <a:pPr algn="ctr">
              <a:spcBef>
                <a:spcPct val="20000"/>
              </a:spcBef>
            </a:pP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需要停顿的数据冒险</a:t>
            </a:r>
          </a:p>
        </p:txBody>
      </p:sp>
      <p:sp>
        <p:nvSpPr>
          <p:cNvPr id="4" name="矩形 3"/>
          <p:cNvSpPr/>
          <p:nvPr/>
        </p:nvSpPr>
        <p:spPr>
          <a:xfrm>
            <a:off x="2915816" y="3789040"/>
            <a:ext cx="4572000" cy="1569660"/>
          </a:xfrm>
          <a:prstGeom prst="rect">
            <a:avLst/>
          </a:prstGeom>
        </p:spPr>
        <p:txBody>
          <a:bodyPr>
            <a:spAutoFit/>
          </a:bodyPr>
          <a:lstStyle/>
          <a:p>
            <a:r>
              <a:rPr lang="en-US" altLang="zh-CN" dirty="0">
                <a:solidFill>
                  <a:schemeClr val="accent6"/>
                </a:solidFill>
                <a:latin typeface="Times New Roman" panose="02020603050405020304" pitchFamily="18" charset="0"/>
                <a:cs typeface="Times New Roman" panose="02020603050405020304" pitchFamily="18" charset="0"/>
              </a:rPr>
              <a:t>LW	</a:t>
            </a:r>
            <a:r>
              <a:rPr lang="en-US" altLang="zh-CN" dirty="0">
                <a:solidFill>
                  <a:srgbClr val="800000"/>
                </a:solidFill>
                <a:latin typeface="Times New Roman" panose="02020603050405020304" pitchFamily="18" charset="0"/>
                <a:cs typeface="Times New Roman" panose="02020603050405020304" pitchFamily="18" charset="0"/>
              </a:rPr>
              <a:t>R1</a:t>
            </a:r>
            <a:r>
              <a:rPr lang="zh-CN" altLang="en-US" dirty="0">
                <a:solidFill>
                  <a:schemeClr val="accent6"/>
                </a:solidFill>
                <a:latin typeface="Times New Roman" panose="02020603050405020304" pitchFamily="18" charset="0"/>
                <a:cs typeface="Times New Roman" panose="02020603050405020304" pitchFamily="18" charset="0"/>
              </a:rPr>
              <a:t>，</a:t>
            </a:r>
            <a:r>
              <a:rPr lang="en-US" altLang="zh-CN" dirty="0">
                <a:solidFill>
                  <a:schemeClr val="accent6"/>
                </a:solidFill>
                <a:latin typeface="Times New Roman" panose="02020603050405020304" pitchFamily="18" charset="0"/>
                <a:cs typeface="Times New Roman" panose="02020603050405020304" pitchFamily="18" charset="0"/>
              </a:rPr>
              <a:t>0</a:t>
            </a:r>
            <a:r>
              <a:rPr lang="zh-CN" altLang="en-US" dirty="0">
                <a:solidFill>
                  <a:schemeClr val="accent6"/>
                </a:solidFill>
                <a:latin typeface="Times New Roman" panose="02020603050405020304" pitchFamily="18" charset="0"/>
                <a:cs typeface="Times New Roman" panose="02020603050405020304" pitchFamily="18" charset="0"/>
              </a:rPr>
              <a:t>（</a:t>
            </a:r>
            <a:r>
              <a:rPr lang="en-US" altLang="zh-CN" dirty="0">
                <a:solidFill>
                  <a:schemeClr val="accent6"/>
                </a:solidFill>
                <a:latin typeface="Times New Roman" panose="02020603050405020304" pitchFamily="18" charset="0"/>
                <a:cs typeface="Times New Roman" panose="02020603050405020304" pitchFamily="18" charset="0"/>
              </a:rPr>
              <a:t>R2</a:t>
            </a:r>
            <a:r>
              <a:rPr lang="zh-CN" altLang="en-US" dirty="0">
                <a:solidFill>
                  <a:schemeClr val="accent6"/>
                </a:solidFill>
                <a:latin typeface="Times New Roman" panose="02020603050405020304" pitchFamily="18" charset="0"/>
                <a:cs typeface="Times New Roman" panose="02020603050405020304" pitchFamily="18" charset="0"/>
              </a:rPr>
              <a:t>）</a:t>
            </a:r>
          </a:p>
          <a:p>
            <a:r>
              <a:rPr lang="en-US" altLang="zh-CN" dirty="0">
                <a:solidFill>
                  <a:schemeClr val="accent6"/>
                </a:solidFill>
                <a:latin typeface="Times New Roman" panose="02020603050405020304" pitchFamily="18" charset="0"/>
                <a:cs typeface="Times New Roman" panose="02020603050405020304" pitchFamily="18" charset="0"/>
              </a:rPr>
              <a:t>SUB	R4</a:t>
            </a:r>
            <a:r>
              <a:rPr lang="zh-CN" altLang="en-US" dirty="0">
                <a:solidFill>
                  <a:schemeClr val="accent6"/>
                </a:solidFill>
                <a:latin typeface="Times New Roman" panose="02020603050405020304" pitchFamily="18" charset="0"/>
                <a:cs typeface="Times New Roman" panose="02020603050405020304" pitchFamily="18" charset="0"/>
              </a:rPr>
              <a:t>，</a:t>
            </a:r>
            <a:r>
              <a:rPr lang="en-US" altLang="zh-CN" dirty="0">
                <a:solidFill>
                  <a:srgbClr val="800000"/>
                </a:solidFill>
                <a:latin typeface="Times New Roman" panose="02020603050405020304" pitchFamily="18" charset="0"/>
                <a:cs typeface="Times New Roman" panose="02020603050405020304" pitchFamily="18" charset="0"/>
              </a:rPr>
              <a:t>R1</a:t>
            </a:r>
            <a:r>
              <a:rPr lang="zh-CN" altLang="en-US" dirty="0">
                <a:solidFill>
                  <a:schemeClr val="accent6"/>
                </a:solidFill>
                <a:latin typeface="Times New Roman" panose="02020603050405020304" pitchFamily="18" charset="0"/>
                <a:cs typeface="Times New Roman" panose="02020603050405020304" pitchFamily="18" charset="0"/>
              </a:rPr>
              <a:t>，</a:t>
            </a:r>
            <a:r>
              <a:rPr lang="en-US" altLang="zh-CN" dirty="0">
                <a:solidFill>
                  <a:schemeClr val="accent6"/>
                </a:solidFill>
                <a:latin typeface="Times New Roman" panose="02020603050405020304" pitchFamily="18" charset="0"/>
                <a:cs typeface="Times New Roman" panose="02020603050405020304" pitchFamily="18" charset="0"/>
              </a:rPr>
              <a:t>R5</a:t>
            </a:r>
          </a:p>
          <a:p>
            <a:r>
              <a:rPr lang="en-US" altLang="zh-CN" dirty="0">
                <a:solidFill>
                  <a:schemeClr val="accent6"/>
                </a:solidFill>
                <a:latin typeface="Times New Roman" panose="02020603050405020304" pitchFamily="18" charset="0"/>
                <a:cs typeface="Times New Roman" panose="02020603050405020304" pitchFamily="18" charset="0"/>
              </a:rPr>
              <a:t>AND	R6</a:t>
            </a:r>
            <a:r>
              <a:rPr lang="zh-CN" altLang="en-US" dirty="0">
                <a:solidFill>
                  <a:schemeClr val="accent6"/>
                </a:solidFill>
                <a:latin typeface="Times New Roman" panose="02020603050405020304" pitchFamily="18" charset="0"/>
                <a:cs typeface="Times New Roman" panose="02020603050405020304" pitchFamily="18" charset="0"/>
              </a:rPr>
              <a:t>，</a:t>
            </a:r>
            <a:r>
              <a:rPr lang="en-US" altLang="zh-CN" dirty="0">
                <a:solidFill>
                  <a:srgbClr val="800000"/>
                </a:solidFill>
                <a:latin typeface="Times New Roman" panose="02020603050405020304" pitchFamily="18" charset="0"/>
                <a:cs typeface="Times New Roman" panose="02020603050405020304" pitchFamily="18" charset="0"/>
              </a:rPr>
              <a:t>R1</a:t>
            </a:r>
            <a:r>
              <a:rPr lang="zh-CN" altLang="en-US" dirty="0">
                <a:solidFill>
                  <a:schemeClr val="accent6"/>
                </a:solidFill>
                <a:latin typeface="Times New Roman" panose="02020603050405020304" pitchFamily="18" charset="0"/>
                <a:cs typeface="Times New Roman" panose="02020603050405020304" pitchFamily="18" charset="0"/>
              </a:rPr>
              <a:t>，</a:t>
            </a:r>
            <a:r>
              <a:rPr lang="en-US" altLang="zh-CN" dirty="0">
                <a:solidFill>
                  <a:schemeClr val="accent6"/>
                </a:solidFill>
                <a:latin typeface="Times New Roman" panose="02020603050405020304" pitchFamily="18" charset="0"/>
                <a:cs typeface="Times New Roman" panose="02020603050405020304" pitchFamily="18" charset="0"/>
              </a:rPr>
              <a:t>R7</a:t>
            </a:r>
          </a:p>
          <a:p>
            <a:r>
              <a:rPr lang="en-US" altLang="zh-CN" dirty="0">
                <a:solidFill>
                  <a:schemeClr val="accent6"/>
                </a:solidFill>
                <a:latin typeface="Times New Roman" panose="02020603050405020304" pitchFamily="18" charset="0"/>
                <a:cs typeface="Times New Roman" panose="02020603050405020304" pitchFamily="18" charset="0"/>
              </a:rPr>
              <a:t>OR	R8</a:t>
            </a:r>
            <a:r>
              <a:rPr lang="zh-CN" altLang="en-US" dirty="0">
                <a:solidFill>
                  <a:schemeClr val="accent6"/>
                </a:solidFill>
                <a:latin typeface="Times New Roman" panose="02020603050405020304" pitchFamily="18" charset="0"/>
                <a:cs typeface="Times New Roman" panose="02020603050405020304" pitchFamily="18" charset="0"/>
              </a:rPr>
              <a:t>，</a:t>
            </a:r>
            <a:r>
              <a:rPr lang="en-US" altLang="zh-CN" dirty="0">
                <a:solidFill>
                  <a:srgbClr val="800000"/>
                </a:solidFill>
                <a:latin typeface="Times New Roman" panose="02020603050405020304" pitchFamily="18" charset="0"/>
                <a:cs typeface="Times New Roman" panose="02020603050405020304" pitchFamily="18" charset="0"/>
              </a:rPr>
              <a:t>R1</a:t>
            </a:r>
            <a:r>
              <a:rPr lang="zh-CN" altLang="en-US" dirty="0">
                <a:solidFill>
                  <a:schemeClr val="accent6"/>
                </a:solidFill>
                <a:latin typeface="Times New Roman" panose="02020603050405020304" pitchFamily="18" charset="0"/>
                <a:cs typeface="Times New Roman" panose="02020603050405020304" pitchFamily="18" charset="0"/>
              </a:rPr>
              <a:t>，</a:t>
            </a:r>
            <a:r>
              <a:rPr lang="en-US" altLang="zh-CN" dirty="0">
                <a:solidFill>
                  <a:schemeClr val="accent6"/>
                </a:solidFill>
                <a:latin typeface="Times New Roman" panose="02020603050405020304" pitchFamily="18" charset="0"/>
                <a:cs typeface="Times New Roman" panose="02020603050405020304" pitchFamily="18" charset="0"/>
              </a:rPr>
              <a:t>R9</a:t>
            </a: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30025" y="1155369"/>
            <a:ext cx="8919847" cy="81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load instruction can bypass its result to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AND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instruction, but not to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SUB.</a:t>
            </a:r>
          </a:p>
        </p:txBody>
      </p:sp>
      <p:pic>
        <p:nvPicPr>
          <p:cNvPr id="15" name="Picture 2" descr="arch5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49" t="24509" r="5829" b="13691"/>
          <a:stretch>
            <a:fillRect/>
          </a:stretch>
        </p:blipFill>
        <p:spPr bwMode="auto">
          <a:xfrm>
            <a:off x="611560" y="2132856"/>
            <a:ext cx="7953912" cy="427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30025" y="1155369"/>
            <a:ext cx="8919847" cy="4647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interlock</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add hardware, to preserve correct execution. It detects a hazard and stalls pipeline until hazard is cleared. </a:t>
            </a:r>
          </a:p>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增加流水线“流水线互锁”部件，当互锁硬件发现这种相关后，就暂停流水线，直到相关消除。</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pipe interlock introduces a stall or bubble.</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CPI increases by the length of the stall.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CPI</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的增加就是阻塞的大小</a:t>
            </a: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19"/>
          <p:cNvSpPr txBox="1">
            <a:spLocks noChangeArrowheads="1"/>
          </p:cNvSpPr>
          <p:nvPr/>
        </p:nvSpPr>
        <p:spPr bwMode="auto">
          <a:xfrm>
            <a:off x="130025" y="1155369"/>
            <a:ext cx="8919847" cy="163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interlock</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add hardware, to preserve correct execution. It detects a hazard and stalls pipeline until hazard is cleared. </a:t>
            </a:r>
          </a:p>
          <a:p>
            <a:pPr marL="457200" indent="-457200" algn="just">
              <a:lnSpc>
                <a:spcPts val="2900"/>
              </a:lnSpc>
              <a:spcBef>
                <a:spcPts val="0"/>
              </a:spcBef>
              <a:spcAft>
                <a:spcPts val="600"/>
              </a:spcAft>
              <a:buSzPct val="100000"/>
              <a:buFont typeface="Symbol" panose="05050102010706020507" pitchFamily="18" charset="2"/>
              <a:buChar char="¨"/>
            </a:pP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增加流水线“流水线互锁”部件，当互锁硬件发现这种相关后，就暂停流水线，直到相关消除。</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Picture 2" descr="arch5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27" t="19551" r="5113" b="13250"/>
          <a:stretch>
            <a:fillRect/>
          </a:stretch>
        </p:blipFill>
        <p:spPr bwMode="auto">
          <a:xfrm>
            <a:off x="899592" y="2789856"/>
            <a:ext cx="7223377" cy="40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130025" y="1155369"/>
            <a:ext cx="8919847" cy="121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 top half, we can see why a stall is needed. This problem is solved by inserting a stall, as shown in the bottom half.</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539552" y="2533513"/>
            <a:ext cx="8369400" cy="3827865"/>
          </a:xfrm>
          <a:prstGeom prst="rect">
            <a:avLst/>
          </a:prstGeom>
        </p:spPr>
      </p:pic>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130025" y="1155369"/>
            <a:ext cx="8919847" cy="621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Suppose: </a:t>
            </a:r>
          </a:p>
          <a:p>
            <a:pPr marL="1200150" lvl="1" indent="-457200" algn="just">
              <a:lnSpc>
                <a:spcPts val="2900"/>
              </a:lnSpc>
              <a:spcBef>
                <a:spcPts val="0"/>
              </a:spcBef>
              <a:spcAft>
                <a:spcPts val="600"/>
              </a:spcAft>
              <a:buSzPct val="10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30% of instructions are loads.</a:t>
            </a:r>
          </a:p>
          <a:p>
            <a:pPr marL="1200150" lvl="1" indent="-457200" algn="just">
              <a:lnSpc>
                <a:spcPts val="2900"/>
              </a:lnSpc>
              <a:spcBef>
                <a:spcPts val="0"/>
              </a:spcBef>
              <a:spcAft>
                <a:spcPts val="600"/>
              </a:spcAft>
              <a:buSzPct val="10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half time the instruction following a load depends on the result of  load. </a:t>
            </a:r>
          </a:p>
          <a:p>
            <a:pPr marL="457200" lvl="1"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This hazard creates a 1-cycle delay.</a:t>
            </a:r>
          </a:p>
          <a:p>
            <a:pPr marL="457200" lvl="1"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How faster is the ideal pipelined machine (CPI =1) than the real pipeline ( with load stall) ?</a:t>
            </a:r>
          </a:p>
          <a:p>
            <a:pPr marL="457200" lvl="1"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0" lvl="1" indent="0" algn="ctr">
              <a:lnSpc>
                <a:spcPts val="2900"/>
              </a:lnSpc>
              <a:spcBef>
                <a:spcPts val="0"/>
              </a:spcBef>
              <a:spcAft>
                <a:spcPts val="600"/>
              </a:spcAft>
              <a:buSzPct val="100000"/>
            </a:pPr>
            <a:r>
              <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CPI = (1-0.3)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1 + (0.3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1</a:t>
            </a:r>
            <a:r>
              <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(0.3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2</a:t>
            </a:r>
            <a:r>
              <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1.15. </a:t>
            </a:r>
          </a:p>
          <a:p>
            <a:pPr marL="457200" lvl="1"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 the ideal machine is 1.15 times faster.</a:t>
            </a:r>
          </a:p>
          <a:p>
            <a:pPr marL="0" lvl="1" indent="0" algn="ctr">
              <a:lnSpc>
                <a:spcPts val="2900"/>
              </a:lnSpc>
              <a:spcBef>
                <a:spcPts val="0"/>
              </a:spcBef>
              <a:spcAft>
                <a:spcPts val="600"/>
              </a:spcAft>
              <a:buSzPct val="100000"/>
            </a:pPr>
            <a:endPar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0" lvl="1" indent="0" algn="just">
              <a:lnSpc>
                <a:spcPts val="2900"/>
              </a:lnSpc>
              <a:spcBef>
                <a:spcPts val="0"/>
              </a:spcBef>
              <a:spcAft>
                <a:spcPts val="600"/>
              </a:spcAft>
              <a:buSzPct val="100000"/>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457200" algn="just">
              <a:lnSpc>
                <a:spcPts val="29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2285479"/>
            <a:ext cx="8919847" cy="424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7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Instruction issue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ID-&gt;EX: process of letting an instruction move from ID into EX. </a:t>
            </a:r>
          </a:p>
          <a:p>
            <a:pPr marL="457200" indent="-457200" algn="just">
              <a:lnSpc>
                <a:spcPts val="27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DLX integer pipeline, all data hazards can be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checked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during ID phase.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对</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整数流水线</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所有冒险都可在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阶段检测出来</a:t>
            </a:r>
          </a:p>
          <a:p>
            <a:pPr marL="457200" indent="457200" algn="just">
              <a:lnSpc>
                <a:spcPts val="27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 data hazard exists, the instruction is stalled before it is issued.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如果有冒险</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就在发射之前停顿</a:t>
            </a:r>
          </a:p>
          <a:p>
            <a:pPr marL="457200" indent="457200" algn="just">
              <a:lnSpc>
                <a:spcPts val="27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Likewise, we determine what forwarding will be needed during ID and set appropriate controls then.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阶段还确定需要的前送</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并在需要时施加相应的控制 </a:t>
            </a:r>
          </a:p>
          <a:p>
            <a:pPr algn="just">
              <a:lnSpc>
                <a:spcPts val="2700"/>
              </a:lnSpc>
              <a:spcBef>
                <a:spcPts val="0"/>
              </a:spcBef>
              <a:spcAft>
                <a:spcPts val="0"/>
              </a:spcAft>
              <a:buSzPct val="100000"/>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700"/>
              </a:lnSpc>
              <a:spcBef>
                <a:spcPts val="0"/>
              </a:spcBef>
              <a:spcAft>
                <a:spcPts val="0"/>
              </a:spcAft>
              <a:buSzPct val="100000"/>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 Box 3"/>
          <p:cNvSpPr txBox="1">
            <a:spLocks noChangeArrowheads="1"/>
          </p:cNvSpPr>
          <p:nvPr/>
        </p:nvSpPr>
        <p:spPr bwMode="auto">
          <a:xfrm>
            <a:off x="1255059" y="1108076"/>
            <a:ext cx="6624736" cy="104246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Implementing Control for DLX Pipeline</a:t>
            </a:r>
          </a:p>
          <a:p>
            <a:pPr algn="ctr">
              <a:spcBef>
                <a:spcPct val="20000"/>
              </a:spcBef>
            </a:pP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实现对</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流水线的控制</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2" name="Rectangle 3"/>
          <p:cNvSpPr>
            <a:spLocks noGrp="1"/>
          </p:cNvSpPr>
          <p:nvPr/>
        </p:nvSpPr>
        <p:spPr>
          <a:xfrm>
            <a:off x="611560" y="1340768"/>
            <a:ext cx="8244328" cy="1882761"/>
          </a:xfrm>
          <a:prstGeom prst="rect">
            <a:avLst/>
          </a:prstGeom>
          <a:noFill/>
          <a:ln w="9525">
            <a:noFill/>
          </a:ln>
        </p:spPr>
        <p:txBody>
          <a:bodyPr vert="horz" wrap="square" lIns="90488" tIns="44450" rIns="90488" bIns="44450" anchor="t"/>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b="1">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b="1">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b="1">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b="1">
                <a:solidFill>
                  <a:schemeClr val="tx1"/>
                </a:solidFill>
                <a:latin typeface="+mn-lt"/>
                <a:ea typeface="+mn-ea"/>
              </a:defRPr>
            </a:lvl9pPr>
          </a:lstStyle>
          <a:p>
            <a:pPr algn="just"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流水线不能缩短单个任务的响应时间，但可以提高吞吐率；</a:t>
            </a:r>
          </a:p>
          <a:p>
            <a:pPr algn="just"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流水线速度限制于最慢流水站的速度；</a:t>
            </a:r>
          </a:p>
          <a:p>
            <a:pPr algn="just"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流水线中多个任务是并行处理的；</a:t>
            </a:r>
          </a:p>
          <a:p>
            <a:pPr algn="just" eaLnBrk="1" hangingPunct="1">
              <a:lnSpc>
                <a:spcPct val="80000"/>
              </a:lnSpc>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最大加速比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流水站数</a:t>
            </a:r>
          </a:p>
        </p:txBody>
      </p:sp>
      <p:grpSp>
        <p:nvGrpSpPr>
          <p:cNvPr id="143" name="Group 17"/>
          <p:cNvGrpSpPr/>
          <p:nvPr/>
        </p:nvGrpSpPr>
        <p:grpSpPr>
          <a:xfrm>
            <a:off x="2801938" y="3811735"/>
            <a:ext cx="3490912" cy="2641601"/>
            <a:chOff x="1136" y="1844"/>
            <a:chExt cx="2199" cy="1848"/>
          </a:xfrm>
        </p:grpSpPr>
        <p:grpSp>
          <p:nvGrpSpPr>
            <p:cNvPr id="171" name="Group 18"/>
            <p:cNvGrpSpPr/>
            <p:nvPr/>
          </p:nvGrpSpPr>
          <p:grpSpPr>
            <a:xfrm>
              <a:off x="1136" y="1844"/>
              <a:ext cx="967" cy="448"/>
              <a:chOff x="1136" y="1844"/>
              <a:chExt cx="967" cy="448"/>
            </a:xfrm>
          </p:grpSpPr>
          <p:grpSp>
            <p:nvGrpSpPr>
              <p:cNvPr id="229" name="Group 19"/>
              <p:cNvGrpSpPr/>
              <p:nvPr/>
            </p:nvGrpSpPr>
            <p:grpSpPr>
              <a:xfrm>
                <a:off x="1136" y="1844"/>
                <a:ext cx="305" cy="448"/>
                <a:chOff x="1136" y="1844"/>
                <a:chExt cx="305" cy="448"/>
              </a:xfrm>
            </p:grpSpPr>
            <p:grpSp>
              <p:nvGrpSpPr>
                <p:cNvPr id="243" name="Group 20"/>
                <p:cNvGrpSpPr/>
                <p:nvPr/>
              </p:nvGrpSpPr>
              <p:grpSpPr>
                <a:xfrm>
                  <a:off x="1136" y="1844"/>
                  <a:ext cx="305" cy="448"/>
                  <a:chOff x="1136" y="1844"/>
                  <a:chExt cx="305" cy="448"/>
                </a:xfrm>
              </p:grpSpPr>
              <p:sp>
                <p:nvSpPr>
                  <p:cNvPr id="245" name="AutoShape 21"/>
                  <p:cNvSpPr/>
                  <p:nvPr/>
                </p:nvSpPr>
                <p:spPr>
                  <a:xfrm>
                    <a:off x="1136" y="1915"/>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46" name="AutoShape 22"/>
                  <p:cNvSpPr/>
                  <p:nvPr/>
                </p:nvSpPr>
                <p:spPr>
                  <a:xfrm>
                    <a:off x="1206" y="1844"/>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44" name="AutoShape 23"/>
                <p:cNvSpPr/>
                <p:nvPr/>
              </p:nvSpPr>
              <p:spPr>
                <a:xfrm>
                  <a:off x="1198" y="1948"/>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230" name="Group 24"/>
              <p:cNvGrpSpPr/>
              <p:nvPr/>
            </p:nvGrpSpPr>
            <p:grpSpPr>
              <a:xfrm>
                <a:off x="1437" y="1844"/>
                <a:ext cx="378" cy="448"/>
                <a:chOff x="1437" y="1844"/>
                <a:chExt cx="378" cy="448"/>
              </a:xfrm>
            </p:grpSpPr>
            <p:grpSp>
              <p:nvGrpSpPr>
                <p:cNvPr id="238" name="Group 25"/>
                <p:cNvGrpSpPr/>
                <p:nvPr/>
              </p:nvGrpSpPr>
              <p:grpSpPr>
                <a:xfrm>
                  <a:off x="1437" y="1844"/>
                  <a:ext cx="378" cy="448"/>
                  <a:chOff x="1437" y="1844"/>
                  <a:chExt cx="378" cy="448"/>
                </a:xfrm>
              </p:grpSpPr>
              <p:sp>
                <p:nvSpPr>
                  <p:cNvPr id="241" name="AutoShape 26"/>
                  <p:cNvSpPr/>
                  <p:nvPr/>
                </p:nvSpPr>
                <p:spPr>
                  <a:xfrm>
                    <a:off x="1437" y="1915"/>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42" name="AutoShape 27"/>
                  <p:cNvSpPr/>
                  <p:nvPr/>
                </p:nvSpPr>
                <p:spPr>
                  <a:xfrm>
                    <a:off x="1523" y="1844"/>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39" name="Oval 28"/>
                <p:cNvSpPr/>
                <p:nvPr/>
              </p:nvSpPr>
              <p:spPr>
                <a:xfrm>
                  <a:off x="1552" y="1880"/>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40" name="AutoShape 29"/>
                <p:cNvSpPr/>
                <p:nvPr/>
              </p:nvSpPr>
              <p:spPr>
                <a:xfrm>
                  <a:off x="1484" y="2090"/>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31" name="Freeform 30"/>
              <p:cNvSpPr/>
              <p:nvPr/>
            </p:nvSpPr>
            <p:spPr>
              <a:xfrm>
                <a:off x="2001" y="207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2" name="Rectangle 31"/>
              <p:cNvSpPr/>
              <p:nvPr/>
            </p:nvSpPr>
            <p:spPr>
              <a:xfrm>
                <a:off x="1997" y="2073"/>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33" name="Rectangle 32"/>
              <p:cNvSpPr/>
              <p:nvPr/>
            </p:nvSpPr>
            <p:spPr>
              <a:xfrm>
                <a:off x="2004" y="2154"/>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34" name="Rectangle 33"/>
              <p:cNvSpPr/>
              <p:nvPr/>
            </p:nvSpPr>
            <p:spPr>
              <a:xfrm>
                <a:off x="1821" y="2154"/>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235" name="Group 34"/>
              <p:cNvGrpSpPr/>
              <p:nvPr/>
            </p:nvGrpSpPr>
            <p:grpSpPr>
              <a:xfrm>
                <a:off x="1819" y="1901"/>
                <a:ext cx="194" cy="364"/>
                <a:chOff x="1819" y="1901"/>
                <a:chExt cx="194" cy="364"/>
              </a:xfrm>
            </p:grpSpPr>
            <p:sp>
              <p:nvSpPr>
                <p:cNvPr id="236" name="Oval 35"/>
                <p:cNvSpPr/>
                <p:nvPr/>
              </p:nvSpPr>
              <p:spPr>
                <a:xfrm>
                  <a:off x="1895" y="1901"/>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37" name="Freeform 36"/>
                <p:cNvSpPr/>
                <p:nvPr/>
              </p:nvSpPr>
              <p:spPr>
                <a:xfrm>
                  <a:off x="1819" y="1969"/>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72" name="Group 37"/>
            <p:cNvGrpSpPr/>
            <p:nvPr/>
          </p:nvGrpSpPr>
          <p:grpSpPr>
            <a:xfrm>
              <a:off x="1536" y="2308"/>
              <a:ext cx="967" cy="448"/>
              <a:chOff x="1536" y="2308"/>
              <a:chExt cx="967" cy="448"/>
            </a:xfrm>
          </p:grpSpPr>
          <p:grpSp>
            <p:nvGrpSpPr>
              <p:cNvPr id="211" name="Group 38"/>
              <p:cNvGrpSpPr/>
              <p:nvPr/>
            </p:nvGrpSpPr>
            <p:grpSpPr>
              <a:xfrm>
                <a:off x="1536" y="2308"/>
                <a:ext cx="305" cy="448"/>
                <a:chOff x="1536" y="2308"/>
                <a:chExt cx="305" cy="448"/>
              </a:xfrm>
            </p:grpSpPr>
            <p:grpSp>
              <p:nvGrpSpPr>
                <p:cNvPr id="225" name="Group 39"/>
                <p:cNvGrpSpPr/>
                <p:nvPr/>
              </p:nvGrpSpPr>
              <p:grpSpPr>
                <a:xfrm>
                  <a:off x="1536" y="2308"/>
                  <a:ext cx="305" cy="448"/>
                  <a:chOff x="1536" y="2308"/>
                  <a:chExt cx="305" cy="448"/>
                </a:xfrm>
              </p:grpSpPr>
              <p:sp>
                <p:nvSpPr>
                  <p:cNvPr id="227" name="AutoShape 40"/>
                  <p:cNvSpPr/>
                  <p:nvPr/>
                </p:nvSpPr>
                <p:spPr>
                  <a:xfrm>
                    <a:off x="1536" y="2379"/>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28" name="AutoShape 41"/>
                  <p:cNvSpPr/>
                  <p:nvPr/>
                </p:nvSpPr>
                <p:spPr>
                  <a:xfrm>
                    <a:off x="1606" y="2308"/>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26" name="AutoShape 42"/>
                <p:cNvSpPr/>
                <p:nvPr/>
              </p:nvSpPr>
              <p:spPr>
                <a:xfrm>
                  <a:off x="1598" y="2412"/>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212" name="Group 43"/>
              <p:cNvGrpSpPr/>
              <p:nvPr/>
            </p:nvGrpSpPr>
            <p:grpSpPr>
              <a:xfrm>
                <a:off x="1837" y="2308"/>
                <a:ext cx="378" cy="448"/>
                <a:chOff x="1837" y="2308"/>
                <a:chExt cx="378" cy="448"/>
              </a:xfrm>
            </p:grpSpPr>
            <p:grpSp>
              <p:nvGrpSpPr>
                <p:cNvPr id="220" name="Group 44"/>
                <p:cNvGrpSpPr/>
                <p:nvPr/>
              </p:nvGrpSpPr>
              <p:grpSpPr>
                <a:xfrm>
                  <a:off x="1837" y="2308"/>
                  <a:ext cx="378" cy="448"/>
                  <a:chOff x="1837" y="2308"/>
                  <a:chExt cx="378" cy="448"/>
                </a:xfrm>
              </p:grpSpPr>
              <p:sp>
                <p:nvSpPr>
                  <p:cNvPr id="223" name="AutoShape 45"/>
                  <p:cNvSpPr/>
                  <p:nvPr/>
                </p:nvSpPr>
                <p:spPr>
                  <a:xfrm>
                    <a:off x="1837" y="2379"/>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24" name="AutoShape 46"/>
                  <p:cNvSpPr/>
                  <p:nvPr/>
                </p:nvSpPr>
                <p:spPr>
                  <a:xfrm>
                    <a:off x="1923" y="2308"/>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21" name="Oval 47"/>
                <p:cNvSpPr/>
                <p:nvPr/>
              </p:nvSpPr>
              <p:spPr>
                <a:xfrm>
                  <a:off x="1952" y="2344"/>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22" name="AutoShape 48"/>
                <p:cNvSpPr/>
                <p:nvPr/>
              </p:nvSpPr>
              <p:spPr>
                <a:xfrm>
                  <a:off x="1884" y="2554"/>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13" name="Freeform 49"/>
              <p:cNvSpPr/>
              <p:nvPr/>
            </p:nvSpPr>
            <p:spPr>
              <a:xfrm>
                <a:off x="2401" y="2537"/>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4" name="Rectangle 50"/>
              <p:cNvSpPr/>
              <p:nvPr/>
            </p:nvSpPr>
            <p:spPr>
              <a:xfrm>
                <a:off x="2397" y="2537"/>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15" name="Rectangle 51"/>
              <p:cNvSpPr/>
              <p:nvPr/>
            </p:nvSpPr>
            <p:spPr>
              <a:xfrm>
                <a:off x="2404" y="2618"/>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16" name="Rectangle 52"/>
              <p:cNvSpPr/>
              <p:nvPr/>
            </p:nvSpPr>
            <p:spPr>
              <a:xfrm>
                <a:off x="2221" y="2618"/>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217" name="Group 53"/>
              <p:cNvGrpSpPr/>
              <p:nvPr/>
            </p:nvGrpSpPr>
            <p:grpSpPr>
              <a:xfrm>
                <a:off x="2219" y="2365"/>
                <a:ext cx="194" cy="364"/>
                <a:chOff x="2219" y="2365"/>
                <a:chExt cx="194" cy="364"/>
              </a:xfrm>
            </p:grpSpPr>
            <p:sp>
              <p:nvSpPr>
                <p:cNvPr id="218" name="Oval 54"/>
                <p:cNvSpPr/>
                <p:nvPr/>
              </p:nvSpPr>
              <p:spPr>
                <a:xfrm>
                  <a:off x="2295" y="2365"/>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19" name="Freeform 55"/>
                <p:cNvSpPr/>
                <p:nvPr/>
              </p:nvSpPr>
              <p:spPr>
                <a:xfrm>
                  <a:off x="2219" y="2433"/>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73" name="Group 56"/>
            <p:cNvGrpSpPr/>
            <p:nvPr/>
          </p:nvGrpSpPr>
          <p:grpSpPr>
            <a:xfrm>
              <a:off x="1952" y="2796"/>
              <a:ext cx="967" cy="448"/>
              <a:chOff x="1952" y="2796"/>
              <a:chExt cx="967" cy="448"/>
            </a:xfrm>
          </p:grpSpPr>
          <p:grpSp>
            <p:nvGrpSpPr>
              <p:cNvPr id="193" name="Group 57"/>
              <p:cNvGrpSpPr/>
              <p:nvPr/>
            </p:nvGrpSpPr>
            <p:grpSpPr>
              <a:xfrm>
                <a:off x="1952" y="2796"/>
                <a:ext cx="305" cy="448"/>
                <a:chOff x="1952" y="2796"/>
                <a:chExt cx="305" cy="448"/>
              </a:xfrm>
            </p:grpSpPr>
            <p:grpSp>
              <p:nvGrpSpPr>
                <p:cNvPr id="207" name="Group 58"/>
                <p:cNvGrpSpPr/>
                <p:nvPr/>
              </p:nvGrpSpPr>
              <p:grpSpPr>
                <a:xfrm>
                  <a:off x="1952" y="2796"/>
                  <a:ext cx="305" cy="448"/>
                  <a:chOff x="1952" y="2796"/>
                  <a:chExt cx="305" cy="448"/>
                </a:xfrm>
              </p:grpSpPr>
              <p:sp>
                <p:nvSpPr>
                  <p:cNvPr id="209" name="AutoShape 59"/>
                  <p:cNvSpPr/>
                  <p:nvPr/>
                </p:nvSpPr>
                <p:spPr>
                  <a:xfrm>
                    <a:off x="1952" y="2867"/>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10" name="AutoShape 60"/>
                  <p:cNvSpPr/>
                  <p:nvPr/>
                </p:nvSpPr>
                <p:spPr>
                  <a:xfrm>
                    <a:off x="2022" y="2796"/>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08" name="AutoShape 61"/>
                <p:cNvSpPr/>
                <p:nvPr/>
              </p:nvSpPr>
              <p:spPr>
                <a:xfrm>
                  <a:off x="2014" y="2900"/>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194" name="Group 62"/>
              <p:cNvGrpSpPr/>
              <p:nvPr/>
            </p:nvGrpSpPr>
            <p:grpSpPr>
              <a:xfrm>
                <a:off x="2253" y="2796"/>
                <a:ext cx="378" cy="448"/>
                <a:chOff x="2253" y="2796"/>
                <a:chExt cx="378" cy="448"/>
              </a:xfrm>
            </p:grpSpPr>
            <p:grpSp>
              <p:nvGrpSpPr>
                <p:cNvPr id="202" name="Group 63"/>
                <p:cNvGrpSpPr/>
                <p:nvPr/>
              </p:nvGrpSpPr>
              <p:grpSpPr>
                <a:xfrm>
                  <a:off x="2253" y="2796"/>
                  <a:ext cx="378" cy="448"/>
                  <a:chOff x="2253" y="2796"/>
                  <a:chExt cx="378" cy="448"/>
                </a:xfrm>
              </p:grpSpPr>
              <p:sp>
                <p:nvSpPr>
                  <p:cNvPr id="205" name="AutoShape 64"/>
                  <p:cNvSpPr/>
                  <p:nvPr/>
                </p:nvSpPr>
                <p:spPr>
                  <a:xfrm>
                    <a:off x="2253" y="2867"/>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06" name="AutoShape 65"/>
                  <p:cNvSpPr/>
                  <p:nvPr/>
                </p:nvSpPr>
                <p:spPr>
                  <a:xfrm>
                    <a:off x="2339" y="2796"/>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203" name="Oval 66"/>
                <p:cNvSpPr/>
                <p:nvPr/>
              </p:nvSpPr>
              <p:spPr>
                <a:xfrm>
                  <a:off x="2368" y="2832"/>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04" name="AutoShape 67"/>
                <p:cNvSpPr/>
                <p:nvPr/>
              </p:nvSpPr>
              <p:spPr>
                <a:xfrm>
                  <a:off x="2300" y="3042"/>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95" name="Freeform 68"/>
              <p:cNvSpPr/>
              <p:nvPr/>
            </p:nvSpPr>
            <p:spPr>
              <a:xfrm>
                <a:off x="2817" y="3025"/>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6" name="Rectangle 69"/>
              <p:cNvSpPr/>
              <p:nvPr/>
            </p:nvSpPr>
            <p:spPr>
              <a:xfrm>
                <a:off x="2813" y="3025"/>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97" name="Rectangle 70"/>
              <p:cNvSpPr/>
              <p:nvPr/>
            </p:nvSpPr>
            <p:spPr>
              <a:xfrm>
                <a:off x="2820" y="3106"/>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98" name="Rectangle 71"/>
              <p:cNvSpPr/>
              <p:nvPr/>
            </p:nvSpPr>
            <p:spPr>
              <a:xfrm>
                <a:off x="2637" y="3106"/>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199" name="Group 72"/>
              <p:cNvGrpSpPr/>
              <p:nvPr/>
            </p:nvGrpSpPr>
            <p:grpSpPr>
              <a:xfrm>
                <a:off x="2635" y="2853"/>
                <a:ext cx="194" cy="364"/>
                <a:chOff x="2635" y="2853"/>
                <a:chExt cx="194" cy="364"/>
              </a:xfrm>
            </p:grpSpPr>
            <p:sp>
              <p:nvSpPr>
                <p:cNvPr id="200" name="Oval 73"/>
                <p:cNvSpPr/>
                <p:nvPr/>
              </p:nvSpPr>
              <p:spPr>
                <a:xfrm>
                  <a:off x="2711" y="2853"/>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201" name="Freeform 74"/>
                <p:cNvSpPr/>
                <p:nvPr/>
              </p:nvSpPr>
              <p:spPr>
                <a:xfrm>
                  <a:off x="2635" y="2921"/>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74" name="Group 75"/>
            <p:cNvGrpSpPr/>
            <p:nvPr/>
          </p:nvGrpSpPr>
          <p:grpSpPr>
            <a:xfrm>
              <a:off x="2368" y="3244"/>
              <a:ext cx="967" cy="448"/>
              <a:chOff x="2368" y="3244"/>
              <a:chExt cx="967" cy="448"/>
            </a:xfrm>
          </p:grpSpPr>
          <p:grpSp>
            <p:nvGrpSpPr>
              <p:cNvPr id="175" name="Group 76"/>
              <p:cNvGrpSpPr/>
              <p:nvPr/>
            </p:nvGrpSpPr>
            <p:grpSpPr>
              <a:xfrm>
                <a:off x="2368" y="3244"/>
                <a:ext cx="305" cy="448"/>
                <a:chOff x="2368" y="3244"/>
                <a:chExt cx="305" cy="448"/>
              </a:xfrm>
            </p:grpSpPr>
            <p:grpSp>
              <p:nvGrpSpPr>
                <p:cNvPr id="189" name="Group 77"/>
                <p:cNvGrpSpPr/>
                <p:nvPr/>
              </p:nvGrpSpPr>
              <p:grpSpPr>
                <a:xfrm>
                  <a:off x="2368" y="3244"/>
                  <a:ext cx="305" cy="448"/>
                  <a:chOff x="2368" y="3244"/>
                  <a:chExt cx="305" cy="448"/>
                </a:xfrm>
              </p:grpSpPr>
              <p:sp>
                <p:nvSpPr>
                  <p:cNvPr id="191" name="AutoShape 78"/>
                  <p:cNvSpPr/>
                  <p:nvPr/>
                </p:nvSpPr>
                <p:spPr>
                  <a:xfrm>
                    <a:off x="2368" y="3315"/>
                    <a:ext cx="305" cy="377"/>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92" name="AutoShape 79"/>
                  <p:cNvSpPr/>
                  <p:nvPr/>
                </p:nvSpPr>
                <p:spPr>
                  <a:xfrm>
                    <a:off x="2438" y="3244"/>
                    <a:ext cx="235" cy="7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90" name="AutoShape 80"/>
                <p:cNvSpPr/>
                <p:nvPr/>
              </p:nvSpPr>
              <p:spPr>
                <a:xfrm>
                  <a:off x="2430" y="3348"/>
                  <a:ext cx="158" cy="27"/>
                </a:xfrm>
                <a:prstGeom prst="parallelogram">
                  <a:avLst>
                    <a:gd name="adj" fmla="val 146267"/>
                  </a:avLst>
                </a:prstGeom>
                <a:solidFill>
                  <a:srgbClr val="F6BF69"/>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grpSp>
            <p:nvGrpSpPr>
              <p:cNvPr id="176" name="Group 81"/>
              <p:cNvGrpSpPr/>
              <p:nvPr/>
            </p:nvGrpSpPr>
            <p:grpSpPr>
              <a:xfrm>
                <a:off x="2669" y="3244"/>
                <a:ext cx="378" cy="448"/>
                <a:chOff x="2669" y="3244"/>
                <a:chExt cx="378" cy="448"/>
              </a:xfrm>
            </p:grpSpPr>
            <p:grpSp>
              <p:nvGrpSpPr>
                <p:cNvPr id="184" name="Group 82"/>
                <p:cNvGrpSpPr/>
                <p:nvPr/>
              </p:nvGrpSpPr>
              <p:grpSpPr>
                <a:xfrm>
                  <a:off x="2669" y="3244"/>
                  <a:ext cx="378" cy="448"/>
                  <a:chOff x="2669" y="3244"/>
                  <a:chExt cx="378" cy="448"/>
                </a:xfrm>
              </p:grpSpPr>
              <p:sp>
                <p:nvSpPr>
                  <p:cNvPr id="187" name="AutoShape 83"/>
                  <p:cNvSpPr/>
                  <p:nvPr/>
                </p:nvSpPr>
                <p:spPr>
                  <a:xfrm>
                    <a:off x="2669" y="3315"/>
                    <a:ext cx="378" cy="377"/>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88" name="AutoShape 84"/>
                  <p:cNvSpPr/>
                  <p:nvPr/>
                </p:nvSpPr>
                <p:spPr>
                  <a:xfrm>
                    <a:off x="2755" y="3244"/>
                    <a:ext cx="292" cy="7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85" name="Oval 85"/>
                <p:cNvSpPr/>
                <p:nvPr/>
              </p:nvSpPr>
              <p:spPr>
                <a:xfrm>
                  <a:off x="2784" y="3280"/>
                  <a:ext cx="49" cy="27"/>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86" name="AutoShape 86"/>
                <p:cNvSpPr/>
                <p:nvPr/>
              </p:nvSpPr>
              <p:spPr>
                <a:xfrm>
                  <a:off x="2716" y="3490"/>
                  <a:ext cx="198" cy="84"/>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sp>
            <p:nvSpPr>
              <p:cNvPr id="177" name="Freeform 87"/>
              <p:cNvSpPr/>
              <p:nvPr/>
            </p:nvSpPr>
            <p:spPr>
              <a:xfrm>
                <a:off x="3233" y="3473"/>
                <a:ext cx="86" cy="192"/>
              </a:xfrm>
              <a:custGeom>
                <a:avLst/>
                <a:gdLst>
                  <a:gd name="txL" fmla="*/ 0 w 86"/>
                  <a:gd name="txT" fmla="*/ 0 h 192"/>
                  <a:gd name="txR" fmla="*/ 86 w 86"/>
                  <a:gd name="txB" fmla="*/ 192 h 192"/>
                </a:gdLst>
                <a:ahLst/>
                <a:cxnLst>
                  <a:cxn ang="0">
                    <a:pos x="62" y="0"/>
                  </a:cxn>
                  <a:cxn ang="0">
                    <a:pos x="85" y="0"/>
                  </a:cxn>
                  <a:cxn ang="0">
                    <a:pos x="23" y="191"/>
                  </a:cxn>
                  <a:cxn ang="0">
                    <a:pos x="0" y="191"/>
                  </a:cxn>
                  <a:cxn ang="0">
                    <a:pos x="62" y="0"/>
                  </a:cxn>
                </a:cxnLst>
                <a:rect l="txL" t="txT" r="txR" b="txB"/>
                <a:pathLst>
                  <a:path w="86" h="192">
                    <a:moveTo>
                      <a:pt x="62" y="0"/>
                    </a:moveTo>
                    <a:lnTo>
                      <a:pt x="85" y="0"/>
                    </a:lnTo>
                    <a:lnTo>
                      <a:pt x="23" y="191"/>
                    </a:lnTo>
                    <a:lnTo>
                      <a:pt x="0" y="191"/>
                    </a:lnTo>
                    <a:lnTo>
                      <a:pt x="62" y="0"/>
                    </a:lnTo>
                  </a:path>
                </a:pathLst>
              </a:custGeom>
              <a:solidFill>
                <a:srgbClr val="FC0128">
                  <a:alpha val="100000"/>
                </a:srgbClr>
              </a:solidFill>
              <a:ln w="127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8" name="Rectangle 88"/>
              <p:cNvSpPr/>
              <p:nvPr/>
            </p:nvSpPr>
            <p:spPr>
              <a:xfrm>
                <a:off x="3229" y="3473"/>
                <a:ext cx="106"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79" name="Rectangle 89"/>
              <p:cNvSpPr/>
              <p:nvPr/>
            </p:nvSpPr>
            <p:spPr>
              <a:xfrm>
                <a:off x="3236" y="3554"/>
                <a:ext cx="82" cy="16"/>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80" name="Rectangle 90"/>
              <p:cNvSpPr/>
              <p:nvPr/>
            </p:nvSpPr>
            <p:spPr>
              <a:xfrm>
                <a:off x="3053" y="3554"/>
                <a:ext cx="103" cy="11"/>
              </a:xfrm>
              <a:prstGeom prst="rect">
                <a:avLst/>
              </a:prstGeom>
              <a:solidFill>
                <a:srgbClr val="FC0128"/>
              </a:solidFill>
              <a:ln w="12700">
                <a:noFill/>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grpSp>
            <p:nvGrpSpPr>
              <p:cNvPr id="181" name="Group 91"/>
              <p:cNvGrpSpPr/>
              <p:nvPr/>
            </p:nvGrpSpPr>
            <p:grpSpPr>
              <a:xfrm>
                <a:off x="3051" y="3301"/>
                <a:ext cx="194" cy="364"/>
                <a:chOff x="3051" y="3301"/>
                <a:chExt cx="194" cy="364"/>
              </a:xfrm>
            </p:grpSpPr>
            <p:sp>
              <p:nvSpPr>
                <p:cNvPr id="182" name="Oval 92"/>
                <p:cNvSpPr/>
                <p:nvPr/>
              </p:nvSpPr>
              <p:spPr>
                <a:xfrm>
                  <a:off x="3127" y="3301"/>
                  <a:ext cx="48" cy="48"/>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Verdana" panose="020B0604030504040204" pitchFamily="34" charset="0"/>
                  </a:endParaRPr>
                </a:p>
              </p:txBody>
            </p:sp>
            <p:sp>
              <p:nvSpPr>
                <p:cNvPr id="183" name="Freeform 93"/>
                <p:cNvSpPr/>
                <p:nvPr/>
              </p:nvSpPr>
              <p:spPr>
                <a:xfrm>
                  <a:off x="3051" y="3369"/>
                  <a:ext cx="194" cy="296"/>
                </a:xfrm>
                <a:custGeom>
                  <a:avLst/>
                  <a:gdLst>
                    <a:gd name="txL" fmla="*/ 0 w 194"/>
                    <a:gd name="txT" fmla="*/ 0 h 296"/>
                    <a:gd name="txR" fmla="*/ 194 w 194"/>
                    <a:gd name="txB" fmla="*/ 296 h 296"/>
                  </a:gdLst>
                  <a:ahLst/>
                  <a:cxnLst>
                    <a:cxn ang="0">
                      <a:pos x="2" y="137"/>
                    </a:cxn>
                    <a:cxn ang="0">
                      <a:pos x="1" y="140"/>
                    </a:cxn>
                    <a:cxn ang="0">
                      <a:pos x="0" y="145"/>
                    </a:cxn>
                    <a:cxn ang="0">
                      <a:pos x="0" y="150"/>
                    </a:cxn>
                    <a:cxn ang="0">
                      <a:pos x="2" y="155"/>
                    </a:cxn>
                    <a:cxn ang="0">
                      <a:pos x="4" y="159"/>
                    </a:cxn>
                    <a:cxn ang="0">
                      <a:pos x="8" y="163"/>
                    </a:cxn>
                    <a:cxn ang="0">
                      <a:pos x="12" y="165"/>
                    </a:cxn>
                    <a:cxn ang="0">
                      <a:pos x="16" y="166"/>
                    </a:cxn>
                    <a:cxn ang="0">
                      <a:pos x="21" y="166"/>
                    </a:cxn>
                    <a:cxn ang="0">
                      <a:pos x="126" y="295"/>
                    </a:cxn>
                    <a:cxn ang="0">
                      <a:pos x="159" y="142"/>
                    </a:cxn>
                    <a:cxn ang="0">
                      <a:pos x="159" y="138"/>
                    </a:cxn>
                    <a:cxn ang="0">
                      <a:pos x="157" y="136"/>
                    </a:cxn>
                    <a:cxn ang="0">
                      <a:pos x="154" y="133"/>
                    </a:cxn>
                    <a:cxn ang="0">
                      <a:pos x="152" y="131"/>
                    </a:cxn>
                    <a:cxn ang="0">
                      <a:pos x="148" y="130"/>
                    </a:cxn>
                    <a:cxn ang="0">
                      <a:pos x="144" y="129"/>
                    </a:cxn>
                    <a:cxn ang="0">
                      <a:pos x="140" y="129"/>
                    </a:cxn>
                    <a:cxn ang="0">
                      <a:pos x="137" y="129"/>
                    </a:cxn>
                    <a:cxn ang="0">
                      <a:pos x="93" y="75"/>
                    </a:cxn>
                    <a:cxn ang="0">
                      <a:pos x="179" y="93"/>
                    </a:cxn>
                    <a:cxn ang="0">
                      <a:pos x="183" y="92"/>
                    </a:cxn>
                    <a:cxn ang="0">
                      <a:pos x="185" y="91"/>
                    </a:cxn>
                    <a:cxn ang="0">
                      <a:pos x="189" y="89"/>
                    </a:cxn>
                    <a:cxn ang="0">
                      <a:pos x="191" y="86"/>
                    </a:cxn>
                    <a:cxn ang="0">
                      <a:pos x="192" y="83"/>
                    </a:cxn>
                    <a:cxn ang="0">
                      <a:pos x="193" y="78"/>
                    </a:cxn>
                    <a:cxn ang="0">
                      <a:pos x="192" y="74"/>
                    </a:cxn>
                    <a:cxn ang="0">
                      <a:pos x="190" y="70"/>
                    </a:cxn>
                    <a:cxn ang="0">
                      <a:pos x="188" y="68"/>
                    </a:cxn>
                    <a:cxn ang="0">
                      <a:pos x="184" y="65"/>
                    </a:cxn>
                    <a:cxn ang="0">
                      <a:pos x="181" y="64"/>
                    </a:cxn>
                    <a:cxn ang="0">
                      <a:pos x="122" y="64"/>
                    </a:cxn>
                    <a:cxn ang="0">
                      <a:pos x="112" y="42"/>
                    </a:cxn>
                    <a:cxn ang="0">
                      <a:pos x="113" y="37"/>
                    </a:cxn>
                    <a:cxn ang="0">
                      <a:pos x="114" y="30"/>
                    </a:cxn>
                    <a:cxn ang="0">
                      <a:pos x="114" y="24"/>
                    </a:cxn>
                    <a:cxn ang="0">
                      <a:pos x="112" y="19"/>
                    </a:cxn>
                    <a:cxn ang="0">
                      <a:pos x="110" y="15"/>
                    </a:cxn>
                    <a:cxn ang="0">
                      <a:pos x="107" y="10"/>
                    </a:cxn>
                    <a:cxn ang="0">
                      <a:pos x="103" y="7"/>
                    </a:cxn>
                    <a:cxn ang="0">
                      <a:pos x="98" y="3"/>
                    </a:cxn>
                    <a:cxn ang="0">
                      <a:pos x="93" y="1"/>
                    </a:cxn>
                    <a:cxn ang="0">
                      <a:pos x="87" y="0"/>
                    </a:cxn>
                    <a:cxn ang="0">
                      <a:pos x="81" y="0"/>
                    </a:cxn>
                    <a:cxn ang="0">
                      <a:pos x="75" y="1"/>
                    </a:cxn>
                    <a:cxn ang="0">
                      <a:pos x="69" y="3"/>
                    </a:cxn>
                    <a:cxn ang="0">
                      <a:pos x="63" y="6"/>
                    </a:cxn>
                    <a:cxn ang="0">
                      <a:pos x="59" y="11"/>
                    </a:cxn>
                    <a:cxn ang="0">
                      <a:pos x="55" y="17"/>
                    </a:cxn>
                    <a:cxn ang="0">
                      <a:pos x="53" y="23"/>
                    </a:cxn>
                  </a:cxnLst>
                  <a:rect l="txL" t="txT" r="txR" b="txB"/>
                  <a:pathLst>
                    <a:path w="194" h="296">
                      <a:moveTo>
                        <a:pt x="53" y="23"/>
                      </a:moveTo>
                      <a:lnTo>
                        <a:pt x="2" y="137"/>
                      </a:lnTo>
                      <a:lnTo>
                        <a:pt x="1" y="138"/>
                      </a:lnTo>
                      <a:lnTo>
                        <a:pt x="1" y="140"/>
                      </a:lnTo>
                      <a:lnTo>
                        <a:pt x="0" y="142"/>
                      </a:lnTo>
                      <a:lnTo>
                        <a:pt x="0" y="145"/>
                      </a:lnTo>
                      <a:lnTo>
                        <a:pt x="0" y="147"/>
                      </a:lnTo>
                      <a:lnTo>
                        <a:pt x="0" y="150"/>
                      </a:lnTo>
                      <a:lnTo>
                        <a:pt x="1" y="152"/>
                      </a:lnTo>
                      <a:lnTo>
                        <a:pt x="2" y="155"/>
                      </a:lnTo>
                      <a:lnTo>
                        <a:pt x="3" y="157"/>
                      </a:lnTo>
                      <a:lnTo>
                        <a:pt x="4" y="159"/>
                      </a:lnTo>
                      <a:lnTo>
                        <a:pt x="6" y="161"/>
                      </a:lnTo>
                      <a:lnTo>
                        <a:pt x="8" y="163"/>
                      </a:lnTo>
                      <a:lnTo>
                        <a:pt x="10" y="164"/>
                      </a:lnTo>
                      <a:lnTo>
                        <a:pt x="12" y="165"/>
                      </a:lnTo>
                      <a:lnTo>
                        <a:pt x="14" y="165"/>
                      </a:lnTo>
                      <a:lnTo>
                        <a:pt x="16" y="166"/>
                      </a:lnTo>
                      <a:lnTo>
                        <a:pt x="18" y="166"/>
                      </a:lnTo>
                      <a:lnTo>
                        <a:pt x="21" y="166"/>
                      </a:lnTo>
                      <a:lnTo>
                        <a:pt x="126" y="166"/>
                      </a:lnTo>
                      <a:lnTo>
                        <a:pt x="126" y="295"/>
                      </a:lnTo>
                      <a:lnTo>
                        <a:pt x="159" y="295"/>
                      </a:lnTo>
                      <a:lnTo>
                        <a:pt x="159" y="142"/>
                      </a:lnTo>
                      <a:lnTo>
                        <a:pt x="159" y="140"/>
                      </a:lnTo>
                      <a:lnTo>
                        <a:pt x="159" y="138"/>
                      </a:lnTo>
                      <a:lnTo>
                        <a:pt x="158" y="137"/>
                      </a:lnTo>
                      <a:lnTo>
                        <a:pt x="157" y="136"/>
                      </a:lnTo>
                      <a:lnTo>
                        <a:pt x="156" y="135"/>
                      </a:lnTo>
                      <a:lnTo>
                        <a:pt x="154" y="133"/>
                      </a:lnTo>
                      <a:lnTo>
                        <a:pt x="153" y="132"/>
                      </a:lnTo>
                      <a:lnTo>
                        <a:pt x="152" y="131"/>
                      </a:lnTo>
                      <a:lnTo>
                        <a:pt x="150" y="131"/>
                      </a:lnTo>
                      <a:lnTo>
                        <a:pt x="148" y="130"/>
                      </a:lnTo>
                      <a:lnTo>
                        <a:pt x="146" y="130"/>
                      </a:lnTo>
                      <a:lnTo>
                        <a:pt x="144" y="129"/>
                      </a:lnTo>
                      <a:lnTo>
                        <a:pt x="142" y="129"/>
                      </a:lnTo>
                      <a:lnTo>
                        <a:pt x="140" y="129"/>
                      </a:lnTo>
                      <a:lnTo>
                        <a:pt x="139" y="129"/>
                      </a:lnTo>
                      <a:lnTo>
                        <a:pt x="137" y="129"/>
                      </a:lnTo>
                      <a:lnTo>
                        <a:pt x="76" y="125"/>
                      </a:lnTo>
                      <a:lnTo>
                        <a:pt x="93" y="75"/>
                      </a:lnTo>
                      <a:lnTo>
                        <a:pt x="105" y="93"/>
                      </a:lnTo>
                      <a:lnTo>
                        <a:pt x="179" y="93"/>
                      </a:lnTo>
                      <a:lnTo>
                        <a:pt x="181" y="92"/>
                      </a:lnTo>
                      <a:lnTo>
                        <a:pt x="183" y="92"/>
                      </a:lnTo>
                      <a:lnTo>
                        <a:pt x="184" y="91"/>
                      </a:lnTo>
                      <a:lnTo>
                        <a:pt x="185" y="91"/>
                      </a:lnTo>
                      <a:lnTo>
                        <a:pt x="187" y="90"/>
                      </a:lnTo>
                      <a:lnTo>
                        <a:pt x="189" y="89"/>
                      </a:lnTo>
                      <a:lnTo>
                        <a:pt x="190" y="87"/>
                      </a:lnTo>
                      <a:lnTo>
                        <a:pt x="191" y="86"/>
                      </a:lnTo>
                      <a:lnTo>
                        <a:pt x="192" y="84"/>
                      </a:lnTo>
                      <a:lnTo>
                        <a:pt x="192" y="83"/>
                      </a:lnTo>
                      <a:lnTo>
                        <a:pt x="193" y="81"/>
                      </a:lnTo>
                      <a:lnTo>
                        <a:pt x="193" y="78"/>
                      </a:lnTo>
                      <a:lnTo>
                        <a:pt x="193" y="76"/>
                      </a:lnTo>
                      <a:lnTo>
                        <a:pt x="192" y="74"/>
                      </a:lnTo>
                      <a:lnTo>
                        <a:pt x="191" y="72"/>
                      </a:lnTo>
                      <a:lnTo>
                        <a:pt x="190" y="70"/>
                      </a:lnTo>
                      <a:lnTo>
                        <a:pt x="189" y="69"/>
                      </a:lnTo>
                      <a:lnTo>
                        <a:pt x="188" y="68"/>
                      </a:lnTo>
                      <a:lnTo>
                        <a:pt x="186" y="66"/>
                      </a:lnTo>
                      <a:lnTo>
                        <a:pt x="184" y="65"/>
                      </a:lnTo>
                      <a:lnTo>
                        <a:pt x="184" y="64"/>
                      </a:lnTo>
                      <a:lnTo>
                        <a:pt x="181" y="64"/>
                      </a:lnTo>
                      <a:lnTo>
                        <a:pt x="179" y="64"/>
                      </a:lnTo>
                      <a:lnTo>
                        <a:pt x="122" y="64"/>
                      </a:lnTo>
                      <a:lnTo>
                        <a:pt x="110" y="44"/>
                      </a:lnTo>
                      <a:lnTo>
                        <a:pt x="112" y="42"/>
                      </a:lnTo>
                      <a:lnTo>
                        <a:pt x="113" y="39"/>
                      </a:lnTo>
                      <a:lnTo>
                        <a:pt x="113" y="37"/>
                      </a:lnTo>
                      <a:lnTo>
                        <a:pt x="114" y="34"/>
                      </a:lnTo>
                      <a:lnTo>
                        <a:pt x="114" y="30"/>
                      </a:lnTo>
                      <a:lnTo>
                        <a:pt x="114" y="28"/>
                      </a:lnTo>
                      <a:lnTo>
                        <a:pt x="114" y="24"/>
                      </a:lnTo>
                      <a:lnTo>
                        <a:pt x="113" y="22"/>
                      </a:lnTo>
                      <a:lnTo>
                        <a:pt x="112" y="19"/>
                      </a:lnTo>
                      <a:lnTo>
                        <a:pt x="111" y="17"/>
                      </a:lnTo>
                      <a:lnTo>
                        <a:pt x="110" y="15"/>
                      </a:lnTo>
                      <a:lnTo>
                        <a:pt x="109" y="13"/>
                      </a:lnTo>
                      <a:lnTo>
                        <a:pt x="107" y="10"/>
                      </a:lnTo>
                      <a:lnTo>
                        <a:pt x="105" y="9"/>
                      </a:lnTo>
                      <a:lnTo>
                        <a:pt x="103" y="7"/>
                      </a:lnTo>
                      <a:lnTo>
                        <a:pt x="101" y="5"/>
                      </a:lnTo>
                      <a:lnTo>
                        <a:pt x="98" y="3"/>
                      </a:lnTo>
                      <a:lnTo>
                        <a:pt x="96" y="3"/>
                      </a:lnTo>
                      <a:lnTo>
                        <a:pt x="93" y="1"/>
                      </a:lnTo>
                      <a:lnTo>
                        <a:pt x="90" y="1"/>
                      </a:lnTo>
                      <a:lnTo>
                        <a:pt x="87" y="0"/>
                      </a:lnTo>
                      <a:lnTo>
                        <a:pt x="84" y="0"/>
                      </a:lnTo>
                      <a:lnTo>
                        <a:pt x="81" y="0"/>
                      </a:lnTo>
                      <a:lnTo>
                        <a:pt x="78" y="0"/>
                      </a:lnTo>
                      <a:lnTo>
                        <a:pt x="75" y="1"/>
                      </a:lnTo>
                      <a:lnTo>
                        <a:pt x="72" y="2"/>
                      </a:lnTo>
                      <a:lnTo>
                        <a:pt x="69" y="3"/>
                      </a:lnTo>
                      <a:lnTo>
                        <a:pt x="66" y="4"/>
                      </a:lnTo>
                      <a:lnTo>
                        <a:pt x="63" y="6"/>
                      </a:lnTo>
                      <a:lnTo>
                        <a:pt x="61" y="9"/>
                      </a:lnTo>
                      <a:lnTo>
                        <a:pt x="59" y="11"/>
                      </a:lnTo>
                      <a:lnTo>
                        <a:pt x="57" y="13"/>
                      </a:lnTo>
                      <a:lnTo>
                        <a:pt x="55" y="17"/>
                      </a:lnTo>
                      <a:lnTo>
                        <a:pt x="53" y="19"/>
                      </a:lnTo>
                      <a:lnTo>
                        <a:pt x="53" y="23"/>
                      </a:lnTo>
                    </a:path>
                  </a:pathLst>
                </a:custGeom>
                <a:solidFill>
                  <a:srgbClr val="FC0128">
                    <a:alpha val="100000"/>
                  </a:srgbClr>
                </a:solidFill>
                <a:ln w="127000">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sp>
        <p:nvSpPr>
          <p:cNvPr id="144" name="Rectangle 96"/>
          <p:cNvSpPr/>
          <p:nvPr/>
        </p:nvSpPr>
        <p:spPr>
          <a:xfrm>
            <a:off x="2771775" y="3395809"/>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30</a:t>
            </a:r>
          </a:p>
        </p:txBody>
      </p:sp>
      <p:sp>
        <p:nvSpPr>
          <p:cNvPr id="145" name="Line 97"/>
          <p:cNvSpPr/>
          <p:nvPr/>
        </p:nvSpPr>
        <p:spPr>
          <a:xfrm>
            <a:off x="2808288" y="3333896"/>
            <a:ext cx="457200" cy="1588"/>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146" name="Line 98"/>
          <p:cNvSpPr/>
          <p:nvPr/>
        </p:nvSpPr>
        <p:spPr>
          <a:xfrm>
            <a:off x="3316288" y="3213246"/>
            <a:ext cx="1587"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grpSp>
        <p:nvGrpSpPr>
          <p:cNvPr id="147" name="Group 99"/>
          <p:cNvGrpSpPr/>
          <p:nvPr/>
        </p:nvGrpSpPr>
        <p:grpSpPr>
          <a:xfrm>
            <a:off x="3341688" y="3428599"/>
            <a:ext cx="609600" cy="401"/>
            <a:chOff x="1460" y="1484"/>
            <a:chExt cx="384" cy="401"/>
          </a:xfrm>
        </p:grpSpPr>
        <p:sp>
          <p:nvSpPr>
            <p:cNvPr id="168" name="Line 100"/>
            <p:cNvSpPr/>
            <p:nvPr/>
          </p:nvSpPr>
          <p:spPr>
            <a:xfrm>
              <a:off x="1460" y="1592"/>
              <a:ext cx="360"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169" name="Rectangle 101"/>
            <p:cNvSpPr/>
            <p:nvPr/>
          </p:nvSpPr>
          <p:spPr>
            <a:xfrm>
              <a:off x="1469" y="1599"/>
              <a:ext cx="348"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170" name="Line 102"/>
            <p:cNvSpPr/>
            <p:nvPr/>
          </p:nvSpPr>
          <p:spPr>
            <a:xfrm>
              <a:off x="1844" y="1484"/>
              <a:ext cx="0" cy="192"/>
            </a:xfrm>
            <a:prstGeom prst="line">
              <a:avLst/>
            </a:prstGeom>
            <a:ln w="12700" cap="flat" cmpd="sng">
              <a:solidFill>
                <a:schemeClr val="tx1"/>
              </a:solidFill>
              <a:prstDash val="solid"/>
              <a:headEnd type="none" w="med" len="med"/>
              <a:tailEnd type="none" w="med" len="med"/>
            </a:ln>
          </p:spPr>
          <p:txBody>
            <a:bodyPr/>
            <a:lstStyle/>
            <a:p>
              <a:endParaRPr lang="zh-CN" altLang="en-US"/>
            </a:p>
          </p:txBody>
        </p:sp>
      </p:grpSp>
      <p:grpSp>
        <p:nvGrpSpPr>
          <p:cNvPr id="148" name="Group 103"/>
          <p:cNvGrpSpPr/>
          <p:nvPr/>
        </p:nvGrpSpPr>
        <p:grpSpPr>
          <a:xfrm>
            <a:off x="3989388" y="3409566"/>
            <a:ext cx="609600" cy="401"/>
            <a:chOff x="1868" y="1484"/>
            <a:chExt cx="384" cy="401"/>
          </a:xfrm>
        </p:grpSpPr>
        <p:sp>
          <p:nvSpPr>
            <p:cNvPr id="165" name="Line 104"/>
            <p:cNvSpPr/>
            <p:nvPr/>
          </p:nvSpPr>
          <p:spPr>
            <a:xfrm>
              <a:off x="1868" y="1592"/>
              <a:ext cx="360"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166" name="Rectangle 105"/>
            <p:cNvSpPr/>
            <p:nvPr/>
          </p:nvSpPr>
          <p:spPr>
            <a:xfrm>
              <a:off x="1877" y="1599"/>
              <a:ext cx="348"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167" name="Line 106"/>
            <p:cNvSpPr/>
            <p:nvPr/>
          </p:nvSpPr>
          <p:spPr>
            <a:xfrm>
              <a:off x="2252" y="1484"/>
              <a:ext cx="0" cy="192"/>
            </a:xfrm>
            <a:prstGeom prst="line">
              <a:avLst/>
            </a:prstGeom>
            <a:ln w="12700" cap="flat" cmpd="sng">
              <a:solidFill>
                <a:schemeClr val="tx1"/>
              </a:solidFill>
              <a:prstDash val="solid"/>
              <a:headEnd type="none" w="med" len="med"/>
              <a:tailEnd type="none" w="med" len="med"/>
            </a:ln>
          </p:spPr>
          <p:txBody>
            <a:bodyPr/>
            <a:lstStyle/>
            <a:p>
              <a:endParaRPr lang="zh-CN" altLang="en-US"/>
            </a:p>
          </p:txBody>
        </p:sp>
      </p:grpSp>
      <p:grpSp>
        <p:nvGrpSpPr>
          <p:cNvPr id="149" name="Group 107"/>
          <p:cNvGrpSpPr/>
          <p:nvPr/>
        </p:nvGrpSpPr>
        <p:grpSpPr>
          <a:xfrm>
            <a:off x="4637088" y="3411932"/>
            <a:ext cx="609600" cy="401"/>
            <a:chOff x="2276" y="1484"/>
            <a:chExt cx="384" cy="401"/>
          </a:xfrm>
        </p:grpSpPr>
        <p:sp>
          <p:nvSpPr>
            <p:cNvPr id="162" name="Line 108"/>
            <p:cNvSpPr/>
            <p:nvPr/>
          </p:nvSpPr>
          <p:spPr>
            <a:xfrm>
              <a:off x="2276" y="1592"/>
              <a:ext cx="360" cy="0"/>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163" name="Rectangle 109"/>
            <p:cNvSpPr/>
            <p:nvPr/>
          </p:nvSpPr>
          <p:spPr>
            <a:xfrm>
              <a:off x="2285" y="1599"/>
              <a:ext cx="348" cy="286"/>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164" name="Line 110"/>
            <p:cNvSpPr/>
            <p:nvPr/>
          </p:nvSpPr>
          <p:spPr>
            <a:xfrm>
              <a:off x="2660" y="1484"/>
              <a:ext cx="0" cy="192"/>
            </a:xfrm>
            <a:prstGeom prst="line">
              <a:avLst/>
            </a:prstGeom>
            <a:ln w="12700" cap="flat" cmpd="sng">
              <a:solidFill>
                <a:schemeClr val="tx1"/>
              </a:solidFill>
              <a:prstDash val="solid"/>
              <a:headEnd type="none" w="med" len="med"/>
              <a:tailEnd type="none" w="med" len="med"/>
            </a:ln>
          </p:spPr>
          <p:txBody>
            <a:bodyPr/>
            <a:lstStyle/>
            <a:p>
              <a:endParaRPr lang="zh-CN" altLang="en-US"/>
            </a:p>
          </p:txBody>
        </p:sp>
      </p:grpSp>
      <p:sp>
        <p:nvSpPr>
          <p:cNvPr id="150" name="Line 111"/>
          <p:cNvSpPr/>
          <p:nvPr/>
        </p:nvSpPr>
        <p:spPr>
          <a:xfrm>
            <a:off x="5284788" y="3384696"/>
            <a:ext cx="571500" cy="1588"/>
          </a:xfrm>
          <a:prstGeom prst="line">
            <a:avLst/>
          </a:prstGeom>
          <a:ln w="50800" cap="flat" cmpd="sng">
            <a:solidFill>
              <a:srgbClr val="A2C1FE"/>
            </a:solidFill>
            <a:prstDash val="solid"/>
            <a:headEnd type="none" w="med" len="med"/>
            <a:tailEnd type="none" w="med" len="med"/>
          </a:ln>
        </p:spPr>
        <p:txBody>
          <a:bodyPr/>
          <a:lstStyle/>
          <a:p>
            <a:endParaRPr lang="zh-CN" altLang="en-US"/>
          </a:p>
        </p:txBody>
      </p:sp>
      <p:sp>
        <p:nvSpPr>
          <p:cNvPr id="151" name="Line 112"/>
          <p:cNvSpPr/>
          <p:nvPr/>
        </p:nvSpPr>
        <p:spPr>
          <a:xfrm>
            <a:off x="5919788" y="3435496"/>
            <a:ext cx="342900" cy="1588"/>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152" name="Rectangle 113"/>
          <p:cNvSpPr/>
          <p:nvPr/>
        </p:nvSpPr>
        <p:spPr>
          <a:xfrm>
            <a:off x="5299075" y="3386485"/>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40</a:t>
            </a:r>
          </a:p>
        </p:txBody>
      </p:sp>
      <p:sp>
        <p:nvSpPr>
          <p:cNvPr id="153" name="Rectangle 114"/>
          <p:cNvSpPr/>
          <p:nvPr/>
        </p:nvSpPr>
        <p:spPr>
          <a:xfrm>
            <a:off x="5819775" y="3395809"/>
            <a:ext cx="552450" cy="454025"/>
          </a:xfrm>
          <a:prstGeom prst="rect">
            <a:avLst/>
          </a:prstGeom>
          <a:noFill/>
          <a:ln w="12700">
            <a:noFill/>
          </a:ln>
        </p:spPr>
        <p:txBody>
          <a:bodyPr wrap="none" lIns="90488" tIns="44450" rIns="90488" bIns="4445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r>
              <a:rPr lang="en-US" altLang="zh-CN" sz="2400" b="1" dirty="0">
                <a:latin typeface="Comic Sans MS" panose="030F0702030302020204" pitchFamily="66" charset="0"/>
              </a:rPr>
              <a:t>20</a:t>
            </a:r>
          </a:p>
        </p:txBody>
      </p:sp>
      <p:sp>
        <p:nvSpPr>
          <p:cNvPr id="154" name="Line 115"/>
          <p:cNvSpPr/>
          <p:nvPr/>
        </p:nvSpPr>
        <p:spPr>
          <a:xfrm>
            <a:off x="5894388" y="3213246"/>
            <a:ext cx="1587"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55" name="Line 116"/>
          <p:cNvSpPr/>
          <p:nvPr/>
        </p:nvSpPr>
        <p:spPr>
          <a:xfrm>
            <a:off x="6300788" y="3213246"/>
            <a:ext cx="1587" cy="3048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56" name="Line 117"/>
          <p:cNvSpPr/>
          <p:nvPr/>
        </p:nvSpPr>
        <p:spPr>
          <a:xfrm>
            <a:off x="3455988" y="3333896"/>
            <a:ext cx="457200" cy="1588"/>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157" name="Line 118"/>
          <p:cNvSpPr/>
          <p:nvPr/>
        </p:nvSpPr>
        <p:spPr>
          <a:xfrm>
            <a:off x="4103688" y="3333896"/>
            <a:ext cx="457200" cy="1588"/>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158" name="Line 119"/>
          <p:cNvSpPr/>
          <p:nvPr/>
        </p:nvSpPr>
        <p:spPr>
          <a:xfrm>
            <a:off x="4751388" y="3333896"/>
            <a:ext cx="457200" cy="1588"/>
          </a:xfrm>
          <a:prstGeom prst="line">
            <a:avLst/>
          </a:prstGeom>
          <a:ln w="50800" cap="flat" cmpd="sng">
            <a:solidFill>
              <a:srgbClr val="F6BF69"/>
            </a:solidFill>
            <a:prstDash val="solid"/>
            <a:headEnd type="none" w="med" len="med"/>
            <a:tailEnd type="none" w="med" len="med"/>
          </a:ln>
        </p:spPr>
        <p:txBody>
          <a:bodyPr/>
          <a:lstStyle/>
          <a:p>
            <a:endParaRPr lang="zh-CN" altLang="en-US"/>
          </a:p>
        </p:txBody>
      </p:sp>
      <p:sp>
        <p:nvSpPr>
          <p:cNvPr id="159" name="Line 120"/>
          <p:cNvSpPr/>
          <p:nvPr/>
        </p:nvSpPr>
        <p:spPr>
          <a:xfrm>
            <a:off x="3989388" y="3435496"/>
            <a:ext cx="342900" cy="1588"/>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160" name="Line 121"/>
          <p:cNvSpPr/>
          <p:nvPr/>
        </p:nvSpPr>
        <p:spPr>
          <a:xfrm>
            <a:off x="4637088" y="3435496"/>
            <a:ext cx="342900" cy="1588"/>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
        <p:nvSpPr>
          <p:cNvPr id="161" name="Line 122"/>
          <p:cNvSpPr/>
          <p:nvPr/>
        </p:nvSpPr>
        <p:spPr>
          <a:xfrm>
            <a:off x="5284788" y="3435496"/>
            <a:ext cx="342900" cy="1588"/>
          </a:xfrm>
          <a:prstGeom prst="line">
            <a:avLst/>
          </a:prstGeom>
          <a:ln w="50800" cap="flat" cmpd="sng">
            <a:solidFill>
              <a:srgbClr val="FF3300"/>
            </a:solidFill>
            <a:prstDash val="solid"/>
            <a:headEnd type="none" w="med" len="med"/>
            <a:tailEnd type="none" w="med" len="me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916832"/>
            <a:ext cx="8919847" cy="326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ts val="60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Method 1: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detecting interlocks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early -&gt; never has to suspend instruction (unless entire is stalled) -&gt; reduces hardware complexity.</a:t>
            </a:r>
          </a:p>
          <a:p>
            <a:pPr marL="457200" indent="-457200" algn="just">
              <a:spcBef>
                <a:spcPts val="60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Method 2: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detect hazard or forwarding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start of a clock that uses operand (EX and MEM for this pipeline). </a:t>
            </a:r>
          </a:p>
          <a:p>
            <a:pPr algn="just">
              <a:spcBef>
                <a:spcPts val="600"/>
              </a:spcBef>
              <a:spcAft>
                <a:spcPts val="0"/>
              </a:spcAft>
              <a:buSzPct val="100000"/>
            </a:pP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107504" y="1057813"/>
            <a:ext cx="8919847" cy="78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7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lists the variety of circumstances that we must handle.</a:t>
            </a:r>
          </a:p>
          <a:p>
            <a:pPr algn="just">
              <a:lnSpc>
                <a:spcPts val="2700"/>
              </a:lnSpc>
              <a:spcBef>
                <a:spcPts val="0"/>
              </a:spcBef>
              <a:spcAft>
                <a:spcPts val="0"/>
              </a:spcAft>
              <a:buSzPct val="100000"/>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nvGraphicFramePr>
        <p:xfrm>
          <a:off x="1259632" y="1451318"/>
          <a:ext cx="6840552" cy="5151120"/>
        </p:xfrm>
        <a:graphic>
          <a:graphicData uri="http://schemas.openxmlformats.org/drawingml/2006/table">
            <a:tbl>
              <a:tblPr firstRow="1" bandRow="1">
                <a:tableStyleId>{5C22544A-7EE6-4342-B048-85BDC9FD1C3A}</a:tableStyleId>
              </a:tblPr>
              <a:tblGrid>
                <a:gridCol w="3312160">
                  <a:extLst>
                    <a:ext uri="{9D8B030D-6E8A-4147-A177-3AD203B41FA5}">
                      <a16:colId xmlns:a16="http://schemas.microsoft.com/office/drawing/2014/main" val="20000"/>
                    </a:ext>
                  </a:extLst>
                </a:gridCol>
                <a:gridCol w="3528392">
                  <a:extLst>
                    <a:ext uri="{9D8B030D-6E8A-4147-A177-3AD203B41FA5}">
                      <a16:colId xmlns:a16="http://schemas.microsoft.com/office/drawing/2014/main" val="20001"/>
                    </a:ext>
                  </a:extLst>
                </a:gridCol>
              </a:tblGrid>
              <a:tr h="352041">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Situation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Example code sequence</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No dependence</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800000"/>
                          </a:solidFill>
                          <a:latin typeface="Times New Roman" panose="02020603050405020304" pitchFamily="18" charset="0"/>
                          <a:cs typeface="Times New Roman" panose="02020603050405020304" pitchFamily="18" charset="0"/>
                        </a:rPr>
                        <a:t>LW R1</a:t>
                      </a:r>
                      <a:r>
                        <a:rPr lang="en-US" altLang="zh-CN" b="1" dirty="0">
                          <a:solidFill>
                            <a:schemeClr val="tx1"/>
                          </a:solidFill>
                          <a:latin typeface="Times New Roman" panose="02020603050405020304" pitchFamily="18" charset="0"/>
                          <a:cs typeface="Times New Roman" panose="02020603050405020304" pitchFamily="18" charset="0"/>
                        </a:rPr>
                        <a:t>, 45(R2)</a:t>
                      </a:r>
                    </a:p>
                    <a:p>
                      <a:r>
                        <a:rPr lang="en-US" altLang="zh-CN" b="1" dirty="0">
                          <a:solidFill>
                            <a:schemeClr val="tx1"/>
                          </a:solidFill>
                          <a:latin typeface="Times New Roman" panose="02020603050405020304" pitchFamily="18" charset="0"/>
                          <a:cs typeface="Times New Roman" panose="02020603050405020304" pitchFamily="18" charset="0"/>
                        </a:rPr>
                        <a:t>ADD R5, R6, R7</a:t>
                      </a:r>
                    </a:p>
                    <a:p>
                      <a:r>
                        <a:rPr lang="en-US" altLang="zh-CN" b="1" dirty="0">
                          <a:solidFill>
                            <a:schemeClr val="tx1"/>
                          </a:solidFill>
                          <a:latin typeface="Times New Roman" panose="02020603050405020304" pitchFamily="18" charset="0"/>
                          <a:cs typeface="Times New Roman" panose="02020603050405020304" pitchFamily="18" charset="0"/>
                        </a:rPr>
                        <a:t>SUB R8, R6, R7</a:t>
                      </a:r>
                    </a:p>
                    <a:p>
                      <a:r>
                        <a:rPr lang="en-US" altLang="zh-CN" b="1" dirty="0">
                          <a:solidFill>
                            <a:schemeClr val="tx1"/>
                          </a:solidFill>
                          <a:latin typeface="Times New Roman" panose="02020603050405020304" pitchFamily="18" charset="0"/>
                          <a:cs typeface="Times New Roman" panose="02020603050405020304" pitchFamily="18" charset="0"/>
                        </a:rPr>
                        <a:t>OR R9,</a:t>
                      </a:r>
                      <a:r>
                        <a:rPr lang="en-US" altLang="zh-CN" b="1" baseline="0" dirty="0">
                          <a:solidFill>
                            <a:schemeClr val="tx1"/>
                          </a:solidFill>
                          <a:latin typeface="Times New Roman" panose="02020603050405020304" pitchFamily="18" charset="0"/>
                          <a:cs typeface="Times New Roman" panose="02020603050405020304" pitchFamily="18" charset="0"/>
                        </a:rPr>
                        <a:t> R6, R7</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Dependence requiring </a:t>
                      </a:r>
                      <a:r>
                        <a:rPr lang="en-US" altLang="zh-CN" sz="2000" b="1" dirty="0">
                          <a:solidFill>
                            <a:srgbClr val="800000"/>
                          </a:solidFill>
                          <a:latin typeface="Times New Roman" panose="02020603050405020304" pitchFamily="18" charset="0"/>
                          <a:cs typeface="Times New Roman" panose="02020603050405020304" pitchFamily="18" charset="0"/>
                        </a:rPr>
                        <a:t>stall</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800000"/>
                          </a:solidFill>
                          <a:latin typeface="Times New Roman" panose="02020603050405020304" pitchFamily="18" charset="0"/>
                          <a:cs typeface="Times New Roman" panose="02020603050405020304" pitchFamily="18" charset="0"/>
                        </a:rPr>
                        <a:t>LW R1</a:t>
                      </a:r>
                      <a:r>
                        <a:rPr lang="en-US" altLang="zh-CN" b="1" dirty="0">
                          <a:solidFill>
                            <a:schemeClr val="tx1"/>
                          </a:solidFill>
                          <a:latin typeface="Times New Roman" panose="02020603050405020304" pitchFamily="18" charset="0"/>
                          <a:cs typeface="Times New Roman" panose="02020603050405020304" pitchFamily="18" charset="0"/>
                        </a:rPr>
                        <a:t>, 45(R2)</a:t>
                      </a:r>
                    </a:p>
                    <a:p>
                      <a:r>
                        <a:rPr lang="en-US" altLang="zh-CN" b="1" dirty="0">
                          <a:solidFill>
                            <a:schemeClr val="tx1"/>
                          </a:solidFill>
                          <a:latin typeface="Times New Roman" panose="02020603050405020304" pitchFamily="18" charset="0"/>
                          <a:cs typeface="Times New Roman" panose="02020603050405020304" pitchFamily="18" charset="0"/>
                        </a:rPr>
                        <a:t>ADD R5, </a:t>
                      </a:r>
                      <a:r>
                        <a:rPr lang="en-US" altLang="zh-CN" b="1" dirty="0">
                          <a:solidFill>
                            <a:srgbClr val="800000"/>
                          </a:solidFill>
                          <a:latin typeface="Times New Roman" panose="02020603050405020304" pitchFamily="18" charset="0"/>
                          <a:cs typeface="Times New Roman" panose="02020603050405020304" pitchFamily="18" charset="0"/>
                        </a:rPr>
                        <a:t>R1</a:t>
                      </a:r>
                      <a:r>
                        <a:rPr lang="en-US" altLang="zh-CN" b="1" dirty="0">
                          <a:solidFill>
                            <a:schemeClr val="tx1"/>
                          </a:solidFill>
                          <a:latin typeface="Times New Roman" panose="02020603050405020304" pitchFamily="18" charset="0"/>
                          <a:cs typeface="Times New Roman" panose="02020603050405020304" pitchFamily="18" charset="0"/>
                        </a:rPr>
                        <a:t>, R7</a:t>
                      </a:r>
                    </a:p>
                    <a:p>
                      <a:r>
                        <a:rPr lang="en-US" altLang="zh-CN" b="1" dirty="0">
                          <a:solidFill>
                            <a:schemeClr val="tx1"/>
                          </a:solidFill>
                          <a:latin typeface="Times New Roman" panose="02020603050405020304" pitchFamily="18" charset="0"/>
                          <a:cs typeface="Times New Roman" panose="02020603050405020304" pitchFamily="18" charset="0"/>
                        </a:rPr>
                        <a:t>SUB R8, R6, R7</a:t>
                      </a:r>
                    </a:p>
                    <a:p>
                      <a:r>
                        <a:rPr lang="en-US" altLang="zh-CN" b="1" dirty="0">
                          <a:solidFill>
                            <a:schemeClr val="tx1"/>
                          </a:solidFill>
                          <a:latin typeface="Times New Roman" panose="02020603050405020304" pitchFamily="18" charset="0"/>
                          <a:cs typeface="Times New Roman" panose="02020603050405020304" pitchFamily="18" charset="0"/>
                        </a:rPr>
                        <a:t>OR R9,</a:t>
                      </a:r>
                      <a:r>
                        <a:rPr lang="en-US" altLang="zh-CN" b="1" baseline="0" dirty="0">
                          <a:solidFill>
                            <a:schemeClr val="tx1"/>
                          </a:solidFill>
                          <a:latin typeface="Times New Roman" panose="02020603050405020304" pitchFamily="18" charset="0"/>
                          <a:cs typeface="Times New Roman" panose="02020603050405020304" pitchFamily="18" charset="0"/>
                        </a:rPr>
                        <a:t> R6, R7</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Dependence overcome by </a:t>
                      </a:r>
                      <a:r>
                        <a:rPr lang="en-US" altLang="zh-CN" sz="2000" b="1" dirty="0">
                          <a:solidFill>
                            <a:srgbClr val="800000"/>
                          </a:solidFill>
                          <a:latin typeface="Times New Roman" panose="02020603050405020304" pitchFamily="18" charset="0"/>
                          <a:cs typeface="Times New Roman" panose="02020603050405020304" pitchFamily="18" charset="0"/>
                        </a:rPr>
                        <a:t>forwarding</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800000"/>
                          </a:solidFill>
                          <a:latin typeface="Times New Roman" panose="02020603050405020304" pitchFamily="18" charset="0"/>
                          <a:cs typeface="Times New Roman" panose="02020603050405020304" pitchFamily="18" charset="0"/>
                        </a:rPr>
                        <a:t>LW R1</a:t>
                      </a:r>
                      <a:r>
                        <a:rPr lang="en-US" altLang="zh-CN" b="1" dirty="0">
                          <a:solidFill>
                            <a:schemeClr val="tx1"/>
                          </a:solidFill>
                          <a:latin typeface="Times New Roman" panose="02020603050405020304" pitchFamily="18" charset="0"/>
                          <a:cs typeface="Times New Roman" panose="02020603050405020304" pitchFamily="18" charset="0"/>
                        </a:rPr>
                        <a:t>, 45(R2)</a:t>
                      </a:r>
                    </a:p>
                    <a:p>
                      <a:r>
                        <a:rPr lang="en-US" altLang="zh-CN" b="1" dirty="0">
                          <a:solidFill>
                            <a:schemeClr val="tx1"/>
                          </a:solidFill>
                          <a:latin typeface="Times New Roman" panose="02020603050405020304" pitchFamily="18" charset="0"/>
                          <a:cs typeface="Times New Roman" panose="02020603050405020304" pitchFamily="18" charset="0"/>
                        </a:rPr>
                        <a:t>ADD R5, R6, R7</a:t>
                      </a:r>
                    </a:p>
                    <a:p>
                      <a:r>
                        <a:rPr lang="en-US" altLang="zh-CN" b="1" dirty="0">
                          <a:solidFill>
                            <a:schemeClr val="tx1"/>
                          </a:solidFill>
                          <a:latin typeface="Times New Roman" panose="02020603050405020304" pitchFamily="18" charset="0"/>
                          <a:cs typeface="Times New Roman" panose="02020603050405020304" pitchFamily="18" charset="0"/>
                        </a:rPr>
                        <a:t>SUB R8, </a:t>
                      </a:r>
                      <a:r>
                        <a:rPr lang="en-US" altLang="zh-CN" b="1" dirty="0">
                          <a:solidFill>
                            <a:srgbClr val="800000"/>
                          </a:solidFill>
                          <a:latin typeface="Times New Roman" panose="02020603050405020304" pitchFamily="18" charset="0"/>
                          <a:cs typeface="Times New Roman" panose="02020603050405020304" pitchFamily="18" charset="0"/>
                        </a:rPr>
                        <a:t>R1</a:t>
                      </a:r>
                      <a:r>
                        <a:rPr lang="en-US" altLang="zh-CN" b="1" dirty="0">
                          <a:solidFill>
                            <a:schemeClr val="tx1"/>
                          </a:solidFill>
                          <a:latin typeface="Times New Roman" panose="02020603050405020304" pitchFamily="18" charset="0"/>
                          <a:cs typeface="Times New Roman" panose="02020603050405020304" pitchFamily="18" charset="0"/>
                        </a:rPr>
                        <a:t>, R7</a:t>
                      </a:r>
                    </a:p>
                    <a:p>
                      <a:r>
                        <a:rPr lang="en-US" altLang="zh-CN" b="1" dirty="0">
                          <a:solidFill>
                            <a:schemeClr val="tx1"/>
                          </a:solidFill>
                          <a:latin typeface="Times New Roman" panose="02020603050405020304" pitchFamily="18" charset="0"/>
                          <a:cs typeface="Times New Roman" panose="02020603050405020304" pitchFamily="18" charset="0"/>
                        </a:rPr>
                        <a:t>OR R9,</a:t>
                      </a:r>
                      <a:r>
                        <a:rPr lang="en-US" altLang="zh-CN" b="1" baseline="0" dirty="0">
                          <a:solidFill>
                            <a:schemeClr val="tx1"/>
                          </a:solidFill>
                          <a:latin typeface="Times New Roman" panose="02020603050405020304" pitchFamily="18" charset="0"/>
                          <a:cs typeface="Times New Roman" panose="02020603050405020304" pitchFamily="18" charset="0"/>
                        </a:rPr>
                        <a:t> R6, R7</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Dependence with access in order</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rgbClr val="800000"/>
                          </a:solidFill>
                          <a:latin typeface="Times New Roman" panose="02020603050405020304" pitchFamily="18" charset="0"/>
                          <a:cs typeface="Times New Roman" panose="02020603050405020304" pitchFamily="18" charset="0"/>
                        </a:rPr>
                        <a:t>LW R1</a:t>
                      </a:r>
                      <a:r>
                        <a:rPr lang="en-US" altLang="zh-CN" b="1" dirty="0">
                          <a:solidFill>
                            <a:schemeClr val="tx1"/>
                          </a:solidFill>
                          <a:latin typeface="Times New Roman" panose="02020603050405020304" pitchFamily="18" charset="0"/>
                          <a:cs typeface="Times New Roman" panose="02020603050405020304" pitchFamily="18" charset="0"/>
                        </a:rPr>
                        <a:t>, 45(R2)</a:t>
                      </a:r>
                    </a:p>
                    <a:p>
                      <a:r>
                        <a:rPr lang="en-US" altLang="zh-CN" b="1" dirty="0">
                          <a:solidFill>
                            <a:schemeClr val="tx1"/>
                          </a:solidFill>
                          <a:latin typeface="Times New Roman" panose="02020603050405020304" pitchFamily="18" charset="0"/>
                          <a:cs typeface="Times New Roman" panose="02020603050405020304" pitchFamily="18" charset="0"/>
                        </a:rPr>
                        <a:t>ADD R5, R6, R7</a:t>
                      </a:r>
                    </a:p>
                    <a:p>
                      <a:r>
                        <a:rPr lang="en-US" altLang="zh-CN" b="1" dirty="0">
                          <a:solidFill>
                            <a:schemeClr val="tx1"/>
                          </a:solidFill>
                          <a:latin typeface="Times New Roman" panose="02020603050405020304" pitchFamily="18" charset="0"/>
                          <a:cs typeface="Times New Roman" panose="02020603050405020304" pitchFamily="18" charset="0"/>
                        </a:rPr>
                        <a:t>SUB R8, R6, R7</a:t>
                      </a:r>
                    </a:p>
                    <a:p>
                      <a:r>
                        <a:rPr lang="en-US" altLang="zh-CN" b="1" dirty="0">
                          <a:solidFill>
                            <a:schemeClr val="tx1"/>
                          </a:solidFill>
                          <a:latin typeface="Times New Roman" panose="02020603050405020304" pitchFamily="18" charset="0"/>
                          <a:cs typeface="Times New Roman" panose="02020603050405020304" pitchFamily="18" charset="0"/>
                        </a:rPr>
                        <a:t>OR R9,</a:t>
                      </a:r>
                      <a:r>
                        <a:rPr lang="en-US" altLang="zh-CN" b="1" baseline="0" dirty="0">
                          <a:solidFill>
                            <a:schemeClr val="tx1"/>
                          </a:solidFill>
                          <a:latin typeface="Times New Roman" panose="02020603050405020304" pitchFamily="18" charset="0"/>
                          <a:cs typeface="Times New Roman" panose="02020603050405020304" pitchFamily="18" charset="0"/>
                        </a:rPr>
                        <a:t> </a:t>
                      </a:r>
                      <a:r>
                        <a:rPr lang="en-US" altLang="zh-CN" b="1" baseline="0" dirty="0">
                          <a:solidFill>
                            <a:srgbClr val="800000"/>
                          </a:solidFill>
                          <a:latin typeface="Times New Roman" panose="02020603050405020304" pitchFamily="18" charset="0"/>
                          <a:cs typeface="Times New Roman" panose="02020603050405020304" pitchFamily="18" charset="0"/>
                        </a:rPr>
                        <a:t>R1</a:t>
                      </a:r>
                      <a:r>
                        <a:rPr lang="en-US" altLang="zh-CN" b="1" baseline="0" dirty="0">
                          <a:solidFill>
                            <a:schemeClr val="tx1"/>
                          </a:solidFill>
                          <a:latin typeface="Times New Roman" panose="02020603050405020304" pitchFamily="18" charset="0"/>
                          <a:cs typeface="Times New Roman" panose="02020603050405020304" pitchFamily="18" charset="0"/>
                        </a:rPr>
                        <a:t>, R7</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232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7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interlock---LOAD instruction: Load</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互锁的检测与实现</a:t>
            </a: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7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detects all load interlocks when the instruction using load result is in ID.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当用到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结果的指令处于</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时检测所有的</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互锁</a:t>
            </a:r>
          </a:p>
          <a:p>
            <a:pPr marL="457200" indent="-457200" algn="just">
              <a:lnSpc>
                <a:spcPts val="2700"/>
              </a:lnSpc>
              <a:spcBef>
                <a:spcPts val="0"/>
              </a:spcBef>
              <a:spcAft>
                <a:spcPts val="600"/>
              </a:spcAft>
              <a:buSzPct val="100000"/>
              <a:buFont typeface="Symbol" panose="05050102010706020507" pitchFamily="18" charset="2"/>
              <a:buChar char="¨"/>
            </a:pP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表格 7"/>
          <p:cNvGraphicFramePr>
            <a:graphicFrameLocks noGrp="1"/>
          </p:cNvGraphicFramePr>
          <p:nvPr/>
        </p:nvGraphicFramePr>
        <p:xfrm>
          <a:off x="494749" y="3140968"/>
          <a:ext cx="8496944" cy="2940090"/>
        </p:xfrm>
        <a:graphic>
          <a:graphicData uri="http://schemas.openxmlformats.org/drawingml/2006/table">
            <a:tbl>
              <a:tblPr firstRow="1" bandRow="1">
                <a:tableStyleId>{5C22544A-7EE6-4342-B048-85BDC9FD1C3A}</a:tableStyleId>
              </a:tblPr>
              <a:tblGrid>
                <a:gridCol w="2664296">
                  <a:extLst>
                    <a:ext uri="{9D8B030D-6E8A-4147-A177-3AD203B41FA5}">
                      <a16:colId xmlns:a16="http://schemas.microsoft.com/office/drawing/2014/main" val="20000"/>
                    </a:ext>
                  </a:extLst>
                </a:gridCol>
                <a:gridCol w="2941326">
                  <a:extLst>
                    <a:ext uri="{9D8B030D-6E8A-4147-A177-3AD203B41FA5}">
                      <a16:colId xmlns:a16="http://schemas.microsoft.com/office/drawing/2014/main" val="20001"/>
                    </a:ext>
                  </a:extLst>
                </a:gridCol>
                <a:gridCol w="2891322">
                  <a:extLst>
                    <a:ext uri="{9D8B030D-6E8A-4147-A177-3AD203B41FA5}">
                      <a16:colId xmlns:a16="http://schemas.microsoft.com/office/drawing/2014/main" val="20002"/>
                    </a:ext>
                  </a:extLst>
                </a:gridCol>
              </a:tblGrid>
              <a:tr h="352041">
                <a:tc>
                  <a:txBody>
                    <a:bodyPr/>
                    <a:lstStyle/>
                    <a:p>
                      <a:r>
                        <a:rPr lang="en-US" altLang="zh-CN" sz="2000" b="1" dirty="0">
                          <a:solidFill>
                            <a:schemeClr val="accent2"/>
                          </a:solidFill>
                          <a:latin typeface="Times New Roman" panose="02020603050405020304" pitchFamily="18" charset="0"/>
                          <a:cs typeface="Times New Roman" panose="02020603050405020304" pitchFamily="18" charset="0"/>
                        </a:rPr>
                        <a:t>Opcode field of ID/EX</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dirty="0">
                          <a:solidFill>
                            <a:schemeClr val="accent2"/>
                          </a:solidFill>
                          <a:latin typeface="Times New Roman" panose="02020603050405020304" pitchFamily="18" charset="0"/>
                          <a:cs typeface="Times New Roman" panose="02020603050405020304" pitchFamily="18" charset="0"/>
                        </a:rPr>
                        <a:t>(ID/EX.IR</a:t>
                      </a:r>
                      <a:r>
                        <a:rPr lang="en-US" altLang="zh-CN" sz="1400" b="1" dirty="0">
                          <a:solidFill>
                            <a:schemeClr val="accent2"/>
                          </a:solidFill>
                          <a:latin typeface="Times New Roman" panose="02020603050405020304" pitchFamily="18" charset="0"/>
                          <a:cs typeface="Times New Roman" panose="02020603050405020304" pitchFamily="18" charset="0"/>
                        </a:rPr>
                        <a:t>0..5</a:t>
                      </a:r>
                      <a:r>
                        <a:rPr lang="en-US" altLang="zh-CN" sz="2000" b="1" dirty="0">
                          <a:solidFill>
                            <a:schemeClr val="accent2"/>
                          </a:solidFill>
                          <a:latin typeface="Times New Roman" panose="02020603050405020304" pitchFamily="18" charset="0"/>
                          <a:cs typeface="Times New Roman" panose="02020603050405020304" pitchFamily="18" charset="0"/>
                        </a:rPr>
                        <a:t>) </a:t>
                      </a:r>
                      <a:endParaRPr lang="zh-CN" altLang="en-US" sz="20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Opcode field of IF/ID</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accent2"/>
                          </a:solidFill>
                          <a:latin typeface="Times New Roman" panose="02020603050405020304" pitchFamily="18" charset="0"/>
                          <a:cs typeface="Times New Roman" panose="02020603050405020304" pitchFamily="18" charset="0"/>
                        </a:rPr>
                        <a:t>(IF/ID.IR</a:t>
                      </a:r>
                      <a:r>
                        <a:rPr lang="en-US" altLang="zh-CN" sz="1200" b="1" dirty="0">
                          <a:solidFill>
                            <a:schemeClr val="accent2"/>
                          </a:solidFill>
                          <a:latin typeface="Times New Roman" panose="02020603050405020304" pitchFamily="18" charset="0"/>
                          <a:cs typeface="Times New Roman" panose="02020603050405020304" pitchFamily="18" charset="0"/>
                        </a:rPr>
                        <a:t>0..5</a:t>
                      </a:r>
                      <a:r>
                        <a:rPr lang="en-US" altLang="zh-CN" sz="1800" b="1" dirty="0">
                          <a:solidFill>
                            <a:schemeClr val="accent2"/>
                          </a:solidFill>
                          <a:latin typeface="Times New Roman" panose="02020603050405020304" pitchFamily="18" charset="0"/>
                          <a:cs typeface="Times New Roman" panose="02020603050405020304" pitchFamily="18" charset="0"/>
                        </a:rPr>
                        <a:t>) </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accent2"/>
                          </a:solidFill>
                          <a:latin typeface="Times New Roman" panose="02020603050405020304" pitchFamily="18" charset="0"/>
                          <a:cs typeface="Times New Roman" panose="02020603050405020304" pitchFamily="18" charset="0"/>
                        </a:rPr>
                        <a:t>Matching operand fields</a:t>
                      </a:r>
                      <a:endParaRPr lang="zh-CN" altLang="en-US"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Load</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Register- register ALU</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ID/EX.IR</a:t>
                      </a:r>
                      <a:r>
                        <a:rPr lang="en-US" altLang="zh-CN" sz="1200" b="1" dirty="0">
                          <a:solidFill>
                            <a:schemeClr val="tx1"/>
                          </a:solidFill>
                          <a:latin typeface="Times New Roman" panose="02020603050405020304" pitchFamily="18" charset="0"/>
                          <a:cs typeface="Times New Roman" panose="02020603050405020304" pitchFamily="18" charset="0"/>
                        </a:rPr>
                        <a:t>11..15</a:t>
                      </a:r>
                      <a:r>
                        <a:rPr lang="en-US" altLang="zh-CN" sz="1800" b="1" dirty="0">
                          <a:solidFill>
                            <a:schemeClr val="tx1"/>
                          </a:solidFill>
                          <a:latin typeface="Times New Roman" panose="02020603050405020304" pitchFamily="18" charset="0"/>
                          <a:cs typeface="Times New Roman" panose="02020603050405020304" pitchFamily="18" charset="0"/>
                        </a:rPr>
                        <a:t>=IF/ID.IR</a:t>
                      </a:r>
                      <a:r>
                        <a:rPr lang="en-US" altLang="zh-CN" sz="1200" b="1" dirty="0">
                          <a:solidFill>
                            <a:schemeClr val="tx1"/>
                          </a:solidFill>
                          <a:latin typeface="Times New Roman" panose="02020603050405020304" pitchFamily="18" charset="0"/>
                          <a:cs typeface="Times New Roman" panose="02020603050405020304" pitchFamily="18" charset="0"/>
                        </a:rPr>
                        <a:t>6..10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Load </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Register- register ALU</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ID/EX.IR</a:t>
                      </a:r>
                      <a:r>
                        <a:rPr lang="en-US" altLang="zh-CN" sz="1200" b="1" dirty="0">
                          <a:solidFill>
                            <a:schemeClr val="tx1"/>
                          </a:solidFill>
                          <a:latin typeface="Times New Roman" panose="02020603050405020304" pitchFamily="18" charset="0"/>
                          <a:cs typeface="Times New Roman" panose="02020603050405020304" pitchFamily="18" charset="0"/>
                        </a:rPr>
                        <a:t>11..15</a:t>
                      </a:r>
                      <a:r>
                        <a:rPr lang="en-US" altLang="zh-CN" sz="1800" b="1" dirty="0">
                          <a:solidFill>
                            <a:schemeClr val="tx1"/>
                          </a:solidFill>
                          <a:latin typeface="Times New Roman" panose="02020603050405020304" pitchFamily="18" charset="0"/>
                          <a:cs typeface="Times New Roman" panose="02020603050405020304" pitchFamily="18" charset="0"/>
                        </a:rPr>
                        <a:t>=IF/ID.IR</a:t>
                      </a:r>
                      <a:r>
                        <a:rPr lang="en-US" altLang="zh-CN" sz="1200" b="1" dirty="0">
                          <a:solidFill>
                            <a:schemeClr val="tx1"/>
                          </a:solidFill>
                          <a:latin typeface="Times New Roman" panose="02020603050405020304" pitchFamily="18" charset="0"/>
                          <a:cs typeface="Times New Roman" panose="02020603050405020304" pitchFamily="18" charset="0"/>
                        </a:rPr>
                        <a:t>11..15</a:t>
                      </a:r>
                      <a:endParaRPr lang="zh-CN" altLang="en-US" b="1" dirty="0">
                        <a:solidFill>
                          <a:schemeClr val="tx1"/>
                        </a:solidFill>
                        <a:latin typeface="Times New Roman" panose="02020603050405020304" pitchFamily="18" charset="0"/>
                        <a:cs typeface="Times New Roman" panose="02020603050405020304" pitchFamily="18" charset="0"/>
                      </a:endParaRPr>
                    </a:p>
                    <a:p>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Load </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Load, store, ALU immediate, or branch</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ID/EX.IR</a:t>
                      </a:r>
                      <a:r>
                        <a:rPr lang="en-US" altLang="zh-CN" sz="1200" b="1" dirty="0">
                          <a:solidFill>
                            <a:schemeClr val="tx1"/>
                          </a:solidFill>
                          <a:latin typeface="Times New Roman" panose="02020603050405020304" pitchFamily="18" charset="0"/>
                          <a:cs typeface="Times New Roman" panose="02020603050405020304" pitchFamily="18" charset="0"/>
                        </a:rPr>
                        <a:t>11..15</a:t>
                      </a:r>
                      <a:r>
                        <a:rPr lang="en-US" altLang="zh-CN" sz="1800" b="1" dirty="0">
                          <a:solidFill>
                            <a:schemeClr val="tx1"/>
                          </a:solidFill>
                          <a:latin typeface="Times New Roman" panose="02020603050405020304" pitchFamily="18" charset="0"/>
                          <a:cs typeface="Times New Roman" panose="02020603050405020304" pitchFamily="18" charset="0"/>
                        </a:rPr>
                        <a:t>=IF/ID.IR</a:t>
                      </a:r>
                      <a:r>
                        <a:rPr lang="en-US" altLang="zh-CN" sz="1200" b="1" dirty="0">
                          <a:solidFill>
                            <a:schemeClr val="tx1"/>
                          </a:solidFill>
                          <a:latin typeface="Times New Roman" panose="02020603050405020304" pitchFamily="18" charset="0"/>
                          <a:cs typeface="Times New Roman" panose="02020603050405020304" pitchFamily="18" charset="0"/>
                        </a:rPr>
                        <a:t>6..10</a:t>
                      </a:r>
                      <a:endParaRPr lang="zh-CN" altLang="en-US" b="1" dirty="0">
                        <a:solidFill>
                          <a:schemeClr val="tx1"/>
                        </a:solidFill>
                        <a:latin typeface="Times New Roman" panose="02020603050405020304" pitchFamily="18" charset="0"/>
                        <a:cs typeface="Times New Roman" panose="02020603050405020304" pitchFamily="18" charset="0"/>
                      </a:endParaRPr>
                    </a:p>
                    <a:p>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aphicFrame>
        <p:nvGraphicFramePr>
          <p:cNvPr id="8" name="表格 7"/>
          <p:cNvGraphicFramePr>
            <a:graphicFrameLocks noGrp="1"/>
          </p:cNvGraphicFramePr>
          <p:nvPr/>
        </p:nvGraphicFramePr>
        <p:xfrm>
          <a:off x="303684" y="1268760"/>
          <a:ext cx="8496944" cy="2940090"/>
        </p:xfrm>
        <a:graphic>
          <a:graphicData uri="http://schemas.openxmlformats.org/drawingml/2006/table">
            <a:tbl>
              <a:tblPr firstRow="1" bandRow="1">
                <a:tableStyleId>{5C22544A-7EE6-4342-B048-85BDC9FD1C3A}</a:tableStyleId>
              </a:tblPr>
              <a:tblGrid>
                <a:gridCol w="2664296">
                  <a:extLst>
                    <a:ext uri="{9D8B030D-6E8A-4147-A177-3AD203B41FA5}">
                      <a16:colId xmlns:a16="http://schemas.microsoft.com/office/drawing/2014/main" val="20000"/>
                    </a:ext>
                  </a:extLst>
                </a:gridCol>
                <a:gridCol w="2941326">
                  <a:extLst>
                    <a:ext uri="{9D8B030D-6E8A-4147-A177-3AD203B41FA5}">
                      <a16:colId xmlns:a16="http://schemas.microsoft.com/office/drawing/2014/main" val="20001"/>
                    </a:ext>
                  </a:extLst>
                </a:gridCol>
                <a:gridCol w="2891322">
                  <a:extLst>
                    <a:ext uri="{9D8B030D-6E8A-4147-A177-3AD203B41FA5}">
                      <a16:colId xmlns:a16="http://schemas.microsoft.com/office/drawing/2014/main" val="20002"/>
                    </a:ext>
                  </a:extLst>
                </a:gridCol>
              </a:tblGrid>
              <a:tr h="352041">
                <a:tc>
                  <a:txBody>
                    <a:bodyPr/>
                    <a:lstStyle/>
                    <a:p>
                      <a:r>
                        <a:rPr lang="en-US" altLang="zh-CN" sz="2000" b="1" dirty="0">
                          <a:solidFill>
                            <a:schemeClr val="accent2"/>
                          </a:solidFill>
                          <a:latin typeface="Times New Roman" panose="02020603050405020304" pitchFamily="18" charset="0"/>
                          <a:cs typeface="Times New Roman" panose="02020603050405020304" pitchFamily="18" charset="0"/>
                        </a:rPr>
                        <a:t>Opcode field of ID/EX</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dirty="0">
                          <a:solidFill>
                            <a:schemeClr val="accent2"/>
                          </a:solidFill>
                          <a:latin typeface="Times New Roman" panose="02020603050405020304" pitchFamily="18" charset="0"/>
                          <a:cs typeface="Times New Roman" panose="02020603050405020304" pitchFamily="18" charset="0"/>
                        </a:rPr>
                        <a:t>(ID/EX.IR</a:t>
                      </a:r>
                      <a:r>
                        <a:rPr lang="en-US" altLang="zh-CN" sz="1400" b="1" dirty="0">
                          <a:solidFill>
                            <a:schemeClr val="accent2"/>
                          </a:solidFill>
                          <a:latin typeface="Times New Roman" panose="02020603050405020304" pitchFamily="18" charset="0"/>
                          <a:cs typeface="Times New Roman" panose="02020603050405020304" pitchFamily="18" charset="0"/>
                        </a:rPr>
                        <a:t>0..5</a:t>
                      </a:r>
                      <a:r>
                        <a:rPr lang="en-US" altLang="zh-CN" sz="2000" b="1" dirty="0">
                          <a:solidFill>
                            <a:schemeClr val="accent2"/>
                          </a:solidFill>
                          <a:latin typeface="Times New Roman" panose="02020603050405020304" pitchFamily="18" charset="0"/>
                          <a:cs typeface="Times New Roman" panose="02020603050405020304" pitchFamily="18" charset="0"/>
                        </a:rPr>
                        <a:t>) </a:t>
                      </a:r>
                      <a:endParaRPr lang="zh-CN" altLang="en-US" sz="20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Opcode field of IF/ID</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accent2"/>
                          </a:solidFill>
                          <a:latin typeface="Times New Roman" panose="02020603050405020304" pitchFamily="18" charset="0"/>
                          <a:cs typeface="Times New Roman" panose="02020603050405020304" pitchFamily="18" charset="0"/>
                        </a:rPr>
                        <a:t>(IF/ID.IR</a:t>
                      </a:r>
                      <a:r>
                        <a:rPr lang="en-US" altLang="zh-CN" sz="1200" b="1" dirty="0">
                          <a:solidFill>
                            <a:schemeClr val="accent2"/>
                          </a:solidFill>
                          <a:latin typeface="Times New Roman" panose="02020603050405020304" pitchFamily="18" charset="0"/>
                          <a:cs typeface="Times New Roman" panose="02020603050405020304" pitchFamily="18" charset="0"/>
                        </a:rPr>
                        <a:t>0..5</a:t>
                      </a:r>
                      <a:r>
                        <a:rPr lang="en-US" altLang="zh-CN" sz="1800" b="1" dirty="0">
                          <a:solidFill>
                            <a:schemeClr val="accent2"/>
                          </a:solidFill>
                          <a:latin typeface="Times New Roman" panose="02020603050405020304" pitchFamily="18" charset="0"/>
                          <a:cs typeface="Times New Roman" panose="02020603050405020304" pitchFamily="18" charset="0"/>
                        </a:rPr>
                        <a:t>) </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accent2"/>
                          </a:solidFill>
                          <a:latin typeface="Times New Roman" panose="02020603050405020304" pitchFamily="18" charset="0"/>
                          <a:cs typeface="Times New Roman" panose="02020603050405020304" pitchFamily="18" charset="0"/>
                        </a:rPr>
                        <a:t>Matching operand fields</a:t>
                      </a:r>
                      <a:endParaRPr lang="zh-CN" altLang="en-US"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Load</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Register- register ALU</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ID/EX.IR</a:t>
                      </a:r>
                      <a:r>
                        <a:rPr lang="en-US" altLang="zh-CN" sz="1200" b="1" dirty="0">
                          <a:solidFill>
                            <a:schemeClr val="tx1"/>
                          </a:solidFill>
                          <a:latin typeface="Times New Roman" panose="02020603050405020304" pitchFamily="18" charset="0"/>
                          <a:cs typeface="Times New Roman" panose="02020603050405020304" pitchFamily="18" charset="0"/>
                        </a:rPr>
                        <a:t>11..15</a:t>
                      </a:r>
                      <a:r>
                        <a:rPr lang="en-US" altLang="zh-CN" sz="1800" b="1" dirty="0">
                          <a:solidFill>
                            <a:schemeClr val="tx1"/>
                          </a:solidFill>
                          <a:latin typeface="Times New Roman" panose="02020603050405020304" pitchFamily="18" charset="0"/>
                          <a:cs typeface="Times New Roman" panose="02020603050405020304" pitchFamily="18" charset="0"/>
                        </a:rPr>
                        <a:t>=IF/ID.IR</a:t>
                      </a:r>
                      <a:r>
                        <a:rPr lang="en-US" altLang="zh-CN" sz="1200" b="1" dirty="0">
                          <a:solidFill>
                            <a:schemeClr val="tx1"/>
                          </a:solidFill>
                          <a:latin typeface="Times New Roman" panose="02020603050405020304" pitchFamily="18" charset="0"/>
                          <a:cs typeface="Times New Roman" panose="02020603050405020304" pitchFamily="18" charset="0"/>
                        </a:rPr>
                        <a:t>6..10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Load </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Register- register ALU</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ID/EX.IR</a:t>
                      </a:r>
                      <a:r>
                        <a:rPr lang="en-US" altLang="zh-CN" sz="1200" b="1" dirty="0">
                          <a:solidFill>
                            <a:schemeClr val="tx1"/>
                          </a:solidFill>
                          <a:latin typeface="Times New Roman" panose="02020603050405020304" pitchFamily="18" charset="0"/>
                          <a:cs typeface="Times New Roman" panose="02020603050405020304" pitchFamily="18" charset="0"/>
                        </a:rPr>
                        <a:t>11..15</a:t>
                      </a:r>
                      <a:r>
                        <a:rPr lang="en-US" altLang="zh-CN" sz="1800" b="1" dirty="0">
                          <a:solidFill>
                            <a:schemeClr val="tx1"/>
                          </a:solidFill>
                          <a:latin typeface="Times New Roman" panose="02020603050405020304" pitchFamily="18" charset="0"/>
                          <a:cs typeface="Times New Roman" panose="02020603050405020304" pitchFamily="18" charset="0"/>
                        </a:rPr>
                        <a:t>=IF/ID.IR</a:t>
                      </a:r>
                      <a:r>
                        <a:rPr lang="en-US" altLang="zh-CN" sz="1200" b="1" dirty="0">
                          <a:solidFill>
                            <a:schemeClr val="tx1"/>
                          </a:solidFill>
                          <a:latin typeface="Times New Roman" panose="02020603050405020304" pitchFamily="18" charset="0"/>
                          <a:cs typeface="Times New Roman" panose="02020603050405020304" pitchFamily="18" charset="0"/>
                        </a:rPr>
                        <a:t>11..15</a:t>
                      </a:r>
                      <a:endParaRPr lang="zh-CN" altLang="en-US" b="1" dirty="0">
                        <a:solidFill>
                          <a:schemeClr val="tx1"/>
                        </a:solidFill>
                        <a:latin typeface="Times New Roman" panose="02020603050405020304" pitchFamily="18" charset="0"/>
                        <a:cs typeface="Times New Roman" panose="02020603050405020304" pitchFamily="18" charset="0"/>
                      </a:endParaRPr>
                    </a:p>
                    <a:p>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Load </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Load, store, ALU immediate, or branch</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ID/EX.IR</a:t>
                      </a:r>
                      <a:r>
                        <a:rPr lang="en-US" altLang="zh-CN" sz="1200" b="1" dirty="0">
                          <a:solidFill>
                            <a:schemeClr val="tx1"/>
                          </a:solidFill>
                          <a:latin typeface="Times New Roman" panose="02020603050405020304" pitchFamily="18" charset="0"/>
                          <a:cs typeface="Times New Roman" panose="02020603050405020304" pitchFamily="18" charset="0"/>
                        </a:rPr>
                        <a:t>11..15</a:t>
                      </a:r>
                      <a:r>
                        <a:rPr lang="en-US" altLang="zh-CN" sz="1800" b="1" dirty="0">
                          <a:solidFill>
                            <a:schemeClr val="tx1"/>
                          </a:solidFill>
                          <a:latin typeface="Times New Roman" panose="02020603050405020304" pitchFamily="18" charset="0"/>
                          <a:cs typeface="Times New Roman" panose="02020603050405020304" pitchFamily="18" charset="0"/>
                        </a:rPr>
                        <a:t>=IF/ID.IR</a:t>
                      </a:r>
                      <a:r>
                        <a:rPr lang="en-US" altLang="zh-CN" sz="1200" b="1" dirty="0">
                          <a:solidFill>
                            <a:schemeClr val="tx1"/>
                          </a:solidFill>
                          <a:latin typeface="Times New Roman" panose="02020603050405020304" pitchFamily="18" charset="0"/>
                          <a:cs typeface="Times New Roman" panose="02020603050405020304" pitchFamily="18" charset="0"/>
                        </a:rPr>
                        <a:t>6..10</a:t>
                      </a:r>
                      <a:endParaRPr lang="zh-CN" altLang="en-US" b="1" dirty="0">
                        <a:solidFill>
                          <a:schemeClr val="tx1"/>
                        </a:solidFill>
                        <a:latin typeface="Times New Roman" panose="02020603050405020304" pitchFamily="18" charset="0"/>
                        <a:cs typeface="Times New Roman" panose="02020603050405020304" pitchFamily="18" charset="0"/>
                      </a:endParaRPr>
                    </a:p>
                    <a:p>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10" name="Group 71"/>
          <p:cNvGraphicFramePr>
            <a:graphicFrameLocks noGrp="1"/>
          </p:cNvGraphicFramePr>
          <p:nvPr/>
        </p:nvGraphicFramePr>
        <p:xfrm>
          <a:off x="971600" y="4530232"/>
          <a:ext cx="7416626" cy="2016226"/>
        </p:xfrm>
        <a:graphic>
          <a:graphicData uri="http://schemas.openxmlformats.org/drawingml/2006/table">
            <a:tbl>
              <a:tblPr/>
              <a:tblGrid>
                <a:gridCol w="1059931">
                  <a:extLst>
                    <a:ext uri="{9D8B030D-6E8A-4147-A177-3AD203B41FA5}">
                      <a16:colId xmlns:a16="http://schemas.microsoft.com/office/drawing/2014/main" val="20000"/>
                    </a:ext>
                  </a:extLst>
                </a:gridCol>
                <a:gridCol w="1058487">
                  <a:extLst>
                    <a:ext uri="{9D8B030D-6E8A-4147-A177-3AD203B41FA5}">
                      <a16:colId xmlns:a16="http://schemas.microsoft.com/office/drawing/2014/main" val="20001"/>
                    </a:ext>
                  </a:extLst>
                </a:gridCol>
                <a:gridCol w="1061374">
                  <a:extLst>
                    <a:ext uri="{9D8B030D-6E8A-4147-A177-3AD203B41FA5}">
                      <a16:colId xmlns:a16="http://schemas.microsoft.com/office/drawing/2014/main" val="20002"/>
                    </a:ext>
                  </a:extLst>
                </a:gridCol>
                <a:gridCol w="1057042">
                  <a:extLst>
                    <a:ext uri="{9D8B030D-6E8A-4147-A177-3AD203B41FA5}">
                      <a16:colId xmlns:a16="http://schemas.microsoft.com/office/drawing/2014/main" val="20003"/>
                    </a:ext>
                  </a:extLst>
                </a:gridCol>
                <a:gridCol w="1061375">
                  <a:extLst>
                    <a:ext uri="{9D8B030D-6E8A-4147-A177-3AD203B41FA5}">
                      <a16:colId xmlns:a16="http://schemas.microsoft.com/office/drawing/2014/main" val="20004"/>
                    </a:ext>
                  </a:extLst>
                </a:gridCol>
                <a:gridCol w="1058486">
                  <a:extLst>
                    <a:ext uri="{9D8B030D-6E8A-4147-A177-3AD203B41FA5}">
                      <a16:colId xmlns:a16="http://schemas.microsoft.com/office/drawing/2014/main" val="20005"/>
                    </a:ext>
                  </a:extLst>
                </a:gridCol>
                <a:gridCol w="1059931">
                  <a:extLst>
                    <a:ext uri="{9D8B030D-6E8A-4147-A177-3AD203B41FA5}">
                      <a16:colId xmlns:a16="http://schemas.microsoft.com/office/drawing/2014/main" val="20006"/>
                    </a:ext>
                  </a:extLst>
                </a:gridCol>
              </a:tblGrid>
              <a:tr h="407557">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Format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6">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Bits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07557">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endPar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6      10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11     15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6     20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81000" indent="-381000">
                        <a:lnSpc>
                          <a:spcPct val="75000"/>
                        </a:lnSpc>
                        <a:spcBef>
                          <a:spcPct val="65000"/>
                        </a:spcBef>
                        <a:buSzPct val="100000"/>
                        <a:defRPr sz="2000" b="1">
                          <a:solidFill>
                            <a:schemeClr val="tx1"/>
                          </a:solidFill>
                          <a:latin typeface="Arial" panose="020B0604020202020204" pitchFamily="34" charset="0"/>
                        </a:defRPr>
                      </a:lvl1pPr>
                      <a:lvl2pPr marL="800100" indent="-304800">
                        <a:lnSpc>
                          <a:spcPct val="85000"/>
                        </a:lnSpc>
                        <a:spcBef>
                          <a:spcPct val="40000"/>
                        </a:spcBef>
                        <a:buSzPct val="100000"/>
                        <a:defRPr sz="1600" b="1">
                          <a:solidFill>
                            <a:schemeClr val="tx1"/>
                          </a:solidFill>
                          <a:latin typeface="Arial" panose="020B0604020202020204" pitchFamily="34" charset="0"/>
                        </a:defRPr>
                      </a:lvl2pPr>
                      <a:lvl3pPr marL="1219200" indent="-304800">
                        <a:lnSpc>
                          <a:spcPct val="85000"/>
                        </a:lnSpc>
                        <a:spcBef>
                          <a:spcPct val="40000"/>
                        </a:spcBef>
                        <a:buSzPct val="100000"/>
                        <a:defRPr sz="1600" b="1">
                          <a:solidFill>
                            <a:schemeClr val="tx1"/>
                          </a:solidFill>
                          <a:latin typeface="Arial" panose="020B0604020202020204" pitchFamily="34" charset="0"/>
                        </a:defRPr>
                      </a:lvl3pPr>
                      <a:lvl4pPr marL="1714500" indent="-342900">
                        <a:spcBef>
                          <a:spcPct val="20000"/>
                        </a:spcBef>
                        <a:defRPr>
                          <a:solidFill>
                            <a:schemeClr val="tx1"/>
                          </a:solidFill>
                          <a:latin typeface="Times New Roman" panose="02020603050405020304" pitchFamily="18" charset="0"/>
                        </a:defRPr>
                      </a:lvl4pPr>
                      <a:lvl5pPr marL="2171700" indent="-342900">
                        <a:spcBef>
                          <a:spcPct val="20000"/>
                        </a:spcBef>
                        <a:defRPr>
                          <a:solidFill>
                            <a:schemeClr val="tx1"/>
                          </a:solidFill>
                          <a:latin typeface="Times New Roman" panose="02020603050405020304" pitchFamily="18" charset="0"/>
                        </a:defRPr>
                      </a:lvl5pPr>
                      <a:lvl6pPr marL="2628900" indent="-342900" eaLnBrk="0" fontAlgn="base" hangingPunct="0">
                        <a:spcBef>
                          <a:spcPct val="20000"/>
                        </a:spcBef>
                        <a:spcAft>
                          <a:spcPct val="0"/>
                        </a:spcAft>
                        <a:defRPr>
                          <a:solidFill>
                            <a:schemeClr val="tx1"/>
                          </a:solidFill>
                          <a:latin typeface="Times New Roman" panose="02020603050405020304" pitchFamily="18" charset="0"/>
                        </a:defRPr>
                      </a:lvl6pPr>
                      <a:lvl7pPr marL="3086100" indent="-342900" eaLnBrk="0" fontAlgn="base" hangingPunct="0">
                        <a:spcBef>
                          <a:spcPct val="20000"/>
                        </a:spcBef>
                        <a:spcAft>
                          <a:spcPct val="0"/>
                        </a:spcAft>
                        <a:defRPr>
                          <a:solidFill>
                            <a:schemeClr val="tx1"/>
                          </a:solidFill>
                          <a:latin typeface="Times New Roman" panose="02020603050405020304" pitchFamily="18" charset="0"/>
                        </a:defRPr>
                      </a:lvl7pPr>
                      <a:lvl8pPr marL="3543300" indent="-342900" eaLnBrk="0" fontAlgn="base" hangingPunct="0">
                        <a:spcBef>
                          <a:spcPct val="20000"/>
                        </a:spcBef>
                        <a:spcAft>
                          <a:spcPct val="0"/>
                        </a:spcAft>
                        <a:defRPr>
                          <a:solidFill>
                            <a:schemeClr val="tx1"/>
                          </a:solidFill>
                          <a:latin typeface="Times New Roman" panose="02020603050405020304" pitchFamily="18" charset="0"/>
                        </a:defRPr>
                      </a:lvl8pPr>
                      <a:lvl9pPr marL="4000500" indent="-342900" eaLnBrk="0" fontAlgn="base" hangingPunct="0">
                        <a:spcBef>
                          <a:spcPct val="20000"/>
                        </a:spcBef>
                        <a:spcAft>
                          <a:spcPct val="0"/>
                        </a:spcAft>
                        <a:defRPr>
                          <a:solidFill>
                            <a:schemeClr val="tx1"/>
                          </a:solidFill>
                          <a:latin typeface="Times New Roman" panose="02020603050405020304" pitchFamily="18" charset="0"/>
                        </a:defRPr>
                      </a:lvl9pPr>
                    </a:lstStyle>
                    <a:p>
                      <a:pPr marL="381000" marR="0" lvl="0" indent="-381000" algn="l" defTabSz="914400" rtl="0" eaLnBrk="0" fontAlgn="base" latinLnBrk="0" hangingPunct="0">
                        <a:lnSpc>
                          <a:spcPct val="75000"/>
                        </a:lnSpc>
                        <a:spcBef>
                          <a:spcPct val="65000"/>
                        </a:spcBef>
                        <a:spcAft>
                          <a:spcPct val="0"/>
                        </a:spcAft>
                        <a:buClrTx/>
                        <a:buSzPct val="100000"/>
                        <a:buFontTx/>
                        <a:buAutoNum type="arabicPlain" startAt="21"/>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25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26     31</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530">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R-type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Rs1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Rs2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unused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func</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7557">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I-type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opcode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Rs1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immediate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87025">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J-type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opcode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5">
                  <a:txBody>
                    <a:bodyPr/>
                    <a:lstStyle>
                      <a:lvl1pPr>
                        <a:lnSpc>
                          <a:spcPct val="75000"/>
                        </a:lnSpc>
                        <a:spcBef>
                          <a:spcPct val="65000"/>
                        </a:spcBef>
                        <a:buSzPct val="100000"/>
                        <a:defRPr sz="2000" b="1">
                          <a:solidFill>
                            <a:schemeClr val="tx1"/>
                          </a:solidFill>
                          <a:latin typeface="Arial" panose="020B0604020202020204" pitchFamily="34" charset="0"/>
                        </a:defRPr>
                      </a:lvl1pPr>
                      <a:lvl2pPr marL="495300">
                        <a:lnSpc>
                          <a:spcPct val="85000"/>
                        </a:lnSpc>
                        <a:spcBef>
                          <a:spcPct val="40000"/>
                        </a:spcBef>
                        <a:buSzPct val="100000"/>
                        <a:defRPr sz="1600" b="1">
                          <a:solidFill>
                            <a:schemeClr val="tx1"/>
                          </a:solidFill>
                          <a:latin typeface="Arial" panose="020B0604020202020204" pitchFamily="34" charset="0"/>
                        </a:defRPr>
                      </a:lvl2pPr>
                      <a:lvl3pPr>
                        <a:lnSpc>
                          <a:spcPct val="85000"/>
                        </a:lnSpc>
                        <a:spcBef>
                          <a:spcPct val="40000"/>
                        </a:spcBef>
                        <a:buSzPct val="100000"/>
                        <a:defRPr sz="1600" b="1">
                          <a:solidFill>
                            <a:schemeClr val="tx1"/>
                          </a:solidFill>
                          <a:latin typeface="Arial" panose="020B0604020202020204" pitchFamily="34"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offset added to PC</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980728"/>
            <a:ext cx="8919847" cy="863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7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interlock---LOAD instruction:</a:t>
            </a:r>
          </a:p>
          <a:p>
            <a:pPr marL="457200" indent="-457200" algn="just">
              <a:lnSpc>
                <a:spcPts val="2700"/>
              </a:lnSpc>
              <a:spcBef>
                <a:spcPts val="0"/>
              </a:spcBef>
              <a:spcAft>
                <a:spcPts val="600"/>
              </a:spcAft>
              <a:buSzPct val="100000"/>
              <a:buFont typeface="Symbol" panose="05050102010706020507" pitchFamily="18" charset="2"/>
              <a:buChar char="¨"/>
            </a:pPr>
            <a:endPar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Picture 2" descr="arch64"/>
          <p:cNvPicPr>
            <a:picLocks noChangeAspect="1" noChangeArrowheads="1"/>
          </p:cNvPicPr>
          <p:nvPr/>
        </p:nvPicPr>
        <p:blipFill rotWithShape="1">
          <a:blip r:embed="rId3">
            <a:extLst>
              <a:ext uri="{28A0092B-C50C-407E-A947-70E740481C1C}">
                <a14:useLocalDpi xmlns:a14="http://schemas.microsoft.com/office/drawing/2010/main" val="0"/>
              </a:ext>
            </a:extLst>
          </a:blip>
          <a:srcRect l="4604" t="4354" r="4192" b="37263"/>
          <a:stretch>
            <a:fillRect/>
          </a:stretch>
        </p:blipFill>
        <p:spPr bwMode="auto">
          <a:xfrm>
            <a:off x="1267868" y="1412777"/>
            <a:ext cx="6876910"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rotWithShape="1">
          <a:blip r:embed="rId4"/>
          <a:srcRect/>
          <a:stretch>
            <a:fillRect/>
          </a:stretch>
        </p:blipFill>
        <p:spPr>
          <a:xfrm>
            <a:off x="395536" y="4941168"/>
            <a:ext cx="8369400" cy="1780250"/>
          </a:xfrm>
          <a:prstGeom prst="rect">
            <a:avLst/>
          </a:prstGeom>
        </p:spPr>
      </p:pic>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53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7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Forwarding---mainly ALU instruction:</a:t>
            </a:r>
          </a:p>
          <a:p>
            <a:pPr marL="457200" indent="-457200" algn="just">
              <a:lnSpc>
                <a:spcPts val="27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Pipeline registers contain both the data to be forwarded as well as the source and destination register fields.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前送的数据、源寄存器域、目的寄存器域都在流水线寄存器中</a:t>
            </a:r>
          </a:p>
          <a:p>
            <a:pPr marL="457200" indent="-457200" algn="just">
              <a:lnSpc>
                <a:spcPts val="27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forwarding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logically happens: </a:t>
            </a:r>
          </a:p>
          <a:p>
            <a:pPr marL="457200" indent="457200" algn="just">
              <a:lnSpc>
                <a:spcPts val="27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from: ALU or data memory output   </a:t>
            </a:r>
          </a:p>
          <a:p>
            <a:pPr marL="457200" indent="457200" algn="just">
              <a:lnSpc>
                <a:spcPts val="27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ALU input, data memory input, or zero detection unit.</a:t>
            </a:r>
          </a:p>
          <a:p>
            <a:pPr marL="457200" indent="-457200" algn="just">
              <a:lnSpc>
                <a:spcPts val="27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Forwarding is by comparison: </a:t>
            </a:r>
          </a:p>
          <a:p>
            <a:pPr marL="457200" indent="-457200" algn="just">
              <a:lnSpc>
                <a:spcPts val="2700"/>
              </a:lnSpc>
              <a:spcBef>
                <a:spcPts val="0"/>
              </a:spcBef>
              <a:spcAft>
                <a:spcPts val="6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lnSpc>
                <a:spcPts val="2700"/>
              </a:lnSpc>
              <a:spcBef>
                <a:spcPts val="0"/>
              </a:spcBef>
              <a:spcAft>
                <a:spcPts val="60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Destination registers</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目标寄存器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IR in EX/MEM and MEM/WB  </a:t>
            </a:r>
          </a:p>
          <a:p>
            <a:pPr algn="ctr">
              <a:lnSpc>
                <a:spcPts val="2700"/>
              </a:lnSpc>
              <a:spcBef>
                <a:spcPts val="0"/>
              </a:spcBef>
              <a:spcAft>
                <a:spcPts val="60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ctr">
              <a:lnSpc>
                <a:spcPts val="2700"/>
              </a:lnSpc>
              <a:spcBef>
                <a:spcPts val="0"/>
              </a:spcBef>
              <a:spcAft>
                <a:spcPts val="60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Source registers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源寄存器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IR in ID/EX and EX/MEM.</a:t>
            </a:r>
          </a:p>
          <a:p>
            <a:pPr marL="457200" indent="-457200" algn="just">
              <a:lnSpc>
                <a:spcPts val="2700"/>
              </a:lnSpc>
              <a:spcBef>
                <a:spcPts val="0"/>
              </a:spcBef>
              <a:spcAft>
                <a:spcPts val="600"/>
              </a:spcAft>
              <a:buSzPct val="100000"/>
              <a:buFont typeface="Symbol" panose="05050102010706020507" pitchFamily="18" charset="2"/>
              <a:buChar char="¨"/>
            </a:pP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AutoShape 5"/>
          <p:cNvSpPr>
            <a:spLocks noChangeArrowheads="1"/>
          </p:cNvSpPr>
          <p:nvPr/>
        </p:nvSpPr>
        <p:spPr bwMode="auto">
          <a:xfrm>
            <a:off x="4067944" y="5157192"/>
            <a:ext cx="457200" cy="381000"/>
          </a:xfrm>
          <a:prstGeom prst="upDownArrow">
            <a:avLst>
              <a:gd name="adj1" fmla="val 50000"/>
              <a:gd name="adj2" fmla="val 20000"/>
            </a:avLst>
          </a:prstGeom>
          <a:solidFill>
            <a:srgbClr val="00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11" name="Text Box 8"/>
          <p:cNvSpPr txBox="1">
            <a:spLocks noChangeArrowheads="1"/>
          </p:cNvSpPr>
          <p:nvPr/>
        </p:nvSpPr>
        <p:spPr bwMode="auto">
          <a:xfrm>
            <a:off x="4571628" y="5185102"/>
            <a:ext cx="23034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nSpc>
                <a:spcPct val="80000"/>
              </a:lnSpc>
              <a:spcBef>
                <a:spcPct val="50000"/>
              </a:spcBef>
            </a:pPr>
            <a:r>
              <a:rPr lang="zh-CN" altLang="en-US" sz="2200" b="1" dirty="0">
                <a:solidFill>
                  <a:srgbClr val="800000"/>
                </a:solidFill>
                <a:latin typeface="宋体" panose="02010600030101010101" pitchFamily="2" charset="-122"/>
                <a:ea typeface="宋体" panose="02010600030101010101" pitchFamily="2" charset="-122"/>
                <a:sym typeface="Symbol" panose="05050102010706020507" pitchFamily="18" charset="2"/>
              </a:rPr>
              <a:t>是否相同？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1203784" y="1412776"/>
            <a:ext cx="6696744" cy="450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44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Following figure shows the comparisons and possible forwarding operations where the destination of the forwarded result is an ALU input for the instruction currently in EX. </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additional to the comparators and combinational logical that we need to determine when a forwarding path needs to be enabled, we also need to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enlarge the multiplexers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the ALU inputs 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add the connections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from the pipeline registers that are used to forwarding the results.</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165" y="1108076"/>
            <a:ext cx="5183981" cy="369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640580" y="4911317"/>
            <a:ext cx="8172400" cy="1902059"/>
            <a:chOff x="719956" y="4572000"/>
            <a:chExt cx="8172400" cy="1902059"/>
          </a:xfrm>
        </p:grpSpPr>
        <p:sp>
          <p:nvSpPr>
            <p:cNvPr id="15" name="Text Box 6"/>
            <p:cNvSpPr txBox="1">
              <a:spLocks noChangeArrowheads="1"/>
            </p:cNvSpPr>
            <p:nvPr/>
          </p:nvSpPr>
          <p:spPr bwMode="auto">
            <a:xfrm>
              <a:off x="719956" y="4572000"/>
              <a:ext cx="8172400"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ADD  </a:t>
              </a:r>
              <a:r>
                <a:rPr lang="en-US" altLang="zh-CN" sz="2400" b="1" dirty="0">
                  <a:solidFill>
                    <a:schemeClr val="accent2"/>
                  </a:solidFill>
                  <a:latin typeface="Times New Roman" panose="02020603050405020304" pitchFamily="18" charset="0"/>
                  <a:cs typeface="Times New Roman" panose="02020603050405020304" pitchFamily="18" charset="0"/>
                </a:rPr>
                <a:t>R1,</a:t>
              </a:r>
              <a:r>
                <a:rPr lang="en-US" altLang="zh-CN" sz="2400" b="1" dirty="0">
                  <a:solidFill>
                    <a:srgbClr val="003366"/>
                  </a:solidFill>
                  <a:latin typeface="Times New Roman" panose="02020603050405020304" pitchFamily="18" charset="0"/>
                  <a:cs typeface="Times New Roman" panose="02020603050405020304" pitchFamily="18" charset="0"/>
                </a:rPr>
                <a:t> R2, R3    IF  ID  </a:t>
              </a:r>
              <a:r>
                <a:rPr lang="en-US" altLang="zh-CN" sz="2400" b="1" dirty="0">
                  <a:solidFill>
                    <a:srgbClr val="FF66CC"/>
                  </a:solidFill>
                  <a:latin typeface="Times New Roman" panose="02020603050405020304" pitchFamily="18" charset="0"/>
                  <a:cs typeface="Times New Roman" panose="02020603050405020304" pitchFamily="18" charset="0"/>
                </a:rPr>
                <a:t>EX</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rgbClr val="CC9900"/>
                  </a:solidFill>
                  <a:latin typeface="Times New Roman" panose="02020603050405020304" pitchFamily="18" charset="0"/>
                  <a:cs typeface="Times New Roman" panose="02020603050405020304" pitchFamily="18" charset="0"/>
                </a:rPr>
                <a:t>ME</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chemeClr val="hlink"/>
                  </a:solidFill>
                  <a:latin typeface="Times New Roman" panose="02020603050405020304" pitchFamily="18" charset="0"/>
                  <a:cs typeface="Times New Roman" panose="02020603050405020304" pitchFamily="18" charset="0"/>
                </a:rPr>
                <a:t>  </a:t>
              </a:r>
              <a:r>
                <a:rPr lang="en-US" altLang="zh-CN" sz="2400" b="1" dirty="0">
                  <a:solidFill>
                    <a:srgbClr val="003366"/>
                  </a:solidFill>
                  <a:latin typeface="Times New Roman" panose="02020603050405020304" pitchFamily="18" charset="0"/>
                  <a:cs typeface="Times New Roman" panose="02020603050405020304" pitchFamily="18" charset="0"/>
                </a:rPr>
                <a:t>WB</a:t>
              </a:r>
            </a:p>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SUB  R5, </a:t>
              </a:r>
              <a:r>
                <a:rPr lang="en-US" altLang="zh-CN" sz="2400" b="1" dirty="0">
                  <a:solidFill>
                    <a:schemeClr val="accent2"/>
                  </a:solidFill>
                  <a:latin typeface="Times New Roman" panose="02020603050405020304" pitchFamily="18" charset="0"/>
                  <a:cs typeface="Times New Roman" panose="02020603050405020304" pitchFamily="18" charset="0"/>
                </a:rPr>
                <a:t>R1,</a:t>
              </a:r>
              <a:r>
                <a:rPr lang="en-US" altLang="zh-CN" sz="2400" b="1" dirty="0">
                  <a:solidFill>
                    <a:srgbClr val="003366"/>
                  </a:solidFill>
                  <a:latin typeface="Times New Roman" panose="02020603050405020304" pitchFamily="18" charset="0"/>
                  <a:cs typeface="Times New Roman" panose="02020603050405020304" pitchFamily="18" charset="0"/>
                </a:rPr>
                <a:t> R7           IF   ID   </a:t>
              </a:r>
              <a:r>
                <a:rPr lang="en-US" altLang="zh-CN" sz="2400" b="1" dirty="0">
                  <a:solidFill>
                    <a:srgbClr val="FF66CC"/>
                  </a:solidFill>
                  <a:latin typeface="Times New Roman" panose="02020603050405020304" pitchFamily="18" charset="0"/>
                  <a:cs typeface="Times New Roman" panose="02020603050405020304" pitchFamily="18" charset="0"/>
                </a:rPr>
                <a:t>EX </a:t>
              </a:r>
              <a:r>
                <a:rPr lang="en-US" altLang="zh-CN" sz="2400" b="1" dirty="0">
                  <a:solidFill>
                    <a:srgbClr val="003366"/>
                  </a:solidFill>
                  <a:latin typeface="Times New Roman" panose="02020603050405020304" pitchFamily="18" charset="0"/>
                  <a:cs typeface="Times New Roman" panose="02020603050405020304" pitchFamily="18" charset="0"/>
                </a:rPr>
                <a:t>   ME  WB</a:t>
              </a:r>
            </a:p>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XOR  R6, </a:t>
              </a:r>
              <a:r>
                <a:rPr lang="en-US" altLang="zh-CN" sz="2400" b="1" dirty="0">
                  <a:solidFill>
                    <a:schemeClr val="accent2"/>
                  </a:solidFill>
                  <a:latin typeface="Times New Roman" panose="02020603050405020304" pitchFamily="18" charset="0"/>
                  <a:cs typeface="Times New Roman" panose="02020603050405020304" pitchFamily="18" charset="0"/>
                </a:rPr>
                <a:t>R1,</a:t>
              </a:r>
              <a:r>
                <a:rPr lang="en-US" altLang="zh-CN" sz="2400" b="1" dirty="0">
                  <a:solidFill>
                    <a:srgbClr val="003366"/>
                  </a:solidFill>
                  <a:latin typeface="Times New Roman" panose="02020603050405020304" pitchFamily="18" charset="0"/>
                  <a:cs typeface="Times New Roman" panose="02020603050405020304" pitchFamily="18" charset="0"/>
                </a:rPr>
                <a:t> R7                 IF    ID    </a:t>
              </a:r>
              <a:r>
                <a:rPr lang="en-US" altLang="zh-CN" sz="2400" b="1" dirty="0">
                  <a:solidFill>
                    <a:srgbClr val="CC9900"/>
                  </a:solidFill>
                  <a:latin typeface="Times New Roman" panose="02020603050405020304" pitchFamily="18" charset="0"/>
                  <a:cs typeface="Times New Roman" panose="02020603050405020304" pitchFamily="18" charset="0"/>
                </a:rPr>
                <a:t>EX</a:t>
              </a:r>
              <a:r>
                <a:rPr lang="en-US" altLang="zh-CN" sz="2400" b="1" dirty="0">
                  <a:solidFill>
                    <a:srgbClr val="003366"/>
                  </a:solidFill>
                  <a:latin typeface="Times New Roman" panose="02020603050405020304" pitchFamily="18" charset="0"/>
                  <a:cs typeface="Times New Roman" panose="02020603050405020304" pitchFamily="18" charset="0"/>
                </a:rPr>
                <a:t>   ME  WB</a:t>
              </a:r>
            </a:p>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OR    R7, </a:t>
              </a:r>
              <a:r>
                <a:rPr lang="en-US" altLang="zh-CN" sz="2400" b="1" dirty="0">
                  <a:solidFill>
                    <a:schemeClr val="accent2"/>
                  </a:solidFill>
                  <a:latin typeface="Times New Roman" panose="02020603050405020304" pitchFamily="18" charset="0"/>
                  <a:cs typeface="Times New Roman" panose="02020603050405020304" pitchFamily="18" charset="0"/>
                </a:rPr>
                <a:t>R1,</a:t>
              </a:r>
              <a:r>
                <a:rPr lang="en-US" altLang="zh-CN" sz="2400" b="1" dirty="0">
                  <a:solidFill>
                    <a:srgbClr val="003366"/>
                  </a:solidFill>
                  <a:latin typeface="Times New Roman" panose="02020603050405020304" pitchFamily="18" charset="0"/>
                  <a:cs typeface="Times New Roman" panose="02020603050405020304" pitchFamily="18" charset="0"/>
                </a:rPr>
                <a:t> R7                          IF     ID    EX   ME  WB</a:t>
              </a:r>
            </a:p>
          </p:txBody>
        </p:sp>
        <p:sp>
          <p:nvSpPr>
            <p:cNvPr id="19" name="Line 12"/>
            <p:cNvSpPr>
              <a:spLocks noChangeShapeType="1"/>
            </p:cNvSpPr>
            <p:nvPr/>
          </p:nvSpPr>
          <p:spPr bwMode="auto">
            <a:xfrm>
              <a:off x="4726781" y="4841875"/>
              <a:ext cx="431800" cy="433388"/>
            </a:xfrm>
            <a:prstGeom prst="line">
              <a:avLst/>
            </a:prstGeom>
            <a:noFill/>
            <a:ln w="57150">
              <a:solidFill>
                <a:srgbClr val="FF66CC"/>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13"/>
            <p:cNvSpPr>
              <a:spLocks noChangeShapeType="1"/>
            </p:cNvSpPr>
            <p:nvPr/>
          </p:nvSpPr>
          <p:spPr bwMode="auto">
            <a:xfrm>
              <a:off x="5285990" y="4946766"/>
              <a:ext cx="366130" cy="714482"/>
            </a:xfrm>
            <a:prstGeom prst="line">
              <a:avLst/>
            </a:prstGeom>
            <a:noFill/>
            <a:ln w="57150">
              <a:solidFill>
                <a:srgbClr val="CC99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14"/>
            <p:cNvSpPr>
              <a:spLocks noChangeShapeType="1"/>
            </p:cNvSpPr>
            <p:nvPr/>
          </p:nvSpPr>
          <p:spPr bwMode="auto">
            <a:xfrm>
              <a:off x="5788434" y="4946766"/>
              <a:ext cx="79709" cy="1218538"/>
            </a:xfrm>
            <a:prstGeom prst="line">
              <a:avLst/>
            </a:prstGeom>
            <a:ln w="57150">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zh-CN" altLang="en-US"/>
            </a:p>
          </p:txBody>
        </p:sp>
      </p:gr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7802" y="1108258"/>
            <a:ext cx="8594678" cy="5454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bwMode="auto">
          <a:xfrm>
            <a:off x="179512" y="2924944"/>
            <a:ext cx="8784976" cy="1872208"/>
          </a:xfrm>
          <a:prstGeom prst="rect">
            <a:avLst/>
          </a:prstGeom>
          <a:noFill/>
          <a:ln w="57150" cap="flat" cmpd="sng" algn="ctr">
            <a:solidFill>
              <a:srgbClr val="FF66FF"/>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9" name="矩形 8"/>
          <p:cNvSpPr/>
          <p:nvPr/>
        </p:nvSpPr>
        <p:spPr bwMode="auto">
          <a:xfrm>
            <a:off x="179512" y="4690656"/>
            <a:ext cx="8784976" cy="1872208"/>
          </a:xfrm>
          <a:prstGeom prst="rect">
            <a:avLst/>
          </a:prstGeom>
          <a:noFill/>
          <a:ln w="57150" cap="flat" cmpd="sng" algn="ctr">
            <a:solidFill>
              <a:srgbClr val="FFC0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7978" y="1118898"/>
            <a:ext cx="8774502" cy="3138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zh-CN" altLang="en-US" sz="23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将一重复的时序过程分解为若干子过程，每个子过程都可有效地在其专用功能段上与其它子过程同时执行，这种技术称为</a:t>
            </a:r>
            <a:r>
              <a:rPr lang="zh-CN" altLang="en-US" sz="23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流水技术</a:t>
            </a:r>
            <a:r>
              <a:rPr lang="zh-CN" altLang="en-US" sz="23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3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Font typeface="Symbol" panose="05050102010706020507" pitchFamily="18" charset="2"/>
              <a:buChar char="¨"/>
            </a:pPr>
            <a:r>
              <a:rPr lang="en-US" altLang="zh-CN" sz="23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Pipelining</a:t>
            </a:r>
            <a:r>
              <a:rPr lang="en-US" altLang="zh-CN" sz="23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300" i="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3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is an </a:t>
            </a:r>
            <a:r>
              <a:rPr lang="en-US" altLang="zh-CN" sz="23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implementation</a:t>
            </a:r>
            <a:r>
              <a:rPr lang="en-US" altLang="zh-CN" sz="23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technique whereby multiple instructions are overlapped in execution.</a:t>
            </a:r>
            <a:r>
              <a:rPr lang="zh-CN" altLang="en-US" sz="23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多指令重叠运行</a:t>
            </a:r>
            <a:endParaRPr lang="en-US" altLang="zh-CN" sz="23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Font typeface="Symbol" panose="05050102010706020507" pitchFamily="18" charset="2"/>
              <a:buChar char="¨"/>
            </a:pPr>
            <a:r>
              <a:rPr lang="en-US" altLang="zh-CN" sz="23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Different steps are completing different parts of different instructions in parallel.  </a:t>
            </a:r>
            <a:r>
              <a:rPr lang="zh-CN" altLang="en-US" sz="23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不同步骤并行完成不同指令的不同部分</a:t>
            </a:r>
          </a:p>
          <a:p>
            <a:pPr marL="457200" indent="-457200" algn="just">
              <a:spcBef>
                <a:spcPct val="20000"/>
              </a:spcBef>
              <a:buFont typeface="Symbol" panose="05050102010706020507" pitchFamily="18" charset="2"/>
              <a:buChar char="¨"/>
            </a:pPr>
            <a:r>
              <a:rPr lang="en-US" altLang="zh-CN" sz="23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Each step is called:  </a:t>
            </a:r>
            <a:r>
              <a:rPr lang="en-US" altLang="zh-CN" sz="23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pipe stage </a:t>
            </a:r>
            <a:r>
              <a:rPr lang="en-US" altLang="zh-CN" sz="23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or  </a:t>
            </a:r>
            <a:r>
              <a:rPr lang="en-US" altLang="zh-CN" sz="23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pipe segment</a:t>
            </a:r>
            <a:r>
              <a:rPr lang="en-US" altLang="zh-CN" sz="23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3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流水段</a:t>
            </a:r>
            <a:r>
              <a:rPr lang="en-US" altLang="zh-CN" sz="23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p:txBody>
      </p:sp>
      <p:pic>
        <p:nvPicPr>
          <p:cNvPr id="8" name="Picture 7"/>
          <p:cNvPicPr>
            <a:picLocks noChangeAspect="1"/>
          </p:cNvPicPr>
          <p:nvPr/>
        </p:nvPicPr>
        <p:blipFill>
          <a:blip r:embed="rId3"/>
          <a:stretch>
            <a:fillRect/>
          </a:stretch>
        </p:blipFill>
        <p:spPr>
          <a:xfrm>
            <a:off x="1547664" y="4403081"/>
            <a:ext cx="6120680" cy="2027086"/>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165" y="1108076"/>
            <a:ext cx="5183981" cy="369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640580" y="4911317"/>
            <a:ext cx="8172400" cy="1902059"/>
            <a:chOff x="719956" y="4572000"/>
            <a:chExt cx="8172400" cy="1902059"/>
          </a:xfrm>
        </p:grpSpPr>
        <p:sp>
          <p:nvSpPr>
            <p:cNvPr id="15" name="Text Box 6"/>
            <p:cNvSpPr txBox="1">
              <a:spLocks noChangeArrowheads="1"/>
            </p:cNvSpPr>
            <p:nvPr/>
          </p:nvSpPr>
          <p:spPr bwMode="auto">
            <a:xfrm>
              <a:off x="719956" y="4572000"/>
              <a:ext cx="8172400"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ADDI  </a:t>
              </a:r>
              <a:r>
                <a:rPr lang="en-US" altLang="zh-CN" sz="2400" b="1" dirty="0">
                  <a:solidFill>
                    <a:schemeClr val="accent2"/>
                  </a:solidFill>
                  <a:latin typeface="Times New Roman" panose="02020603050405020304" pitchFamily="18" charset="0"/>
                  <a:cs typeface="Times New Roman" panose="02020603050405020304" pitchFamily="18" charset="0"/>
                </a:rPr>
                <a:t>R1,</a:t>
              </a:r>
              <a:r>
                <a:rPr lang="en-US" altLang="zh-CN" sz="2400" b="1" dirty="0">
                  <a:solidFill>
                    <a:srgbClr val="003366"/>
                  </a:solidFill>
                  <a:latin typeface="Times New Roman" panose="02020603050405020304" pitchFamily="18" charset="0"/>
                  <a:cs typeface="Times New Roman" panose="02020603050405020304" pitchFamily="18" charset="0"/>
                </a:rPr>
                <a:t> R2, #3    IF  ID  </a:t>
              </a:r>
              <a:r>
                <a:rPr lang="en-US" altLang="zh-CN" sz="2400" b="1" dirty="0">
                  <a:solidFill>
                    <a:srgbClr val="FF66CC"/>
                  </a:solidFill>
                  <a:latin typeface="Times New Roman" panose="02020603050405020304" pitchFamily="18" charset="0"/>
                  <a:cs typeface="Times New Roman" panose="02020603050405020304" pitchFamily="18" charset="0"/>
                </a:rPr>
                <a:t>EX</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rgbClr val="CC9900"/>
                  </a:solidFill>
                  <a:latin typeface="Times New Roman" panose="02020603050405020304" pitchFamily="18" charset="0"/>
                  <a:cs typeface="Times New Roman" panose="02020603050405020304" pitchFamily="18" charset="0"/>
                </a:rPr>
                <a:t>ME</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chemeClr val="hlink"/>
                  </a:solidFill>
                  <a:latin typeface="Times New Roman" panose="02020603050405020304" pitchFamily="18" charset="0"/>
                  <a:cs typeface="Times New Roman" panose="02020603050405020304" pitchFamily="18" charset="0"/>
                </a:rPr>
                <a:t>  </a:t>
              </a:r>
              <a:r>
                <a:rPr lang="en-US" altLang="zh-CN" sz="2400" b="1" dirty="0">
                  <a:solidFill>
                    <a:srgbClr val="003366"/>
                  </a:solidFill>
                  <a:latin typeface="Times New Roman" panose="02020603050405020304" pitchFamily="18" charset="0"/>
                  <a:cs typeface="Times New Roman" panose="02020603050405020304" pitchFamily="18" charset="0"/>
                </a:rPr>
                <a:t>WB</a:t>
              </a:r>
            </a:p>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SUB    R5, </a:t>
              </a:r>
              <a:r>
                <a:rPr lang="en-US" altLang="zh-CN" sz="2400" b="1" dirty="0">
                  <a:solidFill>
                    <a:schemeClr val="accent2"/>
                  </a:solidFill>
                  <a:latin typeface="Times New Roman" panose="02020603050405020304" pitchFamily="18" charset="0"/>
                  <a:cs typeface="Times New Roman" panose="02020603050405020304" pitchFamily="18" charset="0"/>
                </a:rPr>
                <a:t>R1,</a:t>
              </a:r>
              <a:r>
                <a:rPr lang="en-US" altLang="zh-CN" sz="2400" b="1" dirty="0">
                  <a:solidFill>
                    <a:srgbClr val="003366"/>
                  </a:solidFill>
                  <a:latin typeface="Times New Roman" panose="02020603050405020304" pitchFamily="18" charset="0"/>
                  <a:cs typeface="Times New Roman" panose="02020603050405020304" pitchFamily="18" charset="0"/>
                </a:rPr>
                <a:t> R7           IF   ID   </a:t>
              </a:r>
              <a:r>
                <a:rPr lang="en-US" altLang="zh-CN" sz="2400" b="1" dirty="0">
                  <a:solidFill>
                    <a:srgbClr val="FF66CC"/>
                  </a:solidFill>
                  <a:latin typeface="Times New Roman" panose="02020603050405020304" pitchFamily="18" charset="0"/>
                  <a:cs typeface="Times New Roman" panose="02020603050405020304" pitchFamily="18" charset="0"/>
                </a:rPr>
                <a:t>EX </a:t>
              </a:r>
              <a:r>
                <a:rPr lang="en-US" altLang="zh-CN" sz="2400" b="1" dirty="0">
                  <a:solidFill>
                    <a:srgbClr val="003366"/>
                  </a:solidFill>
                  <a:latin typeface="Times New Roman" panose="02020603050405020304" pitchFamily="18" charset="0"/>
                  <a:cs typeface="Times New Roman" panose="02020603050405020304" pitchFamily="18" charset="0"/>
                </a:rPr>
                <a:t>   ME  WB</a:t>
              </a:r>
            </a:p>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XOR   R6, </a:t>
              </a:r>
              <a:r>
                <a:rPr lang="en-US" altLang="zh-CN" sz="2400" b="1" dirty="0">
                  <a:solidFill>
                    <a:schemeClr val="accent2"/>
                  </a:solidFill>
                  <a:latin typeface="Times New Roman" panose="02020603050405020304" pitchFamily="18" charset="0"/>
                  <a:cs typeface="Times New Roman" panose="02020603050405020304" pitchFamily="18" charset="0"/>
                </a:rPr>
                <a:t>R1,</a:t>
              </a:r>
              <a:r>
                <a:rPr lang="en-US" altLang="zh-CN" sz="2400" b="1" dirty="0">
                  <a:solidFill>
                    <a:srgbClr val="003366"/>
                  </a:solidFill>
                  <a:latin typeface="Times New Roman" panose="02020603050405020304" pitchFamily="18" charset="0"/>
                  <a:cs typeface="Times New Roman" panose="02020603050405020304" pitchFamily="18" charset="0"/>
                </a:rPr>
                <a:t> R7                 IF    ID    </a:t>
              </a:r>
              <a:r>
                <a:rPr lang="en-US" altLang="zh-CN" sz="2400" b="1" dirty="0">
                  <a:solidFill>
                    <a:srgbClr val="CC9900"/>
                  </a:solidFill>
                  <a:latin typeface="Times New Roman" panose="02020603050405020304" pitchFamily="18" charset="0"/>
                  <a:cs typeface="Times New Roman" panose="02020603050405020304" pitchFamily="18" charset="0"/>
                </a:rPr>
                <a:t>EX</a:t>
              </a:r>
              <a:r>
                <a:rPr lang="en-US" altLang="zh-CN" sz="2400" b="1" dirty="0">
                  <a:solidFill>
                    <a:srgbClr val="003366"/>
                  </a:solidFill>
                  <a:latin typeface="Times New Roman" panose="02020603050405020304" pitchFamily="18" charset="0"/>
                  <a:cs typeface="Times New Roman" panose="02020603050405020304" pitchFamily="18" charset="0"/>
                </a:rPr>
                <a:t>   ME  WB</a:t>
              </a:r>
            </a:p>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OR      R7, </a:t>
              </a:r>
              <a:r>
                <a:rPr lang="en-US" altLang="zh-CN" sz="2400" b="1" dirty="0">
                  <a:solidFill>
                    <a:schemeClr val="accent2"/>
                  </a:solidFill>
                  <a:latin typeface="Times New Roman" panose="02020603050405020304" pitchFamily="18" charset="0"/>
                  <a:cs typeface="Times New Roman" panose="02020603050405020304" pitchFamily="18" charset="0"/>
                </a:rPr>
                <a:t>R1,</a:t>
              </a:r>
              <a:r>
                <a:rPr lang="en-US" altLang="zh-CN" sz="2400" b="1" dirty="0">
                  <a:solidFill>
                    <a:srgbClr val="003366"/>
                  </a:solidFill>
                  <a:latin typeface="Times New Roman" panose="02020603050405020304" pitchFamily="18" charset="0"/>
                  <a:cs typeface="Times New Roman" panose="02020603050405020304" pitchFamily="18" charset="0"/>
                </a:rPr>
                <a:t> R7                          IF     ID    EX   ME  WB</a:t>
              </a:r>
            </a:p>
          </p:txBody>
        </p:sp>
        <p:sp>
          <p:nvSpPr>
            <p:cNvPr id="19" name="Line 12"/>
            <p:cNvSpPr>
              <a:spLocks noChangeShapeType="1"/>
            </p:cNvSpPr>
            <p:nvPr/>
          </p:nvSpPr>
          <p:spPr bwMode="auto">
            <a:xfrm>
              <a:off x="4726781" y="4841875"/>
              <a:ext cx="431800" cy="433388"/>
            </a:xfrm>
            <a:prstGeom prst="line">
              <a:avLst/>
            </a:prstGeom>
            <a:noFill/>
            <a:ln w="57150">
              <a:solidFill>
                <a:srgbClr val="FF66CC"/>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13"/>
            <p:cNvSpPr>
              <a:spLocks noChangeShapeType="1"/>
            </p:cNvSpPr>
            <p:nvPr/>
          </p:nvSpPr>
          <p:spPr bwMode="auto">
            <a:xfrm>
              <a:off x="5285990" y="4946766"/>
              <a:ext cx="366130" cy="714482"/>
            </a:xfrm>
            <a:prstGeom prst="line">
              <a:avLst/>
            </a:prstGeom>
            <a:noFill/>
            <a:ln w="57150">
              <a:solidFill>
                <a:srgbClr val="CC99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14"/>
            <p:cNvSpPr>
              <a:spLocks noChangeShapeType="1"/>
            </p:cNvSpPr>
            <p:nvPr/>
          </p:nvSpPr>
          <p:spPr bwMode="auto">
            <a:xfrm>
              <a:off x="5788434" y="4946766"/>
              <a:ext cx="79709" cy="1218538"/>
            </a:xfrm>
            <a:prstGeom prst="line">
              <a:avLst/>
            </a:prstGeom>
            <a:ln w="57150">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zh-CN" altLang="en-US"/>
            </a:p>
          </p:txBody>
        </p:sp>
      </p:gr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51520" y="116632"/>
            <a:ext cx="8712968" cy="6586860"/>
            <a:chOff x="1331640" y="109122"/>
            <a:chExt cx="6660232" cy="6586860"/>
          </a:xfrm>
        </p:grpSpPr>
        <p:pic>
          <p:nvPicPr>
            <p:cNvPr id="14" name="Picture 4"/>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1640" y="1700808"/>
              <a:ext cx="6660232" cy="4995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2476" y="109122"/>
              <a:ext cx="6659395" cy="166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bwMode="auto">
          <a:xfrm>
            <a:off x="251520" y="1526934"/>
            <a:ext cx="8784976" cy="1872208"/>
          </a:xfrm>
          <a:prstGeom prst="rect">
            <a:avLst/>
          </a:prstGeom>
          <a:noFill/>
          <a:ln w="57150" cap="flat" cmpd="sng" algn="ctr">
            <a:solidFill>
              <a:srgbClr val="FF66FF"/>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2" name="矩形 11"/>
          <p:cNvSpPr/>
          <p:nvPr/>
        </p:nvSpPr>
        <p:spPr bwMode="auto">
          <a:xfrm>
            <a:off x="215516" y="3258881"/>
            <a:ext cx="8784976" cy="1872208"/>
          </a:xfrm>
          <a:prstGeom prst="rect">
            <a:avLst/>
          </a:prstGeom>
          <a:noFill/>
          <a:ln w="57150" cap="flat" cmpd="sng" algn="ctr">
            <a:solidFill>
              <a:srgbClr val="FFC0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165" y="1108076"/>
            <a:ext cx="5183981" cy="369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3"/>
          <p:cNvSpPr txBox="1">
            <a:spLocks noChangeArrowheads="1"/>
          </p:cNvSpPr>
          <p:nvPr/>
        </p:nvSpPr>
        <p:spPr bwMode="auto">
          <a:xfrm>
            <a:off x="827584" y="5085184"/>
            <a:ext cx="7704856"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LW    </a:t>
            </a:r>
            <a:r>
              <a:rPr lang="en-US" altLang="zh-CN" sz="2400" b="1" dirty="0">
                <a:solidFill>
                  <a:srgbClr val="FF0000"/>
                </a:solidFill>
                <a:latin typeface="Times New Roman" panose="02020603050405020304" pitchFamily="18" charset="0"/>
                <a:cs typeface="Times New Roman" panose="02020603050405020304" pitchFamily="18" charset="0"/>
              </a:rPr>
              <a:t>R1</a:t>
            </a:r>
            <a:r>
              <a:rPr lang="en-US" altLang="zh-CN" sz="2400" b="1" dirty="0">
                <a:solidFill>
                  <a:schemeClr val="accent2"/>
                </a:solidFill>
                <a:latin typeface="Times New Roman" panose="02020603050405020304" pitchFamily="18" charset="0"/>
                <a:cs typeface="Times New Roman" panose="02020603050405020304" pitchFamily="18" charset="0"/>
              </a:rPr>
              <a:t>,</a:t>
            </a:r>
            <a:r>
              <a:rPr lang="en-US" altLang="zh-CN" sz="2400" b="1" dirty="0">
                <a:solidFill>
                  <a:srgbClr val="003366"/>
                </a:solidFill>
                <a:latin typeface="Times New Roman" panose="02020603050405020304" pitchFamily="18" charset="0"/>
                <a:cs typeface="Times New Roman" panose="02020603050405020304" pitchFamily="18" charset="0"/>
              </a:rPr>
              <a:t> 45(R2)    IF  ID    EX    </a:t>
            </a:r>
            <a:r>
              <a:rPr lang="en-US" altLang="zh-CN" sz="2400" b="1" dirty="0">
                <a:solidFill>
                  <a:srgbClr val="FF0000"/>
                </a:solidFill>
                <a:latin typeface="Times New Roman" panose="02020603050405020304" pitchFamily="18" charset="0"/>
                <a:cs typeface="Times New Roman" panose="02020603050405020304" pitchFamily="18" charset="0"/>
              </a:rPr>
              <a:t>ME</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chemeClr val="hlink"/>
                </a:solidFill>
                <a:latin typeface="Times New Roman" panose="02020603050405020304" pitchFamily="18" charset="0"/>
                <a:cs typeface="Times New Roman" panose="02020603050405020304" pitchFamily="18" charset="0"/>
              </a:rPr>
              <a:t> </a:t>
            </a:r>
            <a:r>
              <a:rPr lang="en-US" altLang="zh-CN" sz="2400" b="1" dirty="0">
                <a:solidFill>
                  <a:srgbClr val="003366"/>
                </a:solidFill>
                <a:latin typeface="Times New Roman" panose="02020603050405020304" pitchFamily="18" charset="0"/>
                <a:cs typeface="Times New Roman" panose="02020603050405020304" pitchFamily="18" charset="0"/>
              </a:rPr>
              <a:t>WB</a:t>
            </a:r>
          </a:p>
          <a:p>
            <a:pPr eaLnBrk="1" hangingPunct="1">
              <a:spcBef>
                <a:spcPct val="30000"/>
              </a:spcBef>
            </a:pPr>
            <a:r>
              <a:rPr lang="en-US" altLang="zh-CN" sz="2400" b="1" dirty="0">
                <a:solidFill>
                  <a:schemeClr val="hlink"/>
                </a:solidFill>
                <a:latin typeface="Times New Roman" panose="02020603050405020304" pitchFamily="18" charset="0"/>
                <a:cs typeface="Times New Roman" panose="02020603050405020304" pitchFamily="18" charset="0"/>
              </a:rPr>
              <a:t>SUB  R8, R6, R7</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chemeClr val="hlink"/>
                </a:solidFill>
                <a:latin typeface="Times New Roman" panose="02020603050405020304" pitchFamily="18" charset="0"/>
                <a:cs typeface="Times New Roman" panose="02020603050405020304" pitchFamily="18" charset="0"/>
              </a:rPr>
              <a:t>IF    ID     EX   ME  WB</a:t>
            </a:r>
            <a:r>
              <a:rPr lang="en-US" altLang="zh-CN" sz="2400" b="1" dirty="0">
                <a:solidFill>
                  <a:srgbClr val="003366"/>
                </a:solidFill>
                <a:latin typeface="Times New Roman" panose="02020603050405020304" pitchFamily="18" charset="0"/>
                <a:cs typeface="Times New Roman" panose="02020603050405020304" pitchFamily="18" charset="0"/>
              </a:rPr>
              <a:t> </a:t>
            </a:r>
          </a:p>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ADD  R5, </a:t>
            </a:r>
            <a:r>
              <a:rPr lang="en-US" altLang="zh-CN" sz="2400" b="1" dirty="0">
                <a:solidFill>
                  <a:srgbClr val="FF0000"/>
                </a:solidFill>
                <a:latin typeface="Times New Roman" panose="02020603050405020304" pitchFamily="18" charset="0"/>
                <a:cs typeface="Times New Roman" panose="02020603050405020304" pitchFamily="18" charset="0"/>
              </a:rPr>
              <a:t>R1</a:t>
            </a:r>
            <a:r>
              <a:rPr lang="en-US" altLang="zh-CN" sz="2400" b="1" dirty="0">
                <a:solidFill>
                  <a:schemeClr val="accent2"/>
                </a:solidFill>
                <a:latin typeface="Times New Roman" panose="02020603050405020304" pitchFamily="18" charset="0"/>
                <a:cs typeface="Times New Roman" panose="02020603050405020304" pitchFamily="18" charset="0"/>
              </a:rPr>
              <a:t>,</a:t>
            </a:r>
            <a:r>
              <a:rPr lang="en-US" altLang="zh-CN" sz="2400" b="1" dirty="0">
                <a:solidFill>
                  <a:srgbClr val="003366"/>
                </a:solidFill>
                <a:latin typeface="Times New Roman" panose="02020603050405020304" pitchFamily="18" charset="0"/>
                <a:cs typeface="Times New Roman" panose="02020603050405020304" pitchFamily="18" charset="0"/>
              </a:rPr>
              <a:t> R7                  IF      ID   </a:t>
            </a:r>
            <a:r>
              <a:rPr lang="en-US" altLang="zh-CN" sz="2400" b="1" dirty="0">
                <a:solidFill>
                  <a:srgbClr val="FF0000"/>
                </a:solidFill>
                <a:latin typeface="Times New Roman" panose="02020603050405020304" pitchFamily="18" charset="0"/>
                <a:cs typeface="Times New Roman" panose="02020603050405020304" pitchFamily="18" charset="0"/>
              </a:rPr>
              <a:t>EX</a:t>
            </a:r>
            <a:r>
              <a:rPr lang="en-US" altLang="zh-CN" sz="2400" b="1" dirty="0">
                <a:solidFill>
                  <a:srgbClr val="003366"/>
                </a:solidFill>
                <a:latin typeface="Times New Roman" panose="02020603050405020304" pitchFamily="18" charset="0"/>
                <a:cs typeface="Times New Roman" panose="02020603050405020304" pitchFamily="18" charset="0"/>
              </a:rPr>
              <a:t>   ME  WB</a:t>
            </a:r>
          </a:p>
        </p:txBody>
      </p:sp>
      <p:sp>
        <p:nvSpPr>
          <p:cNvPr id="13" name="Line 5"/>
          <p:cNvSpPr>
            <a:spLocks noChangeShapeType="1"/>
          </p:cNvSpPr>
          <p:nvPr/>
        </p:nvSpPr>
        <p:spPr bwMode="auto">
          <a:xfrm>
            <a:off x="5580112" y="5400066"/>
            <a:ext cx="431800" cy="792163"/>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0" y="116632"/>
            <a:ext cx="8712968" cy="6586860"/>
            <a:chOff x="1331640" y="109122"/>
            <a:chExt cx="6660232" cy="6586860"/>
          </a:xfrm>
        </p:grpSpPr>
        <p:pic>
          <p:nvPicPr>
            <p:cNvPr id="7" name="Picture 4"/>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1640" y="1700808"/>
              <a:ext cx="6660232" cy="4995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2476" y="109122"/>
              <a:ext cx="6659395" cy="166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bwMode="auto">
          <a:xfrm>
            <a:off x="179511" y="4869160"/>
            <a:ext cx="8784976" cy="1872208"/>
          </a:xfrm>
          <a:prstGeom prst="rect">
            <a:avLst/>
          </a:prstGeom>
          <a:noFill/>
          <a:ln w="57150" cap="flat" cmpd="sng" algn="ctr">
            <a:solidFill>
              <a:srgbClr val="FF00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165" y="1108076"/>
            <a:ext cx="4916091" cy="350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3"/>
          <p:cNvSpPr txBox="1">
            <a:spLocks noChangeArrowheads="1"/>
          </p:cNvSpPr>
          <p:nvPr/>
        </p:nvSpPr>
        <p:spPr bwMode="auto">
          <a:xfrm>
            <a:off x="899592" y="4701682"/>
            <a:ext cx="7704856"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ADD    </a:t>
            </a:r>
            <a:r>
              <a:rPr lang="en-US" altLang="zh-CN" sz="2400" b="1" dirty="0">
                <a:solidFill>
                  <a:srgbClr val="FF0000"/>
                </a:solidFill>
                <a:latin typeface="Times New Roman" panose="02020603050405020304" pitchFamily="18" charset="0"/>
                <a:cs typeface="Times New Roman" panose="02020603050405020304" pitchFamily="18" charset="0"/>
              </a:rPr>
              <a:t>R1</a:t>
            </a:r>
            <a:r>
              <a:rPr lang="en-US" altLang="zh-CN" sz="2400" b="1" dirty="0">
                <a:solidFill>
                  <a:schemeClr val="accent2"/>
                </a:solidFill>
                <a:latin typeface="Times New Roman" panose="02020603050405020304" pitchFamily="18" charset="0"/>
                <a:cs typeface="Times New Roman" panose="02020603050405020304" pitchFamily="18" charset="0"/>
              </a:rPr>
              <a:t>,</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dirty="0">
                <a:solidFill>
                  <a:srgbClr val="003366"/>
                </a:solidFill>
                <a:latin typeface="Times New Roman" panose="02020603050405020304" pitchFamily="18" charset="0"/>
                <a:cs typeface="Times New Roman" panose="02020603050405020304" pitchFamily="18" charset="0"/>
              </a:rPr>
              <a:t>R2, R3    </a:t>
            </a:r>
            <a:r>
              <a:rPr lang="en-US" altLang="zh-CN" sz="2400" b="1" dirty="0">
                <a:solidFill>
                  <a:srgbClr val="003366"/>
                </a:solidFill>
                <a:latin typeface="Times New Roman" panose="02020603050405020304" pitchFamily="18" charset="0"/>
                <a:cs typeface="Times New Roman" panose="02020603050405020304" pitchFamily="18" charset="0"/>
              </a:rPr>
              <a:t>    IF    ID    EX    </a:t>
            </a:r>
            <a:r>
              <a:rPr lang="en-US" altLang="zh-CN" sz="2400" b="1" dirty="0">
                <a:solidFill>
                  <a:srgbClr val="FF0000"/>
                </a:solidFill>
                <a:latin typeface="Times New Roman" panose="02020603050405020304" pitchFamily="18" charset="0"/>
                <a:cs typeface="Times New Roman" panose="02020603050405020304" pitchFamily="18" charset="0"/>
              </a:rPr>
              <a:t>ME</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chemeClr val="hlink"/>
                </a:solidFill>
                <a:latin typeface="Times New Roman" panose="02020603050405020304" pitchFamily="18" charset="0"/>
                <a:cs typeface="Times New Roman" panose="02020603050405020304" pitchFamily="18" charset="0"/>
              </a:rPr>
              <a:t> </a:t>
            </a:r>
            <a:r>
              <a:rPr lang="en-US" altLang="zh-CN" sz="2400" b="1" dirty="0">
                <a:solidFill>
                  <a:srgbClr val="003366"/>
                </a:solidFill>
                <a:latin typeface="Times New Roman" panose="02020603050405020304" pitchFamily="18" charset="0"/>
                <a:cs typeface="Times New Roman" panose="02020603050405020304" pitchFamily="18" charset="0"/>
              </a:rPr>
              <a:t>WB</a:t>
            </a:r>
          </a:p>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SW      0(R4)</a:t>
            </a:r>
            <a:r>
              <a:rPr lang="en-US" altLang="zh-CN" sz="2400" b="1" dirty="0">
                <a:solidFill>
                  <a:schemeClr val="accent2"/>
                </a:solidFill>
                <a:latin typeface="Times New Roman" panose="02020603050405020304" pitchFamily="18" charset="0"/>
                <a:cs typeface="Times New Roman" panose="02020603050405020304" pitchFamily="18" charset="0"/>
              </a:rPr>
              <a:t>,</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R1</a:t>
            </a:r>
            <a:r>
              <a:rPr lang="en-US" altLang="zh-CN" sz="2400" b="1" dirty="0">
                <a:solidFill>
                  <a:srgbClr val="003366"/>
                </a:solidFill>
                <a:latin typeface="Times New Roman" panose="02020603050405020304" pitchFamily="18" charset="0"/>
                <a:cs typeface="Times New Roman" panose="02020603050405020304" pitchFamily="18" charset="0"/>
              </a:rPr>
              <a:t>                   IF     ID     </a:t>
            </a:r>
            <a:r>
              <a:rPr lang="en-US" altLang="zh-CN" dirty="0">
                <a:solidFill>
                  <a:srgbClr val="003366"/>
                </a:solidFill>
                <a:latin typeface="Times New Roman" panose="02020603050405020304" pitchFamily="18" charset="0"/>
                <a:cs typeface="Times New Roman" panose="02020603050405020304" pitchFamily="18" charset="0"/>
              </a:rPr>
              <a:t>EX</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ME</a:t>
            </a:r>
            <a:r>
              <a:rPr lang="en-US" altLang="zh-CN" sz="2400" b="1" dirty="0">
                <a:solidFill>
                  <a:srgbClr val="003366"/>
                </a:solidFill>
                <a:latin typeface="Times New Roman" panose="02020603050405020304" pitchFamily="18" charset="0"/>
                <a:cs typeface="Times New Roman" panose="02020603050405020304" pitchFamily="18" charset="0"/>
              </a:rPr>
              <a:t>   WB</a:t>
            </a:r>
          </a:p>
        </p:txBody>
      </p:sp>
      <p:sp>
        <p:nvSpPr>
          <p:cNvPr id="13" name="Line 5"/>
          <p:cNvSpPr>
            <a:spLocks noChangeShapeType="1"/>
          </p:cNvSpPr>
          <p:nvPr/>
        </p:nvSpPr>
        <p:spPr bwMode="auto">
          <a:xfrm>
            <a:off x="6333867" y="5018877"/>
            <a:ext cx="576064" cy="307406"/>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Text Box 3"/>
          <p:cNvSpPr txBox="1">
            <a:spLocks noChangeArrowheads="1"/>
          </p:cNvSpPr>
          <p:nvPr/>
        </p:nvSpPr>
        <p:spPr bwMode="auto">
          <a:xfrm>
            <a:off x="899592" y="5763160"/>
            <a:ext cx="7704856"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5pPr>
            <a:lvl6pPr marL="2286000" algn="l" defTabSz="914400" rtl="0" eaLnBrk="1" latinLnBrk="0" hangingPunct="1">
              <a:defRPr sz="2400" b="1" kern="1200">
                <a:solidFill>
                  <a:schemeClr val="accent1"/>
                </a:solidFill>
                <a:latin typeface="Arial" panose="020B0604020202020204" pitchFamily="34" charset="0"/>
                <a:ea typeface="+mn-ea"/>
                <a:cs typeface="+mn-cs"/>
              </a:defRPr>
            </a:lvl6pPr>
            <a:lvl7pPr marL="2743200" algn="l" defTabSz="914400" rtl="0" eaLnBrk="1" latinLnBrk="0" hangingPunct="1">
              <a:defRPr sz="2400" b="1" kern="1200">
                <a:solidFill>
                  <a:schemeClr val="accent1"/>
                </a:solidFill>
                <a:latin typeface="Arial" panose="020B0604020202020204" pitchFamily="34" charset="0"/>
                <a:ea typeface="+mn-ea"/>
                <a:cs typeface="+mn-cs"/>
              </a:defRPr>
            </a:lvl7pPr>
            <a:lvl8pPr marL="3200400" algn="l" defTabSz="914400" rtl="0" eaLnBrk="1" latinLnBrk="0" hangingPunct="1">
              <a:defRPr sz="2400" b="1" kern="1200">
                <a:solidFill>
                  <a:schemeClr val="accent1"/>
                </a:solidFill>
                <a:latin typeface="Arial" panose="020B0604020202020204" pitchFamily="34" charset="0"/>
                <a:ea typeface="+mn-ea"/>
                <a:cs typeface="+mn-cs"/>
              </a:defRPr>
            </a:lvl8pPr>
            <a:lvl9pPr marL="3657600" algn="l" defTabSz="914400" rtl="0" eaLnBrk="1" latinLnBrk="0" hangingPunct="1">
              <a:defRPr sz="2400" b="1" kern="1200">
                <a:solidFill>
                  <a:schemeClr val="accent1"/>
                </a:solidFill>
                <a:latin typeface="Arial" panose="020B0604020202020204" pitchFamily="34" charset="0"/>
                <a:ea typeface="+mn-ea"/>
                <a:cs typeface="+mn-cs"/>
              </a:defRPr>
            </a:lvl9pPr>
          </a:lstStyle>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LW     </a:t>
            </a:r>
            <a:r>
              <a:rPr lang="en-US" altLang="zh-CN" sz="2400" b="1" dirty="0">
                <a:solidFill>
                  <a:srgbClr val="FF0000"/>
                </a:solidFill>
                <a:latin typeface="Times New Roman" panose="02020603050405020304" pitchFamily="18" charset="0"/>
                <a:cs typeface="Times New Roman" panose="02020603050405020304" pitchFamily="18" charset="0"/>
              </a:rPr>
              <a:t>R1</a:t>
            </a:r>
            <a:r>
              <a:rPr lang="en-US" altLang="zh-CN" sz="2400" b="1" dirty="0">
                <a:solidFill>
                  <a:schemeClr val="accent2"/>
                </a:solidFill>
                <a:latin typeface="Times New Roman" panose="02020603050405020304" pitchFamily="18" charset="0"/>
                <a:cs typeface="Times New Roman" panose="02020603050405020304" pitchFamily="18" charset="0"/>
              </a:rPr>
              <a:t>,</a:t>
            </a:r>
            <a:r>
              <a:rPr lang="en-US" altLang="zh-CN" sz="2400" b="1" dirty="0">
                <a:solidFill>
                  <a:srgbClr val="003366"/>
                </a:solidFill>
                <a:latin typeface="Times New Roman" panose="02020603050405020304" pitchFamily="18" charset="0"/>
                <a:cs typeface="Times New Roman" panose="02020603050405020304" pitchFamily="18" charset="0"/>
              </a:rPr>
              <a:t> 0(</a:t>
            </a:r>
            <a:r>
              <a:rPr lang="en-US" altLang="zh-CN" dirty="0">
                <a:solidFill>
                  <a:srgbClr val="003366"/>
                </a:solidFill>
                <a:latin typeface="Times New Roman" panose="02020603050405020304" pitchFamily="18" charset="0"/>
                <a:cs typeface="Times New Roman" panose="02020603050405020304" pitchFamily="18" charset="0"/>
              </a:rPr>
              <a:t>R2)        </a:t>
            </a:r>
            <a:r>
              <a:rPr lang="en-US" altLang="zh-CN" sz="2400" b="1" dirty="0">
                <a:solidFill>
                  <a:srgbClr val="003366"/>
                </a:solidFill>
                <a:latin typeface="Times New Roman" panose="02020603050405020304" pitchFamily="18" charset="0"/>
                <a:cs typeface="Times New Roman" panose="02020603050405020304" pitchFamily="18" charset="0"/>
              </a:rPr>
              <a:t>    IF    ID    EX    </a:t>
            </a:r>
            <a:r>
              <a:rPr lang="en-US" altLang="zh-CN" sz="2400" b="1" dirty="0">
                <a:solidFill>
                  <a:srgbClr val="FF0000"/>
                </a:solidFill>
                <a:latin typeface="Times New Roman" panose="02020603050405020304" pitchFamily="18" charset="0"/>
                <a:cs typeface="Times New Roman" panose="02020603050405020304" pitchFamily="18" charset="0"/>
              </a:rPr>
              <a:t>ME</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chemeClr val="hlink"/>
                </a:solidFill>
                <a:latin typeface="Times New Roman" panose="02020603050405020304" pitchFamily="18" charset="0"/>
                <a:cs typeface="Times New Roman" panose="02020603050405020304" pitchFamily="18" charset="0"/>
              </a:rPr>
              <a:t> </a:t>
            </a:r>
            <a:r>
              <a:rPr lang="en-US" altLang="zh-CN" sz="2400" b="1" dirty="0">
                <a:solidFill>
                  <a:srgbClr val="003366"/>
                </a:solidFill>
                <a:latin typeface="Times New Roman" panose="02020603050405020304" pitchFamily="18" charset="0"/>
                <a:cs typeface="Times New Roman" panose="02020603050405020304" pitchFamily="18" charset="0"/>
              </a:rPr>
              <a:t>WB</a:t>
            </a:r>
          </a:p>
          <a:p>
            <a:pPr eaLnBrk="1" hangingPunct="1">
              <a:spcBef>
                <a:spcPct val="30000"/>
              </a:spcBef>
            </a:pPr>
            <a:r>
              <a:rPr lang="en-US" altLang="zh-CN" sz="2400" b="1" dirty="0">
                <a:solidFill>
                  <a:srgbClr val="003366"/>
                </a:solidFill>
                <a:latin typeface="Times New Roman" panose="02020603050405020304" pitchFamily="18" charset="0"/>
                <a:cs typeface="Times New Roman" panose="02020603050405020304" pitchFamily="18" charset="0"/>
              </a:rPr>
              <a:t>SW      0(R4)</a:t>
            </a:r>
            <a:r>
              <a:rPr lang="en-US" altLang="zh-CN" sz="2400" b="1" dirty="0">
                <a:solidFill>
                  <a:schemeClr val="accent2"/>
                </a:solidFill>
                <a:latin typeface="Times New Roman" panose="02020603050405020304" pitchFamily="18" charset="0"/>
                <a:cs typeface="Times New Roman" panose="02020603050405020304" pitchFamily="18" charset="0"/>
              </a:rPr>
              <a:t>,</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R1</a:t>
            </a:r>
            <a:r>
              <a:rPr lang="en-US" altLang="zh-CN" sz="2400" b="1" dirty="0">
                <a:solidFill>
                  <a:srgbClr val="003366"/>
                </a:solidFill>
                <a:latin typeface="Times New Roman" panose="02020603050405020304" pitchFamily="18" charset="0"/>
                <a:cs typeface="Times New Roman" panose="02020603050405020304" pitchFamily="18" charset="0"/>
              </a:rPr>
              <a:t>                   IF     ID     </a:t>
            </a:r>
            <a:r>
              <a:rPr lang="en-US" altLang="zh-CN" dirty="0">
                <a:solidFill>
                  <a:srgbClr val="003366"/>
                </a:solidFill>
                <a:latin typeface="Times New Roman" panose="02020603050405020304" pitchFamily="18" charset="0"/>
                <a:cs typeface="Times New Roman" panose="02020603050405020304" pitchFamily="18" charset="0"/>
              </a:rPr>
              <a:t>EX</a:t>
            </a:r>
            <a:r>
              <a:rPr lang="en-US" altLang="zh-CN" sz="2400" b="1" dirty="0">
                <a:solidFill>
                  <a:srgbClr val="003366"/>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ME</a:t>
            </a:r>
            <a:r>
              <a:rPr lang="en-US" altLang="zh-CN" sz="2400" b="1" dirty="0">
                <a:solidFill>
                  <a:srgbClr val="003366"/>
                </a:solidFill>
                <a:latin typeface="Times New Roman" panose="02020603050405020304" pitchFamily="18" charset="0"/>
                <a:cs typeface="Times New Roman" panose="02020603050405020304" pitchFamily="18" charset="0"/>
              </a:rPr>
              <a:t>   WB</a:t>
            </a:r>
          </a:p>
        </p:txBody>
      </p:sp>
      <p:sp>
        <p:nvSpPr>
          <p:cNvPr id="3" name="Line 5"/>
          <p:cNvSpPr>
            <a:spLocks noChangeShapeType="1"/>
          </p:cNvSpPr>
          <p:nvPr/>
        </p:nvSpPr>
        <p:spPr bwMode="auto">
          <a:xfrm>
            <a:off x="6333867" y="6080355"/>
            <a:ext cx="576064" cy="307406"/>
          </a:xfrm>
          <a:prstGeom prst="line">
            <a:avLst/>
          </a:prstGeom>
          <a:noFill/>
          <a:ln w="57150">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Text Box 3">
            <a:extLst>
              <a:ext uri="{FF2B5EF4-FFF2-40B4-BE49-F238E27FC236}">
                <a16:creationId xmlns:a16="http://schemas.microsoft.com/office/drawing/2014/main" id="{49BF3E1E-5D15-813F-3896-A1821F96350A}"/>
              </a:ext>
            </a:extLst>
          </p:cNvPr>
          <p:cNvSpPr txBox="1">
            <a:spLocks noChangeArrowheads="1"/>
          </p:cNvSpPr>
          <p:nvPr/>
        </p:nvSpPr>
        <p:spPr bwMode="auto">
          <a:xfrm>
            <a:off x="0" y="4508500"/>
            <a:ext cx="946785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30000"/>
              </a:spcBef>
            </a:pPr>
            <a:r>
              <a:rPr lang="en-US" altLang="zh-CN" sz="2400" b="1" dirty="0">
                <a:solidFill>
                  <a:srgbClr val="003366"/>
                </a:solidFill>
              </a:rPr>
              <a:t>LW    </a:t>
            </a:r>
            <a:r>
              <a:rPr lang="en-US" altLang="zh-CN" sz="2400" b="1" dirty="0">
                <a:solidFill>
                  <a:srgbClr val="FF0000"/>
                </a:solidFill>
              </a:rPr>
              <a:t>R1,</a:t>
            </a:r>
            <a:r>
              <a:rPr lang="en-US" altLang="zh-CN" sz="2400" b="1" dirty="0">
                <a:solidFill>
                  <a:srgbClr val="003366"/>
                </a:solidFill>
              </a:rPr>
              <a:t> 56(R2)    IF  ID    EX    </a:t>
            </a:r>
            <a:r>
              <a:rPr lang="en-US" altLang="zh-CN" sz="2400" b="1" dirty="0">
                <a:solidFill>
                  <a:srgbClr val="FF0000"/>
                </a:solidFill>
              </a:rPr>
              <a:t>ME </a:t>
            </a:r>
            <a:r>
              <a:rPr lang="en-US" altLang="zh-CN" sz="2400" b="1" dirty="0">
                <a:solidFill>
                  <a:schemeClr val="hlink"/>
                </a:solidFill>
              </a:rPr>
              <a:t> </a:t>
            </a:r>
            <a:r>
              <a:rPr lang="en-US" altLang="zh-CN" sz="2400" b="1" dirty="0">
                <a:solidFill>
                  <a:srgbClr val="003366"/>
                </a:solidFill>
              </a:rPr>
              <a:t>WB</a:t>
            </a:r>
          </a:p>
          <a:p>
            <a:pPr eaLnBrk="1" hangingPunct="1">
              <a:spcBef>
                <a:spcPct val="30000"/>
              </a:spcBef>
            </a:pPr>
            <a:r>
              <a:rPr lang="en-US" altLang="zh-CN" sz="2400" b="1" dirty="0">
                <a:solidFill>
                  <a:srgbClr val="003366"/>
                </a:solidFill>
              </a:rPr>
              <a:t>SW    </a:t>
            </a:r>
            <a:r>
              <a:rPr lang="en-US" altLang="zh-CN" sz="2400" b="1" dirty="0">
                <a:solidFill>
                  <a:srgbClr val="FF0000"/>
                </a:solidFill>
              </a:rPr>
              <a:t>R1, </a:t>
            </a:r>
            <a:r>
              <a:rPr lang="en-US" altLang="zh-CN" sz="2400" b="1" dirty="0">
                <a:solidFill>
                  <a:srgbClr val="003366"/>
                </a:solidFill>
              </a:rPr>
              <a:t>45(R3)          IF</a:t>
            </a:r>
            <a:r>
              <a:rPr lang="en-US" altLang="zh-CN" sz="2400" b="1" dirty="0">
                <a:solidFill>
                  <a:schemeClr val="hlink"/>
                </a:solidFill>
              </a:rPr>
              <a:t>    ID    EX   </a:t>
            </a:r>
            <a:r>
              <a:rPr lang="en-US" altLang="zh-CN" sz="2400" b="1" dirty="0">
                <a:solidFill>
                  <a:srgbClr val="FF0000"/>
                </a:solidFill>
              </a:rPr>
              <a:t>ME</a:t>
            </a:r>
            <a:r>
              <a:rPr lang="en-US" altLang="zh-CN" sz="2400" b="1" dirty="0">
                <a:solidFill>
                  <a:schemeClr val="hlink"/>
                </a:solidFill>
              </a:rPr>
              <a:t>  WB</a:t>
            </a:r>
            <a:r>
              <a:rPr lang="en-US" altLang="zh-CN" sz="2400" b="1" dirty="0">
                <a:solidFill>
                  <a:srgbClr val="003366"/>
                </a:solidFill>
              </a:rPr>
              <a:t> </a:t>
            </a:r>
          </a:p>
          <a:p>
            <a:pPr eaLnBrk="1" hangingPunct="1">
              <a:spcBef>
                <a:spcPct val="30000"/>
              </a:spcBef>
            </a:pPr>
            <a:r>
              <a:rPr lang="en-US" altLang="zh-CN" sz="2400" b="1" dirty="0">
                <a:solidFill>
                  <a:srgbClr val="003366"/>
                </a:solidFill>
              </a:rPr>
              <a:t>SW    </a:t>
            </a:r>
            <a:r>
              <a:rPr lang="en-US" altLang="zh-CN" sz="2400" b="1" dirty="0">
                <a:solidFill>
                  <a:srgbClr val="FF0000"/>
                </a:solidFill>
              </a:rPr>
              <a:t>R1, </a:t>
            </a:r>
            <a:r>
              <a:rPr lang="en-US" altLang="zh-CN" sz="2400" b="1" dirty="0">
                <a:solidFill>
                  <a:srgbClr val="003366"/>
                </a:solidFill>
              </a:rPr>
              <a:t>45(R4)                  IF    ID   </a:t>
            </a:r>
            <a:r>
              <a:rPr lang="en-US" altLang="zh-CN" sz="2400" b="1" dirty="0">
                <a:solidFill>
                  <a:srgbClr val="FF0000"/>
                </a:solidFill>
              </a:rPr>
              <a:t>EX</a:t>
            </a:r>
            <a:r>
              <a:rPr lang="en-US" altLang="zh-CN" sz="2400" b="1" dirty="0">
                <a:solidFill>
                  <a:srgbClr val="003366"/>
                </a:solidFill>
              </a:rPr>
              <a:t>   ME  WB</a:t>
            </a:r>
          </a:p>
        </p:txBody>
      </p:sp>
      <p:pic>
        <p:nvPicPr>
          <p:cNvPr id="184324" name="Picture 4">
            <a:extLst>
              <a:ext uri="{FF2B5EF4-FFF2-40B4-BE49-F238E27FC236}">
                <a16:creationId xmlns:a16="http://schemas.microsoft.com/office/drawing/2014/main" id="{9379AFB9-0C45-78FD-6C50-E32B54DC1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710" y="439887"/>
            <a:ext cx="5356579" cy="38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5" name="Line 5">
            <a:extLst>
              <a:ext uri="{FF2B5EF4-FFF2-40B4-BE49-F238E27FC236}">
                <a16:creationId xmlns:a16="http://schemas.microsoft.com/office/drawing/2014/main" id="{36F5B8D8-E5FF-D46E-81D9-837CD79D222D}"/>
              </a:ext>
            </a:extLst>
          </p:cNvPr>
          <p:cNvSpPr>
            <a:spLocks noChangeShapeType="1"/>
          </p:cNvSpPr>
          <p:nvPr/>
        </p:nvSpPr>
        <p:spPr bwMode="auto">
          <a:xfrm>
            <a:off x="6011863" y="4797425"/>
            <a:ext cx="288925" cy="86360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326" name="Line 6">
            <a:extLst>
              <a:ext uri="{FF2B5EF4-FFF2-40B4-BE49-F238E27FC236}">
                <a16:creationId xmlns:a16="http://schemas.microsoft.com/office/drawing/2014/main" id="{F52CA99C-2A63-6BEF-DD2E-1D5D012D66FE}"/>
              </a:ext>
            </a:extLst>
          </p:cNvPr>
          <p:cNvSpPr>
            <a:spLocks noChangeShapeType="1"/>
          </p:cNvSpPr>
          <p:nvPr/>
        </p:nvSpPr>
        <p:spPr bwMode="auto">
          <a:xfrm>
            <a:off x="6084888" y="4797425"/>
            <a:ext cx="431800" cy="287338"/>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1223628" y="1108076"/>
            <a:ext cx="6696744" cy="450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51520" y="5612107"/>
            <a:ext cx="8640960" cy="1200329"/>
          </a:xfrm>
          <a:prstGeom prst="rect">
            <a:avLst/>
          </a:prstGeom>
        </p:spPr>
        <p:txBody>
          <a:bodyPr wrap="square">
            <a:spAutoFit/>
          </a:bodyPr>
          <a:lstStyle/>
          <a:p>
            <a:pPr algn="just"/>
            <a:r>
              <a:rPr lang="en-US" altLang="zh-CN" dirty="0">
                <a:solidFill>
                  <a:schemeClr val="tx1"/>
                </a:solidFill>
                <a:latin typeface="Times New Roman" panose="02020603050405020304" pitchFamily="18" charset="0"/>
                <a:cs typeface="Times New Roman" panose="02020603050405020304" pitchFamily="18" charset="0"/>
              </a:rPr>
              <a:t>Forwarding of results to the ALU requires the addition of three extra inputs on each ALU multiplexer and the addition of three paths to the new inputs.</a:t>
            </a:r>
            <a:endParaRPr lang="zh-CN" alt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263D1-332A-46AB-3383-740E67BB8C01}"/>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88A7F058-264C-D211-C6B8-BD6C4EAE6E10}"/>
              </a:ext>
            </a:extLst>
          </p:cNvPr>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a:extLst>
              <a:ext uri="{FF2B5EF4-FFF2-40B4-BE49-F238E27FC236}">
                <a16:creationId xmlns:a16="http://schemas.microsoft.com/office/drawing/2014/main" id="{4AFB4B73-54EB-6444-5935-F204A9EC52C9}"/>
              </a:ext>
            </a:extLst>
          </p:cNvPr>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and Information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1837574452"/>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E742D-08DA-CC71-1D9F-19EC6FD49F18}"/>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790935B2-B762-B1E2-FAFB-986AFB117399}"/>
              </a:ext>
            </a:extLst>
          </p:cNvPr>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114AB84D-4327-959A-9A40-ED45FFBD96B9}"/>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31502D52-9FC7-0ABB-584F-27573037BB2F}"/>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83F1ED55-0D56-436C-D3C4-BAA64C1A61FD}"/>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a:extLst>
              <a:ext uri="{FF2B5EF4-FFF2-40B4-BE49-F238E27FC236}">
                <a16:creationId xmlns:a16="http://schemas.microsoft.com/office/drawing/2014/main" id="{D3202FD9-A67C-D4D7-1212-231501F31500}"/>
              </a:ext>
            </a:extLst>
          </p:cNvPr>
          <p:cNvSpPr txBox="1">
            <a:spLocks noChangeArrowheads="1"/>
          </p:cNvSpPr>
          <p:nvPr/>
        </p:nvSpPr>
        <p:spPr bwMode="auto">
          <a:xfrm>
            <a:off x="92232" y="1128445"/>
            <a:ext cx="8919847" cy="232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7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interlock---LOAD instruction: Load</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互锁的检测与实现</a:t>
            </a: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7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detects all load interlocks when the instruction using load result is in ID.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当用到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结果的指令处于</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时检测所有的</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互锁</a:t>
            </a:r>
          </a:p>
          <a:p>
            <a:pPr marL="457200" indent="-457200" algn="just">
              <a:lnSpc>
                <a:spcPts val="2700"/>
              </a:lnSpc>
              <a:spcBef>
                <a:spcPts val="0"/>
              </a:spcBef>
              <a:spcAft>
                <a:spcPts val="600"/>
              </a:spcAft>
              <a:buSzPct val="100000"/>
              <a:buFont typeface="Symbol" panose="05050102010706020507" pitchFamily="18" charset="2"/>
              <a:buChar char="¨"/>
            </a:pP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986BAECD-A066-185D-4C73-62AD78680F95}"/>
              </a:ext>
            </a:extLst>
          </p:cNvPr>
          <p:cNvGraphicFramePr>
            <a:graphicFrameLocks noGrp="1"/>
          </p:cNvGraphicFramePr>
          <p:nvPr/>
        </p:nvGraphicFramePr>
        <p:xfrm>
          <a:off x="494749" y="3140968"/>
          <a:ext cx="8496944" cy="2940090"/>
        </p:xfrm>
        <a:graphic>
          <a:graphicData uri="http://schemas.openxmlformats.org/drawingml/2006/table">
            <a:tbl>
              <a:tblPr firstRow="1" bandRow="1">
                <a:tableStyleId>{5C22544A-7EE6-4342-B048-85BDC9FD1C3A}</a:tableStyleId>
              </a:tblPr>
              <a:tblGrid>
                <a:gridCol w="2664296">
                  <a:extLst>
                    <a:ext uri="{9D8B030D-6E8A-4147-A177-3AD203B41FA5}">
                      <a16:colId xmlns:a16="http://schemas.microsoft.com/office/drawing/2014/main" val="20000"/>
                    </a:ext>
                  </a:extLst>
                </a:gridCol>
                <a:gridCol w="2941326">
                  <a:extLst>
                    <a:ext uri="{9D8B030D-6E8A-4147-A177-3AD203B41FA5}">
                      <a16:colId xmlns:a16="http://schemas.microsoft.com/office/drawing/2014/main" val="20001"/>
                    </a:ext>
                  </a:extLst>
                </a:gridCol>
                <a:gridCol w="2891322">
                  <a:extLst>
                    <a:ext uri="{9D8B030D-6E8A-4147-A177-3AD203B41FA5}">
                      <a16:colId xmlns:a16="http://schemas.microsoft.com/office/drawing/2014/main" val="20002"/>
                    </a:ext>
                  </a:extLst>
                </a:gridCol>
              </a:tblGrid>
              <a:tr h="352041">
                <a:tc>
                  <a:txBody>
                    <a:bodyPr/>
                    <a:lstStyle/>
                    <a:p>
                      <a:r>
                        <a:rPr lang="en-US" altLang="zh-CN" sz="2000" b="1" dirty="0">
                          <a:solidFill>
                            <a:schemeClr val="accent2"/>
                          </a:solidFill>
                          <a:latin typeface="Times New Roman" panose="02020603050405020304" pitchFamily="18" charset="0"/>
                          <a:cs typeface="Times New Roman" panose="02020603050405020304" pitchFamily="18" charset="0"/>
                        </a:rPr>
                        <a:t>Opcode field of ID/EX</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dirty="0">
                          <a:solidFill>
                            <a:schemeClr val="accent2"/>
                          </a:solidFill>
                          <a:latin typeface="Times New Roman" panose="02020603050405020304" pitchFamily="18" charset="0"/>
                          <a:cs typeface="Times New Roman" panose="02020603050405020304" pitchFamily="18" charset="0"/>
                        </a:rPr>
                        <a:t>(ID/EX.IR</a:t>
                      </a:r>
                      <a:r>
                        <a:rPr lang="en-US" altLang="zh-CN" sz="1400" b="1" dirty="0">
                          <a:solidFill>
                            <a:schemeClr val="accent2"/>
                          </a:solidFill>
                          <a:latin typeface="Times New Roman" panose="02020603050405020304" pitchFamily="18" charset="0"/>
                          <a:cs typeface="Times New Roman" panose="02020603050405020304" pitchFamily="18" charset="0"/>
                        </a:rPr>
                        <a:t>0..5</a:t>
                      </a:r>
                      <a:r>
                        <a:rPr lang="en-US" altLang="zh-CN" sz="2000" b="1" dirty="0">
                          <a:solidFill>
                            <a:schemeClr val="accent2"/>
                          </a:solidFill>
                          <a:latin typeface="Times New Roman" panose="02020603050405020304" pitchFamily="18" charset="0"/>
                          <a:cs typeface="Times New Roman" panose="02020603050405020304" pitchFamily="18" charset="0"/>
                        </a:rPr>
                        <a:t>) </a:t>
                      </a:r>
                      <a:endParaRPr lang="zh-CN" altLang="en-US" sz="20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Opcode field of IF/ID</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accent2"/>
                          </a:solidFill>
                          <a:latin typeface="Times New Roman" panose="02020603050405020304" pitchFamily="18" charset="0"/>
                          <a:cs typeface="Times New Roman" panose="02020603050405020304" pitchFamily="18" charset="0"/>
                        </a:rPr>
                        <a:t>(IF/ID.IR</a:t>
                      </a:r>
                      <a:r>
                        <a:rPr lang="en-US" altLang="zh-CN" sz="1200" b="1" dirty="0">
                          <a:solidFill>
                            <a:schemeClr val="accent2"/>
                          </a:solidFill>
                          <a:latin typeface="Times New Roman" panose="02020603050405020304" pitchFamily="18" charset="0"/>
                          <a:cs typeface="Times New Roman" panose="02020603050405020304" pitchFamily="18" charset="0"/>
                        </a:rPr>
                        <a:t>0..5</a:t>
                      </a:r>
                      <a:r>
                        <a:rPr lang="en-US" altLang="zh-CN" sz="1800" b="1" dirty="0">
                          <a:solidFill>
                            <a:schemeClr val="accent2"/>
                          </a:solidFill>
                          <a:latin typeface="Times New Roman" panose="02020603050405020304" pitchFamily="18" charset="0"/>
                          <a:cs typeface="Times New Roman" panose="02020603050405020304" pitchFamily="18" charset="0"/>
                        </a:rPr>
                        <a:t>) </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accent2"/>
                          </a:solidFill>
                          <a:latin typeface="Times New Roman" panose="02020603050405020304" pitchFamily="18" charset="0"/>
                          <a:cs typeface="Times New Roman" panose="02020603050405020304" pitchFamily="18" charset="0"/>
                        </a:rPr>
                        <a:t>Matching operand fields</a:t>
                      </a:r>
                      <a:endParaRPr lang="zh-CN" altLang="en-US"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Load</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Register- register ALU</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ID/EX.IR</a:t>
                      </a:r>
                      <a:r>
                        <a:rPr lang="en-US" altLang="zh-CN" sz="1200" b="1" dirty="0">
                          <a:solidFill>
                            <a:schemeClr val="tx1"/>
                          </a:solidFill>
                          <a:latin typeface="Times New Roman" panose="02020603050405020304" pitchFamily="18" charset="0"/>
                          <a:cs typeface="Times New Roman" panose="02020603050405020304" pitchFamily="18" charset="0"/>
                        </a:rPr>
                        <a:t>11..15</a:t>
                      </a:r>
                      <a:r>
                        <a:rPr lang="en-US" altLang="zh-CN" sz="1800" b="1" dirty="0">
                          <a:solidFill>
                            <a:schemeClr val="tx1"/>
                          </a:solidFill>
                          <a:latin typeface="Times New Roman" panose="02020603050405020304" pitchFamily="18" charset="0"/>
                          <a:cs typeface="Times New Roman" panose="02020603050405020304" pitchFamily="18" charset="0"/>
                        </a:rPr>
                        <a:t>=IF/ID.IR</a:t>
                      </a:r>
                      <a:r>
                        <a:rPr lang="en-US" altLang="zh-CN" sz="1200" b="1" dirty="0">
                          <a:solidFill>
                            <a:schemeClr val="tx1"/>
                          </a:solidFill>
                          <a:latin typeface="Times New Roman" panose="02020603050405020304" pitchFamily="18" charset="0"/>
                          <a:cs typeface="Times New Roman" panose="02020603050405020304" pitchFamily="18" charset="0"/>
                        </a:rPr>
                        <a:t>6..10</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Load </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Register- register ALU</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ID/EX.IR</a:t>
                      </a:r>
                      <a:r>
                        <a:rPr lang="en-US" altLang="zh-CN" sz="1200" b="1" dirty="0">
                          <a:solidFill>
                            <a:schemeClr val="tx1"/>
                          </a:solidFill>
                          <a:latin typeface="Times New Roman" panose="02020603050405020304" pitchFamily="18" charset="0"/>
                          <a:cs typeface="Times New Roman" panose="02020603050405020304" pitchFamily="18" charset="0"/>
                        </a:rPr>
                        <a:t>11..15</a:t>
                      </a:r>
                      <a:r>
                        <a:rPr lang="en-US" altLang="zh-CN" sz="1800" b="1" dirty="0">
                          <a:solidFill>
                            <a:schemeClr val="tx1"/>
                          </a:solidFill>
                          <a:latin typeface="Times New Roman" panose="02020603050405020304" pitchFamily="18" charset="0"/>
                          <a:cs typeface="Times New Roman" panose="02020603050405020304" pitchFamily="18" charset="0"/>
                        </a:rPr>
                        <a:t>=IF/ID.IR</a:t>
                      </a:r>
                      <a:r>
                        <a:rPr lang="en-US" altLang="zh-CN" sz="1200" b="1" dirty="0">
                          <a:solidFill>
                            <a:schemeClr val="tx1"/>
                          </a:solidFill>
                          <a:latin typeface="Times New Roman" panose="02020603050405020304" pitchFamily="18" charset="0"/>
                          <a:cs typeface="Times New Roman" panose="02020603050405020304" pitchFamily="18" charset="0"/>
                        </a:rPr>
                        <a:t>11..15</a:t>
                      </a:r>
                      <a:endParaRPr lang="zh-CN" altLang="en-US" b="1" dirty="0">
                        <a:solidFill>
                          <a:schemeClr val="tx1"/>
                        </a:solidFill>
                        <a:latin typeface="Times New Roman" panose="02020603050405020304" pitchFamily="18" charset="0"/>
                        <a:cs typeface="Times New Roman" panose="02020603050405020304" pitchFamily="18" charset="0"/>
                      </a:endParaRPr>
                    </a:p>
                    <a:p>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46350">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Load </a:t>
                      </a:r>
                      <a:endParaRPr lang="zh-CN" altLang="en-US" sz="20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1" dirty="0">
                          <a:solidFill>
                            <a:schemeClr val="tx1"/>
                          </a:solidFill>
                          <a:latin typeface="Times New Roman" panose="02020603050405020304" pitchFamily="18" charset="0"/>
                          <a:cs typeface="Times New Roman" panose="02020603050405020304" pitchFamily="18" charset="0"/>
                        </a:rPr>
                        <a:t>Load, store, ALU immediate, or branch</a:t>
                      </a:r>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ID/EX.IR</a:t>
                      </a:r>
                      <a:r>
                        <a:rPr lang="en-US" altLang="zh-CN" sz="1200" b="1" dirty="0">
                          <a:solidFill>
                            <a:schemeClr val="tx1"/>
                          </a:solidFill>
                          <a:latin typeface="Times New Roman" panose="02020603050405020304" pitchFamily="18" charset="0"/>
                          <a:cs typeface="Times New Roman" panose="02020603050405020304" pitchFamily="18" charset="0"/>
                        </a:rPr>
                        <a:t>11..15</a:t>
                      </a:r>
                      <a:r>
                        <a:rPr lang="en-US" altLang="zh-CN" sz="1800" b="1" dirty="0">
                          <a:solidFill>
                            <a:schemeClr val="tx1"/>
                          </a:solidFill>
                          <a:latin typeface="Times New Roman" panose="02020603050405020304" pitchFamily="18" charset="0"/>
                          <a:cs typeface="Times New Roman" panose="02020603050405020304" pitchFamily="18" charset="0"/>
                        </a:rPr>
                        <a:t>=IF/ID.IR</a:t>
                      </a:r>
                      <a:r>
                        <a:rPr lang="en-US" altLang="zh-CN" sz="1200" b="1" dirty="0">
                          <a:solidFill>
                            <a:schemeClr val="tx1"/>
                          </a:solidFill>
                          <a:latin typeface="Times New Roman" panose="02020603050405020304" pitchFamily="18" charset="0"/>
                          <a:cs typeface="Times New Roman" panose="02020603050405020304" pitchFamily="18" charset="0"/>
                        </a:rPr>
                        <a:t>6..10</a:t>
                      </a:r>
                      <a:endParaRPr lang="zh-CN" altLang="en-US" b="1" dirty="0">
                        <a:solidFill>
                          <a:schemeClr val="tx1"/>
                        </a:solidFill>
                        <a:latin typeface="Times New Roman" panose="02020603050405020304" pitchFamily="18" charset="0"/>
                        <a:cs typeface="Times New Roman" panose="02020603050405020304" pitchFamily="18" charset="0"/>
                      </a:endParaRPr>
                    </a:p>
                    <a:p>
                      <a:endParaRPr lang="zh-CN" altLang="en-US"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62607870"/>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164E4-6AC8-ED48-11CE-BF720C8D7AFC}"/>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E50352DB-D0BD-A5A5-0915-CD9A718BFD97}"/>
              </a:ext>
            </a:extLst>
          </p:cNvPr>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42CD2173-4297-593B-34D0-349D90376DCB}"/>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3170ADA5-7453-3DEA-940F-F12A2155F668}"/>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09E4D83C-89D4-6600-A6D8-BFBA85688853}"/>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a:extLst>
              <a:ext uri="{FF2B5EF4-FFF2-40B4-BE49-F238E27FC236}">
                <a16:creationId xmlns:a16="http://schemas.microsoft.com/office/drawing/2014/main" id="{4D93448D-CBAE-90E1-AD9F-081CFB96D1F2}"/>
              </a:ext>
            </a:extLst>
          </p:cNvPr>
          <p:cNvSpPr txBox="1">
            <a:spLocks noChangeArrowheads="1"/>
          </p:cNvSpPr>
          <p:nvPr/>
        </p:nvSpPr>
        <p:spPr bwMode="auto">
          <a:xfrm>
            <a:off x="92232" y="1128445"/>
            <a:ext cx="8919847" cy="53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7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Forwarding---mainly ALU instruction:</a:t>
            </a:r>
          </a:p>
          <a:p>
            <a:pPr marL="457200" indent="-457200" algn="just">
              <a:lnSpc>
                <a:spcPts val="27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Pipeline registers contain both the data to be forwarded as well as the source and destination register fields.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前送的数据、源寄存器域、目的寄存器域都在流水线寄存器中</a:t>
            </a:r>
          </a:p>
          <a:p>
            <a:pPr marL="457200" indent="-457200" algn="just">
              <a:lnSpc>
                <a:spcPts val="27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forwarding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logically happens: </a:t>
            </a:r>
          </a:p>
          <a:p>
            <a:pPr marL="457200" indent="457200" algn="just">
              <a:lnSpc>
                <a:spcPts val="27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from: ALU or data memory output   </a:t>
            </a:r>
          </a:p>
          <a:p>
            <a:pPr marL="457200" indent="457200" algn="just">
              <a:lnSpc>
                <a:spcPts val="27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ALU input, data memory input, or zero detection unit.</a:t>
            </a:r>
          </a:p>
          <a:p>
            <a:pPr marL="457200" indent="-457200" algn="just">
              <a:lnSpc>
                <a:spcPts val="27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Forwarding is by comparison: </a:t>
            </a:r>
          </a:p>
          <a:p>
            <a:pPr marL="457200" indent="-457200" algn="just">
              <a:lnSpc>
                <a:spcPts val="2700"/>
              </a:lnSpc>
              <a:spcBef>
                <a:spcPts val="0"/>
              </a:spcBef>
              <a:spcAft>
                <a:spcPts val="6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ctr">
              <a:lnSpc>
                <a:spcPts val="2700"/>
              </a:lnSpc>
              <a:spcBef>
                <a:spcPts val="0"/>
              </a:spcBef>
              <a:spcAft>
                <a:spcPts val="60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Destination registers</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目标寄存器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IR in EX/MEM and MEM/WB  </a:t>
            </a:r>
          </a:p>
          <a:p>
            <a:pPr algn="ctr">
              <a:lnSpc>
                <a:spcPts val="2700"/>
              </a:lnSpc>
              <a:spcBef>
                <a:spcPts val="0"/>
              </a:spcBef>
              <a:spcAft>
                <a:spcPts val="60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ctr">
              <a:lnSpc>
                <a:spcPts val="2700"/>
              </a:lnSpc>
              <a:spcBef>
                <a:spcPts val="0"/>
              </a:spcBef>
              <a:spcAft>
                <a:spcPts val="60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Source registers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源寄存器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IR in ID/EX and EX/MEM.</a:t>
            </a:r>
          </a:p>
          <a:p>
            <a:pPr marL="457200" indent="-457200" algn="just">
              <a:lnSpc>
                <a:spcPts val="2700"/>
              </a:lnSpc>
              <a:spcBef>
                <a:spcPts val="0"/>
              </a:spcBef>
              <a:spcAft>
                <a:spcPts val="600"/>
              </a:spcAft>
              <a:buSzPct val="100000"/>
              <a:buFont typeface="Symbol" panose="05050102010706020507" pitchFamily="18" charset="2"/>
              <a:buChar char="¨"/>
            </a:pP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AutoShape 5">
            <a:extLst>
              <a:ext uri="{FF2B5EF4-FFF2-40B4-BE49-F238E27FC236}">
                <a16:creationId xmlns:a16="http://schemas.microsoft.com/office/drawing/2014/main" id="{E57D38F8-4586-3A9B-DA54-191992472F77}"/>
              </a:ext>
            </a:extLst>
          </p:cNvPr>
          <p:cNvSpPr>
            <a:spLocks noChangeArrowheads="1"/>
          </p:cNvSpPr>
          <p:nvPr/>
        </p:nvSpPr>
        <p:spPr bwMode="auto">
          <a:xfrm>
            <a:off x="4067944" y="5157192"/>
            <a:ext cx="457200" cy="381000"/>
          </a:xfrm>
          <a:prstGeom prst="upDownArrow">
            <a:avLst>
              <a:gd name="adj1" fmla="val 50000"/>
              <a:gd name="adj2" fmla="val 20000"/>
            </a:avLst>
          </a:prstGeom>
          <a:solidFill>
            <a:srgbClr val="00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11" name="Text Box 8">
            <a:extLst>
              <a:ext uri="{FF2B5EF4-FFF2-40B4-BE49-F238E27FC236}">
                <a16:creationId xmlns:a16="http://schemas.microsoft.com/office/drawing/2014/main" id="{E737FFE3-7E4B-7BCD-682A-3B74AE44E5E1}"/>
              </a:ext>
            </a:extLst>
          </p:cNvPr>
          <p:cNvSpPr txBox="1">
            <a:spLocks noChangeArrowheads="1"/>
          </p:cNvSpPr>
          <p:nvPr/>
        </p:nvSpPr>
        <p:spPr bwMode="auto">
          <a:xfrm>
            <a:off x="4571628" y="5185102"/>
            <a:ext cx="23034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nSpc>
                <a:spcPct val="80000"/>
              </a:lnSpc>
              <a:spcBef>
                <a:spcPct val="50000"/>
              </a:spcBef>
            </a:pPr>
            <a:r>
              <a:rPr lang="zh-CN" altLang="en-US" sz="2200" b="1" dirty="0">
                <a:solidFill>
                  <a:srgbClr val="800000"/>
                </a:solidFill>
                <a:latin typeface="宋体" panose="02010600030101010101" pitchFamily="2" charset="-122"/>
                <a:ea typeface="宋体" panose="02010600030101010101" pitchFamily="2" charset="-122"/>
                <a:sym typeface="Symbol" panose="05050102010706020507" pitchFamily="18" charset="2"/>
              </a:rPr>
              <a:t>是否相同？</a:t>
            </a:r>
          </a:p>
        </p:txBody>
      </p:sp>
    </p:spTree>
    <p:extLst>
      <p:ext uri="{BB962C8B-B14F-4D97-AF65-F5344CB8AC3E}">
        <p14:creationId xmlns:p14="http://schemas.microsoft.com/office/powerpoint/2010/main" val="3595186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7978" y="1118898"/>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时空图</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：从</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时间</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空间</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两个方面描述流水线的工作过程，横坐标表示时间，纵坐标表示各流水段</a:t>
            </a:r>
          </a:p>
        </p:txBody>
      </p:sp>
      <p:grpSp>
        <p:nvGrpSpPr>
          <p:cNvPr id="5" name="组合 4"/>
          <p:cNvGrpSpPr/>
          <p:nvPr/>
        </p:nvGrpSpPr>
        <p:grpSpPr>
          <a:xfrm>
            <a:off x="1734608" y="2108108"/>
            <a:ext cx="6448070" cy="4402704"/>
            <a:chOff x="1734608" y="2108108"/>
            <a:chExt cx="6448070" cy="4402704"/>
          </a:xfrm>
        </p:grpSpPr>
        <p:pic>
          <p:nvPicPr>
            <p:cNvPr id="3" name="图片 2"/>
            <p:cNvPicPr>
              <a:picLocks noChangeAspect="1"/>
            </p:cNvPicPr>
            <p:nvPr/>
          </p:nvPicPr>
          <p:blipFill>
            <a:blip r:embed="rId3"/>
            <a:stretch>
              <a:fillRect/>
            </a:stretch>
          </p:blipFill>
          <p:spPr>
            <a:xfrm>
              <a:off x="1734608" y="3024010"/>
              <a:ext cx="6074181" cy="3486802"/>
            </a:xfrm>
            <a:prstGeom prst="rect">
              <a:avLst/>
            </a:prstGeom>
          </p:spPr>
        </p:pic>
        <p:pic>
          <p:nvPicPr>
            <p:cNvPr id="4" name="图片 3"/>
            <p:cNvPicPr>
              <a:picLocks noChangeAspect="1"/>
            </p:cNvPicPr>
            <p:nvPr/>
          </p:nvPicPr>
          <p:blipFill>
            <a:blip r:embed="rId4"/>
            <a:stretch>
              <a:fillRect/>
            </a:stretch>
          </p:blipFill>
          <p:spPr>
            <a:xfrm>
              <a:off x="1734608" y="2108108"/>
              <a:ext cx="6448070" cy="882979"/>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74514-F959-F11E-4A92-1A7E1BAFEECC}"/>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46205CE0-B3D8-893E-7DB6-B167BCD6CF80}"/>
              </a:ext>
            </a:extLst>
          </p:cNvPr>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FFA6D08F-3C7C-5E5A-BF94-C065780FA9A5}"/>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13F69CCC-E24B-CA7D-A93C-42AA9C169D27}"/>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7955724F-C98D-DAE4-3E27-0A79E3825248}"/>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7">
            <a:extLst>
              <a:ext uri="{FF2B5EF4-FFF2-40B4-BE49-F238E27FC236}">
                <a16:creationId xmlns:a16="http://schemas.microsoft.com/office/drawing/2014/main" id="{C2C7F84C-C072-8BF2-4167-5D38D731D96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1203784" y="1412776"/>
            <a:ext cx="6696744" cy="450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8844621"/>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51F73-5C23-AFFD-1972-92BD7F1895C7}"/>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3964980D-EA6D-E431-7988-321031A47A8B}"/>
              </a:ext>
            </a:extLst>
          </p:cNvPr>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C271901B-0B98-B479-72C5-8BAE8FBF1279}"/>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51DB9DEC-A323-2987-0C9A-DEA71441D7C3}"/>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58EFB8FF-7EAC-6FC9-4573-1134089362E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DA9BF8A3-9781-5D40-84DF-2CC929EC984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7802" y="1108258"/>
            <a:ext cx="8594678" cy="5454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BEFEBDB1-7D52-1491-B7C7-AA6C8F6D8709}"/>
              </a:ext>
            </a:extLst>
          </p:cNvPr>
          <p:cNvSpPr/>
          <p:nvPr/>
        </p:nvSpPr>
        <p:spPr bwMode="auto">
          <a:xfrm>
            <a:off x="179512" y="2924944"/>
            <a:ext cx="8784976" cy="1872208"/>
          </a:xfrm>
          <a:prstGeom prst="rect">
            <a:avLst/>
          </a:prstGeom>
          <a:noFill/>
          <a:ln w="57150" cap="flat" cmpd="sng" algn="ctr">
            <a:solidFill>
              <a:srgbClr val="FF66FF"/>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9" name="矩形 8">
            <a:extLst>
              <a:ext uri="{FF2B5EF4-FFF2-40B4-BE49-F238E27FC236}">
                <a16:creationId xmlns:a16="http://schemas.microsoft.com/office/drawing/2014/main" id="{E070ED2B-0A7C-79BA-C57C-8443CF9491C9}"/>
              </a:ext>
            </a:extLst>
          </p:cNvPr>
          <p:cNvSpPr/>
          <p:nvPr/>
        </p:nvSpPr>
        <p:spPr bwMode="auto">
          <a:xfrm>
            <a:off x="179512" y="4690656"/>
            <a:ext cx="8784976" cy="1872208"/>
          </a:xfrm>
          <a:prstGeom prst="rect">
            <a:avLst/>
          </a:prstGeom>
          <a:noFill/>
          <a:ln w="57150" cap="flat" cmpd="sng" algn="ctr">
            <a:solidFill>
              <a:srgbClr val="FFC0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extLst>
      <p:ext uri="{BB962C8B-B14F-4D97-AF65-F5344CB8AC3E}">
        <p14:creationId xmlns:p14="http://schemas.microsoft.com/office/powerpoint/2010/main" val="2935812301"/>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61440-A4E5-9D9A-5FCC-43D656FC8644}"/>
            </a:ext>
          </a:extLst>
        </p:cNvPr>
        <p:cNvGrpSpPr/>
        <p:nvPr/>
      </p:nvGrpSpPr>
      <p:grpSpPr>
        <a:xfrm>
          <a:off x="0" y="0"/>
          <a:ext cx="0" cy="0"/>
          <a:chOff x="0" y="0"/>
          <a:chExt cx="0" cy="0"/>
        </a:xfrm>
      </p:grpSpPr>
      <p:grpSp>
        <p:nvGrpSpPr>
          <p:cNvPr id="13" name="组合 12">
            <a:extLst>
              <a:ext uri="{FF2B5EF4-FFF2-40B4-BE49-F238E27FC236}">
                <a16:creationId xmlns:a16="http://schemas.microsoft.com/office/drawing/2014/main" id="{2D7D7C4A-245C-75ED-4BF3-83CAB01673A4}"/>
              </a:ext>
            </a:extLst>
          </p:cNvPr>
          <p:cNvGrpSpPr/>
          <p:nvPr/>
        </p:nvGrpSpPr>
        <p:grpSpPr>
          <a:xfrm>
            <a:off x="251520" y="116632"/>
            <a:ext cx="8712968" cy="6586860"/>
            <a:chOff x="1331640" y="109122"/>
            <a:chExt cx="6660232" cy="6586860"/>
          </a:xfrm>
        </p:grpSpPr>
        <p:pic>
          <p:nvPicPr>
            <p:cNvPr id="14" name="Picture 4">
              <a:extLst>
                <a:ext uri="{FF2B5EF4-FFF2-40B4-BE49-F238E27FC236}">
                  <a16:creationId xmlns:a16="http://schemas.microsoft.com/office/drawing/2014/main" id="{B403D76F-97BC-5211-4C20-E2FDF422F81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1640" y="1700808"/>
              <a:ext cx="6660232" cy="4995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a:extLst>
                <a:ext uri="{FF2B5EF4-FFF2-40B4-BE49-F238E27FC236}">
                  <a16:creationId xmlns:a16="http://schemas.microsoft.com/office/drawing/2014/main" id="{DC282DE3-7064-5460-B3AB-E7A6915FD68C}"/>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2476" y="109122"/>
              <a:ext cx="6659395" cy="166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a:extLst>
              <a:ext uri="{FF2B5EF4-FFF2-40B4-BE49-F238E27FC236}">
                <a16:creationId xmlns:a16="http://schemas.microsoft.com/office/drawing/2014/main" id="{6F687782-B0A5-25DA-C39F-52CF27F19BD2}"/>
              </a:ext>
            </a:extLst>
          </p:cNvPr>
          <p:cNvSpPr/>
          <p:nvPr/>
        </p:nvSpPr>
        <p:spPr bwMode="auto">
          <a:xfrm>
            <a:off x="251520" y="1526934"/>
            <a:ext cx="8784976" cy="1872208"/>
          </a:xfrm>
          <a:prstGeom prst="rect">
            <a:avLst/>
          </a:prstGeom>
          <a:noFill/>
          <a:ln w="57150" cap="flat" cmpd="sng" algn="ctr">
            <a:solidFill>
              <a:srgbClr val="FF66FF"/>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2" name="矩形 11">
            <a:extLst>
              <a:ext uri="{FF2B5EF4-FFF2-40B4-BE49-F238E27FC236}">
                <a16:creationId xmlns:a16="http://schemas.microsoft.com/office/drawing/2014/main" id="{C637A2C9-F895-6512-1E14-B6886FF0B6DF}"/>
              </a:ext>
            </a:extLst>
          </p:cNvPr>
          <p:cNvSpPr/>
          <p:nvPr/>
        </p:nvSpPr>
        <p:spPr bwMode="auto">
          <a:xfrm>
            <a:off x="215516" y="3258881"/>
            <a:ext cx="8784976" cy="1872208"/>
          </a:xfrm>
          <a:prstGeom prst="rect">
            <a:avLst/>
          </a:prstGeom>
          <a:noFill/>
          <a:ln w="57150" cap="flat" cmpd="sng" algn="ctr">
            <a:solidFill>
              <a:srgbClr val="FFC0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extLst>
      <p:ext uri="{BB962C8B-B14F-4D97-AF65-F5344CB8AC3E}">
        <p14:creationId xmlns:p14="http://schemas.microsoft.com/office/powerpoint/2010/main" val="1861824757"/>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13ABB-EB8A-F739-C470-C4B24A1B34AD}"/>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AF791E79-53F5-0C3D-F3E2-31CC66BE4392}"/>
              </a:ext>
            </a:extLst>
          </p:cNvPr>
          <p:cNvGrpSpPr/>
          <p:nvPr/>
        </p:nvGrpSpPr>
        <p:grpSpPr>
          <a:xfrm>
            <a:off x="251520" y="116632"/>
            <a:ext cx="8712968" cy="6586860"/>
            <a:chOff x="1331640" y="109122"/>
            <a:chExt cx="6660232" cy="6586860"/>
          </a:xfrm>
        </p:grpSpPr>
        <p:pic>
          <p:nvPicPr>
            <p:cNvPr id="7" name="Picture 4">
              <a:extLst>
                <a:ext uri="{FF2B5EF4-FFF2-40B4-BE49-F238E27FC236}">
                  <a16:creationId xmlns:a16="http://schemas.microsoft.com/office/drawing/2014/main" id="{C877957C-5C95-2E5F-D4C3-7FEF07FD1E2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1640" y="1700808"/>
              <a:ext cx="6660232" cy="4995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a:extLst>
                <a:ext uri="{FF2B5EF4-FFF2-40B4-BE49-F238E27FC236}">
                  <a16:creationId xmlns:a16="http://schemas.microsoft.com/office/drawing/2014/main" id="{8957A703-4C9A-2570-E643-130FA4201619}"/>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32476" y="109122"/>
              <a:ext cx="6659395" cy="166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a:extLst>
              <a:ext uri="{FF2B5EF4-FFF2-40B4-BE49-F238E27FC236}">
                <a16:creationId xmlns:a16="http://schemas.microsoft.com/office/drawing/2014/main" id="{F367BEEA-CD66-7BB3-1269-75B25E0672DD}"/>
              </a:ext>
            </a:extLst>
          </p:cNvPr>
          <p:cNvSpPr/>
          <p:nvPr/>
        </p:nvSpPr>
        <p:spPr bwMode="auto">
          <a:xfrm>
            <a:off x="179511" y="4869160"/>
            <a:ext cx="8784976" cy="1872208"/>
          </a:xfrm>
          <a:prstGeom prst="rect">
            <a:avLst/>
          </a:prstGeom>
          <a:noFill/>
          <a:ln w="57150" cap="flat" cmpd="sng" algn="ctr">
            <a:solidFill>
              <a:srgbClr val="FF00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extLst>
      <p:ext uri="{BB962C8B-B14F-4D97-AF65-F5344CB8AC3E}">
        <p14:creationId xmlns:p14="http://schemas.microsoft.com/office/powerpoint/2010/main" val="12728579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2285479"/>
            <a:ext cx="8919847" cy="136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流水线中常常会遇到多种类型的暂停</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DLX code sequence for A = B + C </a:t>
            </a:r>
          </a:p>
          <a:p>
            <a:pPr algn="just">
              <a:lnSpc>
                <a:spcPts val="2900"/>
              </a:lnSpc>
              <a:spcBef>
                <a:spcPts val="0"/>
              </a:spcBef>
              <a:spcAft>
                <a:spcPts val="600"/>
              </a:spcAft>
              <a:buSzPct val="100000"/>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1032"/>
          <p:cNvSpPr txBox="1">
            <a:spLocks noChangeArrowheads="1"/>
          </p:cNvSpPr>
          <p:nvPr/>
        </p:nvSpPr>
        <p:spPr bwMode="auto">
          <a:xfrm>
            <a:off x="1259632" y="1108076"/>
            <a:ext cx="6955680" cy="104246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Compiler Scheduling for Data Hazards</a:t>
            </a:r>
          </a:p>
          <a:p>
            <a:pPr algn="ctr">
              <a:spcBef>
                <a:spcPct val="20000"/>
              </a:spcBef>
            </a:pP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数据冒险的编译调度</a:t>
            </a:r>
          </a:p>
        </p:txBody>
      </p:sp>
      <p:pic>
        <p:nvPicPr>
          <p:cNvPr id="10" name="Picture 2" descr="arch6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58" t="60871" r="4537" b="4483"/>
          <a:stretch>
            <a:fillRect/>
          </a:stretch>
        </p:blipFill>
        <p:spPr bwMode="auto">
          <a:xfrm>
            <a:off x="1131775" y="3284984"/>
            <a:ext cx="6840760"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07504" y="5301208"/>
            <a:ext cx="8904575" cy="1264129"/>
          </a:xfrm>
          <a:prstGeom prst="rect">
            <a:avLst/>
          </a:prstGeom>
        </p:spPr>
        <p:txBody>
          <a:bodyPr wrap="square">
            <a:spAutoFit/>
          </a:bodyPr>
          <a:lstStyle/>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ADD must be stalled to allow the load of C to complete.</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SW need not delayed further: forwarding passes result from MEM/WB to data memory.</a:t>
            </a:r>
          </a:p>
        </p:txBody>
      </p:sp>
    </p:spTree>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84903" y="1143193"/>
            <a:ext cx="8919847" cy="412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30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scheduling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instruction scheduling</a:t>
            </a:r>
          </a:p>
          <a:p>
            <a:pPr marL="457200" indent="-457200" algn="just">
              <a:lnSpc>
                <a:spcPts val="30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Rearrange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code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sequence to eliminate hazard, avoiding stalls.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编译器可以通过重新排列代码的顺序来消除这种暂停，这种技术就是“流水线调度”或“指令调度”</a:t>
            </a:r>
          </a:p>
          <a:p>
            <a:pPr marL="457200" indent="-457200" algn="just">
              <a:lnSpc>
                <a:spcPts val="30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For example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avoid generating code with: a load followed by the immediate use of load destination register.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避免出现：</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紧后面的指令需要</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的结果</a:t>
            </a:r>
          </a:p>
          <a:p>
            <a:pPr algn="just">
              <a:lnSpc>
                <a:spcPts val="2900"/>
              </a:lnSpc>
              <a:spcBef>
                <a:spcPts val="0"/>
              </a:spcBef>
              <a:spcAft>
                <a:spcPts val="600"/>
              </a:spcAft>
              <a:buSzPct val="100000"/>
            </a:pP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82292" y="1065861"/>
            <a:ext cx="8919847" cy="249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700"/>
              </a:lnSpc>
              <a:spcBef>
                <a:spcPts val="0"/>
              </a:spcBef>
              <a:spcAft>
                <a:spcPts val="0"/>
              </a:spcAft>
              <a:buSzPct val="100000"/>
              <a:buFont typeface="Symbol" panose="05050102010706020507" pitchFamily="18" charset="2"/>
              <a:buChar char="¨"/>
            </a:pP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Generate DLX code that avoids pipeline stalls for the following sequence:</a:t>
            </a:r>
          </a:p>
          <a:p>
            <a:pPr lvl="5" algn="just">
              <a:lnSpc>
                <a:spcPts val="2700"/>
              </a:lnSpc>
              <a:spcBef>
                <a:spcPts val="0"/>
              </a:spcBef>
              <a:spcAft>
                <a:spcPts val="0"/>
              </a:spcAft>
              <a:buSzPct val="100000"/>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 b + c;</a:t>
            </a:r>
          </a:p>
          <a:p>
            <a:pPr lvl="5" algn="just">
              <a:lnSpc>
                <a:spcPts val="2700"/>
              </a:lnSpc>
              <a:spcBef>
                <a:spcPts val="0"/>
              </a:spcBef>
              <a:spcAft>
                <a:spcPts val="0"/>
              </a:spcAft>
              <a:buSzPct val="100000"/>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 = e – f;            </a:t>
            </a:r>
          </a:p>
          <a:p>
            <a:pPr marL="457200" indent="-457200" algn="just">
              <a:lnSpc>
                <a:spcPts val="2700"/>
              </a:lnSpc>
              <a:spcBef>
                <a:spcPts val="0"/>
              </a:spcBef>
              <a:spcAft>
                <a:spcPts val="0"/>
              </a:spcAft>
              <a:buSzPct val="100000"/>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Assume loads have a latency of 1 clock cycle.</a:t>
            </a:r>
          </a:p>
          <a:p>
            <a:pPr algn="just">
              <a:lnSpc>
                <a:spcPts val="2700"/>
              </a:lnSpc>
              <a:spcBef>
                <a:spcPts val="0"/>
              </a:spcBef>
              <a:spcAft>
                <a:spcPts val="0"/>
              </a:spcAft>
              <a:buSzPct val="100000"/>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700"/>
              </a:lnSpc>
              <a:spcBef>
                <a:spcPts val="0"/>
              </a:spcBef>
              <a:spcAft>
                <a:spcPts val="0"/>
              </a:spcAft>
              <a:buSzPct val="100000"/>
            </a:pPr>
            <a:endPar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2" name="Picture 2" descr="arch62"/>
          <p:cNvPicPr>
            <a:picLocks noChangeAspect="1" noChangeArrowheads="1"/>
          </p:cNvPicPr>
          <p:nvPr/>
        </p:nvPicPr>
        <p:blipFill rotWithShape="1">
          <a:blip r:embed="rId3">
            <a:extLst>
              <a:ext uri="{28A0092B-C50C-407E-A947-70E740481C1C}">
                <a14:useLocalDpi xmlns:a14="http://schemas.microsoft.com/office/drawing/2010/main" val="0"/>
              </a:ext>
            </a:extLst>
          </a:blip>
          <a:srcRect l="8192" t="29548" r="56591" b="7692"/>
          <a:stretch>
            <a:fillRect/>
          </a:stretch>
        </p:blipFill>
        <p:spPr bwMode="auto">
          <a:xfrm>
            <a:off x="2863702" y="3026012"/>
            <a:ext cx="1924322"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4"/>
          <p:cNvSpPr>
            <a:spLocks noChangeShapeType="1"/>
          </p:cNvSpPr>
          <p:nvPr/>
        </p:nvSpPr>
        <p:spPr bwMode="auto">
          <a:xfrm>
            <a:off x="2555776" y="4132276"/>
            <a:ext cx="863600"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24" name="Line 5"/>
          <p:cNvSpPr>
            <a:spLocks noChangeShapeType="1"/>
          </p:cNvSpPr>
          <p:nvPr/>
        </p:nvSpPr>
        <p:spPr bwMode="auto">
          <a:xfrm>
            <a:off x="2555776" y="5807088"/>
            <a:ext cx="863600"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nvGrpSpPr>
          <p:cNvPr id="25" name="Group 15"/>
          <p:cNvGrpSpPr/>
          <p:nvPr/>
        </p:nvGrpSpPr>
        <p:grpSpPr bwMode="auto">
          <a:xfrm>
            <a:off x="4211538" y="4151326"/>
            <a:ext cx="504825" cy="1079500"/>
            <a:chOff x="2200" y="2115"/>
            <a:chExt cx="408" cy="680"/>
          </a:xfrm>
        </p:grpSpPr>
        <p:sp>
          <p:nvSpPr>
            <p:cNvPr id="26" name="Line 12"/>
            <p:cNvSpPr>
              <a:spLocks noChangeShapeType="1"/>
            </p:cNvSpPr>
            <p:nvPr/>
          </p:nvSpPr>
          <p:spPr bwMode="auto">
            <a:xfrm>
              <a:off x="2245" y="2795"/>
              <a:ext cx="363"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27" name="Line 13"/>
            <p:cNvSpPr>
              <a:spLocks noChangeShapeType="1"/>
            </p:cNvSpPr>
            <p:nvPr/>
          </p:nvSpPr>
          <p:spPr bwMode="auto">
            <a:xfrm flipV="1">
              <a:off x="2608" y="2115"/>
              <a:ext cx="0" cy="68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28" name="Line 14"/>
            <p:cNvSpPr>
              <a:spLocks noChangeShapeType="1"/>
            </p:cNvSpPr>
            <p:nvPr/>
          </p:nvSpPr>
          <p:spPr bwMode="auto">
            <a:xfrm flipH="1">
              <a:off x="2200" y="2115"/>
              <a:ext cx="408"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grpSp>
        <p:nvGrpSpPr>
          <p:cNvPr id="29" name="Group 19"/>
          <p:cNvGrpSpPr/>
          <p:nvPr/>
        </p:nvGrpSpPr>
        <p:grpSpPr bwMode="auto">
          <a:xfrm>
            <a:off x="4211538" y="4799026"/>
            <a:ext cx="360363" cy="1008062"/>
            <a:chOff x="2154" y="2523"/>
            <a:chExt cx="318" cy="635"/>
          </a:xfrm>
        </p:grpSpPr>
        <p:sp>
          <p:nvSpPr>
            <p:cNvPr id="30" name="Line 16"/>
            <p:cNvSpPr>
              <a:spLocks noChangeShapeType="1"/>
            </p:cNvSpPr>
            <p:nvPr/>
          </p:nvSpPr>
          <p:spPr bwMode="auto">
            <a:xfrm>
              <a:off x="2200" y="2523"/>
              <a:ext cx="272"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eaLnBrk="1" hangingPunct="1"/>
              <a:endParaRPr lang="zh-CN" altLang="en-US" sz="1800" b="0">
                <a:solidFill>
                  <a:srgbClr val="000000"/>
                </a:solidFill>
                <a:latin typeface="Verdana" panose="020B0604030504040204" pitchFamily="34" charset="0"/>
                <a:ea typeface="宋体" panose="02010600030101010101" pitchFamily="2" charset="-122"/>
              </a:endParaRPr>
            </a:p>
          </p:txBody>
        </p:sp>
        <p:sp>
          <p:nvSpPr>
            <p:cNvPr id="31" name="Line 17"/>
            <p:cNvSpPr>
              <a:spLocks noChangeShapeType="1"/>
            </p:cNvSpPr>
            <p:nvPr/>
          </p:nvSpPr>
          <p:spPr bwMode="auto">
            <a:xfrm>
              <a:off x="2472" y="2523"/>
              <a:ext cx="0" cy="635"/>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eaLnBrk="1" hangingPunct="1"/>
              <a:endParaRPr lang="zh-CN" altLang="en-US" sz="1800" b="0">
                <a:solidFill>
                  <a:srgbClr val="000000"/>
                </a:solidFill>
                <a:latin typeface="Verdana" panose="020B0604030504040204" pitchFamily="34" charset="0"/>
                <a:ea typeface="宋体" panose="02010600030101010101" pitchFamily="2" charset="-122"/>
              </a:endParaRPr>
            </a:p>
          </p:txBody>
        </p:sp>
        <p:sp>
          <p:nvSpPr>
            <p:cNvPr id="32" name="Line 18"/>
            <p:cNvSpPr>
              <a:spLocks noChangeShapeType="1"/>
            </p:cNvSpPr>
            <p:nvPr/>
          </p:nvSpPr>
          <p:spPr bwMode="auto">
            <a:xfrm flipH="1">
              <a:off x="2154" y="3158"/>
              <a:ext cx="318" cy="0"/>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eaLnBrk="1" hangingPunct="1"/>
              <a:endParaRPr lang="zh-CN" altLang="en-US" sz="1800" b="0">
                <a:solidFill>
                  <a:srgbClr val="000000"/>
                </a:solidFill>
                <a:latin typeface="Verdana" panose="020B0604030504040204" pitchFamily="34" charset="0"/>
                <a:ea typeface="宋体" panose="02010600030101010101" pitchFamily="2" charset="-122"/>
              </a:endParaRPr>
            </a:p>
          </p:txBody>
        </p:sp>
      </p:grpSp>
      <p:sp>
        <p:nvSpPr>
          <p:cNvPr id="3" name="矩形 2"/>
          <p:cNvSpPr/>
          <p:nvPr/>
        </p:nvSpPr>
        <p:spPr>
          <a:xfrm>
            <a:off x="69218" y="3125401"/>
            <a:ext cx="1734770" cy="418191"/>
          </a:xfrm>
          <a:prstGeom prst="rect">
            <a:avLst/>
          </a:prstGeom>
        </p:spPr>
        <p:txBody>
          <a:bodyPr wrap="none">
            <a:spAutoFit/>
          </a:bodyPr>
          <a:lstStyle/>
          <a:p>
            <a:pPr marL="457200" indent="-457200" algn="just">
              <a:lnSpc>
                <a:spcPts val="2700"/>
              </a:lnSpc>
              <a:spcBef>
                <a:spcPts val="0"/>
              </a:spcBef>
              <a:spcAft>
                <a:spcPts val="0"/>
              </a:spcAft>
              <a:buSzPct val="100000"/>
              <a:buFont typeface="Symbol" panose="05050102010706020507" pitchFamily="18" charset="2"/>
              <a:buChar char="¨"/>
            </a:pP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 </a:t>
            </a:r>
            <a:endPar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 name="组合 4"/>
          <p:cNvGrpSpPr/>
          <p:nvPr/>
        </p:nvGrpSpPr>
        <p:grpSpPr>
          <a:xfrm>
            <a:off x="5072497" y="3026012"/>
            <a:ext cx="2415205" cy="3672408"/>
            <a:chOff x="5072497" y="3026012"/>
            <a:chExt cx="2415205" cy="3672408"/>
          </a:xfrm>
        </p:grpSpPr>
        <p:pic>
          <p:nvPicPr>
            <p:cNvPr id="34" name="Picture 2" descr="arch62"/>
            <p:cNvPicPr>
              <a:picLocks noChangeAspect="1" noChangeArrowheads="1"/>
            </p:cNvPicPr>
            <p:nvPr/>
          </p:nvPicPr>
          <p:blipFill rotWithShape="1">
            <a:blip r:embed="rId3">
              <a:extLst>
                <a:ext uri="{28A0092B-C50C-407E-A947-70E740481C1C}">
                  <a14:useLocalDpi xmlns:a14="http://schemas.microsoft.com/office/drawing/2010/main" val="0"/>
                </a:ext>
              </a:extLst>
            </a:blip>
            <a:srcRect l="47014" t="29548" r="8785" b="7692"/>
            <a:stretch>
              <a:fillRect/>
            </a:stretch>
          </p:blipFill>
          <p:spPr bwMode="auto">
            <a:xfrm>
              <a:off x="5072497" y="3026012"/>
              <a:ext cx="2415205"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bwMode="auto">
            <a:xfrm>
              <a:off x="5193119" y="4149687"/>
              <a:ext cx="1368152" cy="368386"/>
            </a:xfrm>
            <a:prstGeom prst="rect">
              <a:avLst/>
            </a:prstGeom>
            <a:noFill/>
            <a:ln w="38100" cap="flat" cmpd="sng" algn="ctr">
              <a:solidFill>
                <a:schemeClr val="accent5">
                  <a:lumMod val="90000"/>
                </a:schemeClr>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33" name="矩形 32"/>
            <p:cNvSpPr/>
            <p:nvPr/>
          </p:nvSpPr>
          <p:spPr bwMode="auto">
            <a:xfrm>
              <a:off x="5193119" y="5510217"/>
              <a:ext cx="1368152" cy="368386"/>
            </a:xfrm>
            <a:prstGeom prst="rect">
              <a:avLst/>
            </a:prstGeom>
            <a:noFill/>
            <a:ln w="38100" cap="flat" cmpd="sng" algn="ctr">
              <a:solidFill>
                <a:schemeClr val="accent5">
                  <a:lumMod val="90000"/>
                </a:schemeClr>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animBg="1"/>
      <p:bldP spid="24" grpId="0" animBg="1"/>
      <p:bldP spid="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2981585"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3.4 Data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82292" y="1065861"/>
            <a:ext cx="8919847" cy="255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ts val="0"/>
              </a:spcBef>
              <a:spcAft>
                <a:spcPts val="0"/>
              </a:spcAft>
              <a:buSzPct val="100000"/>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Both load interlocks (LW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Rc</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 to ADD Ra,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Rb</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Rc</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LW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Rf</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 to SUB Rd, Re,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Rf</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are eliminated. </a:t>
            </a:r>
          </a:p>
          <a:p>
            <a:pPr marL="457200" indent="-457200" algn="just">
              <a:spcBef>
                <a:spcPts val="0"/>
              </a:spcBef>
              <a:spcAft>
                <a:spcPts val="0"/>
              </a:spcAft>
              <a:buSzPct val="100000"/>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There is a dependence between ALU and store, but pipeline allows the result to be forwarded. </a:t>
            </a:r>
          </a:p>
          <a:p>
            <a:pPr marL="457200" indent="-457200" algn="just">
              <a:spcBef>
                <a:spcPts val="0"/>
              </a:spcBef>
              <a:spcAft>
                <a:spcPts val="0"/>
              </a:spcAft>
              <a:buSzPct val="100000"/>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Notice: use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different registers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first and second statements was critical for this schedule to be legal. If the variable e was loaded into the same register as b or c, this schedule would be illegal. </a:t>
            </a:r>
          </a:p>
          <a:p>
            <a:pPr marL="457200" indent="-457200" algn="just">
              <a:spcBef>
                <a:spcPts val="0"/>
              </a:spcBef>
              <a:spcAft>
                <a:spcPts val="0"/>
              </a:spcAft>
              <a:buSzPct val="100000"/>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general, pipeline scheduling can increase the register count required.  </a:t>
            </a: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 name="组合 4"/>
          <p:cNvGrpSpPr/>
          <p:nvPr/>
        </p:nvGrpSpPr>
        <p:grpSpPr>
          <a:xfrm>
            <a:off x="2427920" y="3622588"/>
            <a:ext cx="4248472" cy="3111088"/>
            <a:chOff x="2555776" y="3026012"/>
            <a:chExt cx="4844430" cy="3672408"/>
          </a:xfrm>
        </p:grpSpPr>
        <p:grpSp>
          <p:nvGrpSpPr>
            <p:cNvPr id="2" name="组合 1"/>
            <p:cNvGrpSpPr/>
            <p:nvPr/>
          </p:nvGrpSpPr>
          <p:grpSpPr>
            <a:xfrm>
              <a:off x="2555776" y="3026012"/>
              <a:ext cx="4844430" cy="3672408"/>
              <a:chOff x="1979613" y="2232249"/>
              <a:chExt cx="4844430" cy="3672408"/>
            </a:xfrm>
          </p:grpSpPr>
          <p:pic>
            <p:nvPicPr>
              <p:cNvPr id="22" name="Picture 2" descr="arch62"/>
              <p:cNvPicPr>
                <a:picLocks noChangeAspect="1" noChangeArrowheads="1"/>
              </p:cNvPicPr>
              <p:nvPr/>
            </p:nvPicPr>
            <p:blipFill rotWithShape="1">
              <a:blip r:embed="rId3">
                <a:extLst>
                  <a:ext uri="{28A0092B-C50C-407E-A947-70E740481C1C}">
                    <a14:useLocalDpi xmlns:a14="http://schemas.microsoft.com/office/drawing/2010/main" val="0"/>
                  </a:ext>
                </a:extLst>
              </a:blip>
              <a:srcRect l="8192" t="29548" r="8785" b="7692"/>
              <a:stretch>
                <a:fillRect/>
              </a:stretch>
            </p:blipFill>
            <p:spPr bwMode="auto">
              <a:xfrm>
                <a:off x="2287539" y="2232249"/>
                <a:ext cx="4536504"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4"/>
              <p:cNvSpPr>
                <a:spLocks noChangeShapeType="1"/>
              </p:cNvSpPr>
              <p:nvPr/>
            </p:nvSpPr>
            <p:spPr bwMode="auto">
              <a:xfrm>
                <a:off x="1979613" y="3338513"/>
                <a:ext cx="863600"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24" name="Line 5"/>
              <p:cNvSpPr>
                <a:spLocks noChangeShapeType="1"/>
              </p:cNvSpPr>
              <p:nvPr/>
            </p:nvSpPr>
            <p:spPr bwMode="auto">
              <a:xfrm>
                <a:off x="1979613" y="5013325"/>
                <a:ext cx="863600"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nvGrpSpPr>
              <p:cNvPr id="25" name="Group 15"/>
              <p:cNvGrpSpPr/>
              <p:nvPr/>
            </p:nvGrpSpPr>
            <p:grpSpPr bwMode="auto">
              <a:xfrm>
                <a:off x="3635375" y="3357563"/>
                <a:ext cx="504825" cy="1079500"/>
                <a:chOff x="2200" y="2115"/>
                <a:chExt cx="408" cy="680"/>
              </a:xfrm>
            </p:grpSpPr>
            <p:sp>
              <p:nvSpPr>
                <p:cNvPr id="26" name="Line 12"/>
                <p:cNvSpPr>
                  <a:spLocks noChangeShapeType="1"/>
                </p:cNvSpPr>
                <p:nvPr/>
              </p:nvSpPr>
              <p:spPr bwMode="auto">
                <a:xfrm>
                  <a:off x="2245" y="2795"/>
                  <a:ext cx="363" cy="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27" name="Line 13"/>
                <p:cNvSpPr>
                  <a:spLocks noChangeShapeType="1"/>
                </p:cNvSpPr>
                <p:nvPr/>
              </p:nvSpPr>
              <p:spPr bwMode="auto">
                <a:xfrm flipV="1">
                  <a:off x="2608" y="2115"/>
                  <a:ext cx="0" cy="680"/>
                </a:xfrm>
                <a:prstGeom prst="line">
                  <a:avLst/>
                </a:prstGeom>
                <a:noFill/>
                <a:ln w="28575">
                  <a:solidFill>
                    <a:srgbClr val="CC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sp>
              <p:nvSpPr>
                <p:cNvPr id="28" name="Line 14"/>
                <p:cNvSpPr>
                  <a:spLocks noChangeShapeType="1"/>
                </p:cNvSpPr>
                <p:nvPr/>
              </p:nvSpPr>
              <p:spPr bwMode="auto">
                <a:xfrm flipH="1">
                  <a:off x="2200" y="2115"/>
                  <a:ext cx="408" cy="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a typeface="宋体" panose="02010600030101010101" pitchFamily="2" charset="-122"/>
                  </a:endParaRPr>
                </a:p>
              </p:txBody>
            </p:sp>
          </p:grpSp>
          <p:grpSp>
            <p:nvGrpSpPr>
              <p:cNvPr id="29" name="Group 19"/>
              <p:cNvGrpSpPr/>
              <p:nvPr/>
            </p:nvGrpSpPr>
            <p:grpSpPr bwMode="auto">
              <a:xfrm>
                <a:off x="3635375" y="4005263"/>
                <a:ext cx="360363" cy="1008062"/>
                <a:chOff x="2154" y="2523"/>
                <a:chExt cx="318" cy="635"/>
              </a:xfrm>
            </p:grpSpPr>
            <p:sp>
              <p:nvSpPr>
                <p:cNvPr id="30" name="Line 16"/>
                <p:cNvSpPr>
                  <a:spLocks noChangeShapeType="1"/>
                </p:cNvSpPr>
                <p:nvPr/>
              </p:nvSpPr>
              <p:spPr bwMode="auto">
                <a:xfrm>
                  <a:off x="2200" y="2523"/>
                  <a:ext cx="272"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eaLnBrk="1" hangingPunct="1"/>
                  <a:endParaRPr lang="zh-CN" altLang="en-US" sz="1800" b="0">
                    <a:solidFill>
                      <a:srgbClr val="000000"/>
                    </a:solidFill>
                    <a:latin typeface="Verdana" panose="020B0604030504040204" pitchFamily="34" charset="0"/>
                    <a:ea typeface="宋体" panose="02010600030101010101" pitchFamily="2" charset="-122"/>
                  </a:endParaRPr>
                </a:p>
              </p:txBody>
            </p:sp>
            <p:sp>
              <p:nvSpPr>
                <p:cNvPr id="31" name="Line 17"/>
                <p:cNvSpPr>
                  <a:spLocks noChangeShapeType="1"/>
                </p:cNvSpPr>
                <p:nvPr/>
              </p:nvSpPr>
              <p:spPr bwMode="auto">
                <a:xfrm>
                  <a:off x="2472" y="2523"/>
                  <a:ext cx="0" cy="635"/>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eaLnBrk="1" hangingPunct="1"/>
                  <a:endParaRPr lang="zh-CN" altLang="en-US" sz="1800" b="0">
                    <a:solidFill>
                      <a:srgbClr val="000000"/>
                    </a:solidFill>
                    <a:latin typeface="Verdana" panose="020B0604030504040204" pitchFamily="34" charset="0"/>
                    <a:ea typeface="宋体" panose="02010600030101010101" pitchFamily="2" charset="-122"/>
                  </a:endParaRPr>
                </a:p>
              </p:txBody>
            </p:sp>
            <p:sp>
              <p:nvSpPr>
                <p:cNvPr id="32" name="Line 18"/>
                <p:cNvSpPr>
                  <a:spLocks noChangeShapeType="1"/>
                </p:cNvSpPr>
                <p:nvPr/>
              </p:nvSpPr>
              <p:spPr bwMode="auto">
                <a:xfrm flipH="1">
                  <a:off x="2154" y="3158"/>
                  <a:ext cx="318" cy="0"/>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pPr eaLnBrk="1" hangingPunct="1"/>
                  <a:endParaRPr lang="zh-CN" altLang="en-US" sz="1800" b="0">
                    <a:solidFill>
                      <a:srgbClr val="000000"/>
                    </a:solidFill>
                    <a:latin typeface="Verdana" panose="020B0604030504040204" pitchFamily="34" charset="0"/>
                    <a:ea typeface="宋体" panose="02010600030101010101" pitchFamily="2" charset="-122"/>
                  </a:endParaRPr>
                </a:p>
              </p:txBody>
            </p:sp>
          </p:grpSp>
        </p:grpSp>
        <p:sp>
          <p:nvSpPr>
            <p:cNvPr id="4" name="矩形 3"/>
            <p:cNvSpPr/>
            <p:nvPr/>
          </p:nvSpPr>
          <p:spPr bwMode="auto">
            <a:xfrm>
              <a:off x="5193119" y="4149687"/>
              <a:ext cx="1368152" cy="368386"/>
            </a:xfrm>
            <a:prstGeom prst="rect">
              <a:avLst/>
            </a:prstGeom>
            <a:noFill/>
            <a:ln w="38100" cap="flat" cmpd="sng" algn="ctr">
              <a:solidFill>
                <a:schemeClr val="accent5">
                  <a:lumMod val="90000"/>
                </a:schemeClr>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33" name="矩形 32"/>
            <p:cNvSpPr/>
            <p:nvPr/>
          </p:nvSpPr>
          <p:spPr bwMode="auto">
            <a:xfrm>
              <a:off x="5193119" y="5510217"/>
              <a:ext cx="1368152" cy="368386"/>
            </a:xfrm>
            <a:prstGeom prst="rect">
              <a:avLst/>
            </a:prstGeom>
            <a:noFill/>
            <a:ln w="38100" cap="flat" cmpd="sng" algn="ctr">
              <a:solidFill>
                <a:schemeClr val="accent5">
                  <a:lumMod val="90000"/>
                </a:schemeClr>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grpSp>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997120"/>
            <a:ext cx="8919847" cy="5696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indent="-457200" algn="just">
              <a:spcBef>
                <a:spcPts val="0"/>
              </a:spcBef>
              <a:spcAft>
                <a:spcPts val="0"/>
              </a:spcAft>
              <a:buSzPct val="100000"/>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Control hazards: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arise from the pipelining of branches and other instructions that change PC. </a:t>
            </a:r>
            <a:endPar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lgn="just">
              <a:spcBef>
                <a:spcPts val="0"/>
              </a:spcBef>
              <a:spcAft>
                <a:spcPts val="0"/>
              </a:spcAft>
              <a:buSzPct val="100000"/>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Control hazards: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can cause great performance loss for DLX pipeline than do data hazards.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可能比数据冒险造成的性能损失更大</a:t>
            </a:r>
          </a:p>
          <a:p>
            <a:pPr indent="-457200" algn="just">
              <a:spcBef>
                <a:spcPts val="0"/>
              </a:spcBef>
              <a:spcAft>
                <a:spcPts val="0"/>
              </a:spcAft>
              <a:buSzPct val="100000"/>
              <a:buFont typeface="Symbol" panose="05050102010706020507" pitchFamily="18" charset="2"/>
              <a:buChar char="¨"/>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 branch changes the PC to its target address, it is a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taken branch</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if it fails, it is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 taken</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untaken</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indent="-457200" algn="just">
              <a:spcBef>
                <a:spcPts val="0"/>
              </a:spcBef>
              <a:spcAft>
                <a:spcPts val="0"/>
              </a:spcAft>
              <a:buSzPct val="100000"/>
              <a:buFont typeface="Symbol" panose="05050102010706020507" pitchFamily="18" charset="2"/>
              <a:buChar char="¨"/>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is a branch taken, then PC is not changed until the end of MEM (address calculated).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转移如果成功</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PC</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直到</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MEM</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结束</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更新完地址</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才改变</a:t>
            </a:r>
            <a:endPar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indent="-457200" algn="just">
              <a:spcBef>
                <a:spcPts val="0"/>
              </a:spcBef>
              <a:spcAft>
                <a:spcPts val="0"/>
              </a:spcAft>
              <a:buSzPct val="100000"/>
              <a:buFont typeface="Symbol" panose="05050102010706020507" pitchFamily="18" charset="2"/>
              <a:buChar char="¨"/>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simplest method is to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stall</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pipeline upon detecting branch until it reach MEM, which determines new PC.</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一旦</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段检测到分支指令，就暂停执行其后的指令，直到分支指令达到</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Mem</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段，确定新的</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PC</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为止</a:t>
            </a:r>
            <a:endPar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2" descr="arch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56" y="1108076"/>
            <a:ext cx="7315200"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7978" y="1118898"/>
            <a:ext cx="8774502" cy="552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Throughput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an instruction pipeline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流水线的吞吐量</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how often an instruction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exits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pipeline</a:t>
            </a:r>
          </a:p>
          <a:p>
            <a:pPr marL="457200" indent="-457200" algn="just">
              <a:spcBef>
                <a:spcPct val="20000"/>
              </a:spcBef>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Machine cycle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机器周期</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time required between moving an instruction one step down the pipeline.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指令在流水线移动一步所需时间</a:t>
            </a:r>
          </a:p>
          <a:p>
            <a:pPr marL="1200150" lvl="1" indent="-457200" algn="just">
              <a:spcBef>
                <a:spcPct val="2000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Because all stages proceed at the same time,</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length of a machine cycle is determined by the time required for 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slowest pipe stage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由最慢的流水线段决定</a:t>
            </a:r>
          </a:p>
          <a:p>
            <a:pPr marL="1200150" lvl="1" indent="-457200" algn="just">
              <a:spcBef>
                <a:spcPct val="2000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usually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one clock cycle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(sometimes it is two, rarely more).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通常是一个时钟周期，有时是两个，很少是更多个 </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20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branch causes a </a:t>
            </a:r>
            <a:r>
              <a:rPr lang="en-US" altLang="zh-CN" sz="2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3-cycle stall </a:t>
            </a:r>
            <a:endParaRPr lang="zh-CN" altLang="en-US" sz="2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900"/>
              </a:lnSpc>
              <a:spcBef>
                <a:spcPts val="0"/>
              </a:spcBef>
              <a:spcAft>
                <a:spcPts val="1200"/>
              </a:spcAft>
              <a:buSzPct val="100000"/>
            </a:pP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Picture 2" descr="arch67"/>
          <p:cNvPicPr>
            <a:picLocks noChangeAspect="1" noChangeArrowheads="1"/>
          </p:cNvPicPr>
          <p:nvPr/>
        </p:nvPicPr>
        <p:blipFill rotWithShape="1">
          <a:blip r:embed="rId3">
            <a:extLst>
              <a:ext uri="{28A0092B-C50C-407E-A947-70E740481C1C}">
                <a14:useLocalDpi xmlns:a14="http://schemas.microsoft.com/office/drawing/2010/main" val="0"/>
              </a:ext>
            </a:extLst>
          </a:blip>
          <a:srcRect t="30877" b="4672"/>
          <a:stretch>
            <a:fillRect/>
          </a:stretch>
        </p:blipFill>
        <p:spPr bwMode="auto">
          <a:xfrm>
            <a:off x="665955" y="1840063"/>
            <a:ext cx="7772400"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20887" y="4725144"/>
            <a:ext cx="8729552" cy="1557349"/>
          </a:xfrm>
          <a:prstGeom prst="rect">
            <a:avLst/>
          </a:prstGeom>
        </p:spPr>
        <p:txBody>
          <a:bodyPr wrap="square">
            <a:spAutoFit/>
          </a:bodyPr>
          <a:lstStyle/>
          <a:p>
            <a:pPr marL="342900" indent="-342900" algn="just">
              <a:lnSpc>
                <a:spcPct val="80000"/>
              </a:lnSpc>
              <a:spcBef>
                <a:spcPct val="10000"/>
              </a:spcBef>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One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cycle is a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repeated IF</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cycle. </a:t>
            </a:r>
          </a:p>
          <a:p>
            <a:pPr marL="342900" indent="-342900" algn="just">
              <a:lnSpc>
                <a:spcPct val="80000"/>
              </a:lnSpc>
              <a:spcBef>
                <a:spcPct val="10000"/>
              </a:spcBef>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Two</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cycles are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342900" indent="-342900" algn="just">
              <a:lnSpc>
                <a:spcPct val="80000"/>
              </a:lnSpc>
              <a:spcBef>
                <a:spcPct val="1000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branch is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not taken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second IF for branch successor is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redundant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599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clock cycles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a significant loss. </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With: branch frequency=30%, ideal CPI=1, then:  30%</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(3+1)+70%</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1.9, only half ideal speedup.  </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number of clock cycles in a branch stall can be reduced by two steps:</a:t>
            </a:r>
          </a:p>
          <a:p>
            <a:pPr marL="457200" indent="457200" algn="just">
              <a:lnSpc>
                <a:spcPts val="2900"/>
              </a:lnSpc>
              <a:spcBef>
                <a:spcPts val="0"/>
              </a:spcBef>
              <a:spcAft>
                <a:spcPts val="600"/>
              </a:spcAft>
              <a:buSzPct val="50000"/>
              <a:buFont typeface="Wingdings" panose="05000000000000000000" pitchFamily="2" charset="2"/>
              <a:buChar char="Ø"/>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Find out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whether branch is taken or not earlier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the pipeline.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在流水线中尽早判断分支转移是否成功</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Compute the taken PC earlier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(i.e. The address of the branch target).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转移成功时，尽早计算出转移目标地址 </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optimize,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both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must be done.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同时采用，缺一不可</a:t>
            </a:r>
          </a:p>
          <a:p>
            <a:pPr marL="457200" indent="457200" algn="just">
              <a:lnSpc>
                <a:spcPts val="2900"/>
              </a:lnSpc>
              <a:spcBef>
                <a:spcPts val="0"/>
              </a:spcBef>
              <a:spcAft>
                <a:spcPts val="12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569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DLX: </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branch (BEQZ and BNEZ) require testing a register for equality to zero, it is possible to complete this decision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by the end of the ID cycle by moving the zero test into the cycle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将“</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=0?</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测试提前到</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段</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Computing 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 target address during ID requires an additional adder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段增加一个加法器，计算分支目标地址</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将分支判断结果和目标地址提前到</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ID/EX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站前</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With the separate adder and a branch decision made during ID, here is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only a one-clock-cycle stall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 branches.</a:t>
            </a:r>
          </a:p>
          <a:p>
            <a:pPr marL="457200" indent="457200" algn="just">
              <a:lnSpc>
                <a:spcPts val="2900"/>
              </a:lnSpc>
              <a:spcBef>
                <a:spcPts val="0"/>
              </a:spcBef>
              <a:spcAft>
                <a:spcPts val="12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2" descr="arch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56" y="1108076"/>
            <a:ext cx="7315200"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136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revised pipelined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Thus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only a 1-clock-cycle stall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 branches.  </a:t>
            </a:r>
          </a:p>
          <a:p>
            <a:pPr marL="457200" indent="457200" algn="just">
              <a:lnSpc>
                <a:spcPts val="2900"/>
              </a:lnSpc>
              <a:spcBef>
                <a:spcPts val="0"/>
              </a:spcBef>
              <a:spcAft>
                <a:spcPts val="12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Picture 4">
            <a:hlinkClick r:id="rId3" action="ppaction://hlinksldjump"/>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1520" b="4539"/>
          <a:stretch>
            <a:fillRect/>
          </a:stretch>
        </p:blipFill>
        <p:spPr bwMode="auto">
          <a:xfrm>
            <a:off x="971600" y="2061773"/>
            <a:ext cx="7586673" cy="453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052736"/>
            <a:ext cx="8919847" cy="565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stall from branch hazards can be reduced by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moving zero test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 target calculation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into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have made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important changes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each of which removes 1 cycle from the 3 cycle stall.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hlinkClick r:id="rId3" action="ppaction://hlinksldjump"/>
              </a:rPr>
              <a:t>first change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move both branch address target calculation and branch condition decision to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改变</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将转移目标计算和转移条件测试挪到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中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hlinkClick r:id="rId4" action="ppaction://hlinksldjump"/>
              </a:rPr>
              <a:t>second change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write PC in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using either branch target address computed during ID or the incremented PC computed during IF.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改变</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IF</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写</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PC,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阶段计算出的目标地址或者</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IF</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阶段计算出的递增</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PC.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数据一计算出来就能使用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不用等到下一周期</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comparison, the origin pipeline obtains branch target address from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EX/MEM</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register and wrote the result during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MEM</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4959C-CDAB-3772-3C00-6D6B1D674942}"/>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6B6F6EB6-5702-FE1C-468C-AAA0D8BD4B04}"/>
              </a:ext>
            </a:extLst>
          </p:cNvPr>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808ECD3E-7235-FDE5-9086-925DC2001DB6}"/>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81B62F8D-210D-DC81-01D6-955F4D860DF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DD2375F0-AB09-1FEA-C9BF-CC2B17F4C148}"/>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2" descr="arch66">
            <a:extLst>
              <a:ext uri="{FF2B5EF4-FFF2-40B4-BE49-F238E27FC236}">
                <a16:creationId xmlns:a16="http://schemas.microsoft.com/office/drawing/2014/main" id="{9ABAC83A-0E2C-0D78-C75B-8BA161139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56" y="1108076"/>
            <a:ext cx="7315200"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826314"/>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136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revised pipelined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Thus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only a 1-clock-cycle stall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 branches.  </a:t>
            </a:r>
          </a:p>
          <a:p>
            <a:pPr marL="457200" indent="457200" algn="just">
              <a:lnSpc>
                <a:spcPts val="2900"/>
              </a:lnSpc>
              <a:spcBef>
                <a:spcPts val="0"/>
              </a:spcBef>
              <a:spcAft>
                <a:spcPts val="12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Picture 2" descr="arch68">
            <a:hlinkClick r:id="rId3" action="ppaction://hlinksldjump"/>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13"/>
          <a:stretch>
            <a:fillRect/>
          </a:stretch>
        </p:blipFill>
        <p:spPr bwMode="auto">
          <a:xfrm>
            <a:off x="1187624" y="1988840"/>
            <a:ext cx="7306849" cy="468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136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revised pipelined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Thus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only a 1-clock-cycle stall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 branches.  </a:t>
            </a:r>
          </a:p>
          <a:p>
            <a:pPr marL="457200" indent="457200" algn="just">
              <a:lnSpc>
                <a:spcPts val="2900"/>
              </a:lnSpc>
              <a:spcBef>
                <a:spcPts val="0"/>
              </a:spcBef>
              <a:spcAft>
                <a:spcPts val="12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520" b="4539"/>
          <a:stretch>
            <a:fillRect/>
          </a:stretch>
        </p:blipFill>
        <p:spPr bwMode="auto">
          <a:xfrm>
            <a:off x="971600" y="2061773"/>
            <a:ext cx="7586673" cy="453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69914" y="1700808"/>
          <a:ext cx="8964483" cy="405384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792088">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736119">
                  <a:extLst>
                    <a:ext uri="{9D8B030D-6E8A-4147-A177-3AD203B41FA5}">
                      <a16:colId xmlns:a16="http://schemas.microsoft.com/office/drawing/2014/main" val="20006"/>
                    </a:ext>
                  </a:extLst>
                </a:gridCol>
                <a:gridCol w="814953">
                  <a:extLst>
                    <a:ext uri="{9D8B030D-6E8A-4147-A177-3AD203B41FA5}">
                      <a16:colId xmlns:a16="http://schemas.microsoft.com/office/drawing/2014/main" val="20007"/>
                    </a:ext>
                  </a:extLst>
                </a:gridCol>
                <a:gridCol w="814953">
                  <a:extLst>
                    <a:ext uri="{9D8B030D-6E8A-4147-A177-3AD203B41FA5}">
                      <a16:colId xmlns:a16="http://schemas.microsoft.com/office/drawing/2014/main" val="20008"/>
                    </a:ext>
                  </a:extLst>
                </a:gridCol>
                <a:gridCol w="814953">
                  <a:extLst>
                    <a:ext uri="{9D8B030D-6E8A-4147-A177-3AD203B41FA5}">
                      <a16:colId xmlns:a16="http://schemas.microsoft.com/office/drawing/2014/main" val="20009"/>
                    </a:ext>
                  </a:extLst>
                </a:gridCol>
                <a:gridCol w="814953">
                  <a:extLst>
                    <a:ext uri="{9D8B030D-6E8A-4147-A177-3AD203B41FA5}">
                      <a16:colId xmlns:a16="http://schemas.microsoft.com/office/drawing/2014/main" val="20010"/>
                    </a:ext>
                  </a:extLst>
                </a:gridCol>
              </a:tblGrid>
              <a:tr h="370840">
                <a:tc>
                  <a:txBody>
                    <a:bodyPr/>
                    <a:lstStyle/>
                    <a:p>
                      <a:r>
                        <a:rPr lang="en-US" altLang="zh-CN" sz="1600" dirty="0">
                          <a:solidFill>
                            <a:schemeClr val="tx1"/>
                          </a:solidFill>
                        </a:rPr>
                        <a:t>Branch instruction</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WB</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solidFill>
                        </a:rPr>
                        <a:t>Branch successor</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rgbClr val="800000"/>
                          </a:solidFill>
                        </a:rPr>
                        <a:t>IF</a:t>
                      </a:r>
                      <a:endParaRPr lang="zh-CN" altLang="en-US" sz="1800" b="1" dirty="0">
                        <a:solidFill>
                          <a:srgbClr val="8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accent2"/>
                          </a:solidFill>
                        </a:rPr>
                        <a:t>IF</a:t>
                      </a:r>
                      <a:endParaRPr lang="zh-CN" altLang="en-US" sz="1800" b="1"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tx1"/>
                          </a:solidFill>
                        </a:rPr>
                        <a:t>WB</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altLang="zh-CN" sz="1600" dirty="0">
                          <a:solidFill>
                            <a:schemeClr val="tx1"/>
                          </a:solidFill>
                        </a:rPr>
                        <a:t>Branch successor+1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WB</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solidFill>
                        </a:rPr>
                        <a:t>Branch successor+2</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WB</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solidFill>
                        </a:rPr>
                        <a:t>Branch successor+3</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WB</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solidFill>
                        </a:rPr>
                        <a:t>Branch successor+4</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solidFill>
                        </a:rPr>
                        <a:t>Branch successor+5</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5"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6" name="组合 15"/>
          <p:cNvGrpSpPr/>
          <p:nvPr/>
        </p:nvGrpSpPr>
        <p:grpSpPr bwMode="auto">
          <a:xfrm>
            <a:off x="-17463" y="838200"/>
            <a:ext cx="9144001" cy="134938"/>
            <a:chOff x="0" y="919105"/>
            <a:chExt cx="9144000" cy="134443"/>
          </a:xfrm>
        </p:grpSpPr>
        <p:cxnSp>
          <p:nvCxnSpPr>
            <p:cNvPr id="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0" name="直接箭头连接符 9"/>
          <p:cNvCxnSpPr/>
          <p:nvPr/>
        </p:nvCxnSpPr>
        <p:spPr bwMode="auto">
          <a:xfrm>
            <a:off x="2411760" y="1988840"/>
            <a:ext cx="504056" cy="648072"/>
          </a:xfrm>
          <a:prstGeom prst="straightConnector1">
            <a:avLst/>
          </a:prstGeom>
          <a:ln w="57150">
            <a:headEnd type="none" w="med" len="med"/>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7978" y="1118898"/>
            <a:ext cx="8774502" cy="5659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Goal of pipeline designer: balance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length of pipeline stages.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平衡流水段的长度</a:t>
            </a:r>
          </a:p>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perfectly</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balanced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time per instruction on the pipeline machine is:</a:t>
            </a:r>
          </a:p>
          <a:p>
            <a:pPr marL="457200" indent="-457200" algn="just">
              <a:spcBef>
                <a:spcPct val="20000"/>
              </a:spcBef>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20000"/>
              </a:spcBef>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Optimum</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speedup</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from pipelining equal 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number of pipe stages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Usually, optimum is not achieved for: </a:t>
            </a:r>
          </a:p>
          <a:p>
            <a:pPr marL="1200150" lvl="1" indent="-457200" algn="just">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not be perfectly balanced.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不能完全平衡</a:t>
            </a:r>
          </a:p>
          <a:p>
            <a:pPr marL="1200150" lvl="1" indent="-457200" algn="just">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pipelining overhead.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流水线开销，流水线“填充”和“排空”时间</a:t>
            </a:r>
          </a:p>
        </p:txBody>
      </p:sp>
      <mc:AlternateContent xmlns:mc="http://schemas.openxmlformats.org/markup-compatibility/2006" xmlns:a14="http://schemas.microsoft.com/office/drawing/2010/main">
        <mc:Choice Requires="a14">
          <p:sp>
            <p:nvSpPr>
              <p:cNvPr id="2" name="文本框 1"/>
              <p:cNvSpPr txBox="1"/>
              <p:nvPr/>
            </p:nvSpPr>
            <p:spPr>
              <a:xfrm>
                <a:off x="1403648" y="3140968"/>
                <a:ext cx="7001917" cy="766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b="1" i="1" smtClean="0">
                              <a:solidFill>
                                <a:schemeClr val="tx1"/>
                              </a:solidFill>
                              <a:latin typeface="Cambria Math" panose="02040503050406030204" pitchFamily="18" charset="0"/>
                            </a:rPr>
                            <m:t>𝑻𝒊𝒎𝒆</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𝒑𝒆𝒓</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𝒊𝒏𝒔𝒕𝒓𝒖𝒄𝒕𝒊𝒐𝒏</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𝒐𝒏</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𝒖𝒏𝒑𝒊𝒑𝒆𝒍𝒊𝒏𝒆𝒅</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𝒎𝒂𝒄𝒉𝒊𝒏𝒆</m:t>
                          </m:r>
                        </m:num>
                        <m:den>
                          <m:r>
                            <a:rPr lang="en-US" altLang="zh-CN" b="1" i="1" smtClean="0">
                              <a:solidFill>
                                <a:schemeClr val="tx1"/>
                              </a:solidFill>
                              <a:latin typeface="Cambria Math" panose="02040503050406030204" pitchFamily="18" charset="0"/>
                            </a:rPr>
                            <m:t>𝑵𝒖𝒎𝒃𝒆𝒓</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𝒐𝒇</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𝒑𝒊𝒑𝒆</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𝒑𝒂𝒈𝒆𝒔</m:t>
                          </m:r>
                        </m:den>
                      </m:f>
                    </m:oMath>
                  </m:oMathPara>
                </a14:m>
                <a:endParaRPr lang="zh-CN" altLang="en-US" dirty="0">
                  <a:solidFill>
                    <a:schemeClr val="tx1"/>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403648" y="3140968"/>
                <a:ext cx="7001917" cy="766235"/>
              </a:xfrm>
              <a:prstGeom prst="rect">
                <a:avLst/>
              </a:prstGeom>
              <a:blipFill rotWithShape="1">
                <a:blip r:embed="rId3"/>
                <a:stretch>
                  <a:fillRect l="-4" t="-34" r="-44" b="6"/>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764704"/>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56965" y="1010607"/>
            <a:ext cx="8823547" cy="5740693"/>
            <a:chOff x="356965" y="1010607"/>
            <a:chExt cx="8823547" cy="5740693"/>
          </a:xfrm>
        </p:grpSpPr>
        <p:sp>
          <p:nvSpPr>
            <p:cNvPr id="24" name="Text Box 3"/>
            <p:cNvSpPr txBox="1">
              <a:spLocks noChangeArrowheads="1"/>
            </p:cNvSpPr>
            <p:nvPr/>
          </p:nvSpPr>
          <p:spPr bwMode="auto">
            <a:xfrm>
              <a:off x="415678" y="1077026"/>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Stage</a:t>
              </a:r>
              <a:r>
                <a:rPr kumimoji="1" lang="zh-CN" altLang="en-US"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 </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5" name="Text Box 5"/>
            <p:cNvSpPr txBox="1">
              <a:spLocks noChangeArrowheads="1"/>
            </p:cNvSpPr>
            <p:nvPr/>
          </p:nvSpPr>
          <p:spPr bwMode="auto">
            <a:xfrm>
              <a:off x="4164261" y="1094033"/>
              <a:ext cx="2514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kern="0" noProof="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Any 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6" name="Text Box 11"/>
            <p:cNvSpPr txBox="1">
              <a:spLocks noChangeArrowheads="1"/>
            </p:cNvSpPr>
            <p:nvPr/>
          </p:nvSpPr>
          <p:spPr bwMode="auto">
            <a:xfrm>
              <a:off x="487611" y="1656830"/>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IF</a:t>
              </a:r>
            </a:p>
          </p:txBody>
        </p:sp>
        <p:sp>
          <p:nvSpPr>
            <p:cNvPr id="27" name="Text Box 12"/>
            <p:cNvSpPr txBox="1">
              <a:spLocks noChangeArrowheads="1"/>
            </p:cNvSpPr>
            <p:nvPr/>
          </p:nvSpPr>
          <p:spPr bwMode="auto">
            <a:xfrm>
              <a:off x="487610" y="2527697"/>
              <a:ext cx="5524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a:ln>
                    <a:noFill/>
                  </a:ln>
                  <a:solidFill>
                    <a:schemeClr val="accent2"/>
                  </a:solidFill>
                  <a:effectLst/>
                  <a:uLnTx/>
                  <a:uFillTx/>
                  <a:latin typeface="Times New Roman" panose="02020603050405020304" pitchFamily="18" charset="0"/>
                  <a:cs typeface="Times New Roman" panose="02020603050405020304" pitchFamily="18" charset="0"/>
                </a:rPr>
                <a:t>ID</a:t>
              </a:r>
            </a:p>
          </p:txBody>
        </p:sp>
        <p:sp>
          <p:nvSpPr>
            <p:cNvPr id="28" name="Text Box 14"/>
            <p:cNvSpPr txBox="1">
              <a:spLocks noChangeArrowheads="1"/>
            </p:cNvSpPr>
            <p:nvPr/>
          </p:nvSpPr>
          <p:spPr bwMode="auto">
            <a:xfrm>
              <a:off x="1192461" y="1567930"/>
              <a:ext cx="259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IF/ID.IR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Mem[PC]</a:t>
              </a:r>
            </a:p>
          </p:txBody>
        </p:sp>
        <p:sp>
          <p:nvSpPr>
            <p:cNvPr id="29" name="Text Box 15"/>
            <p:cNvSpPr txBox="1">
              <a:spLocks noChangeArrowheads="1"/>
            </p:cNvSpPr>
            <p:nvPr/>
          </p:nvSpPr>
          <p:spPr bwMode="auto">
            <a:xfrm>
              <a:off x="1192461" y="1855268"/>
              <a:ext cx="7605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IF/ID.NPC, PC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(if </a:t>
              </a:r>
              <a:r>
                <a:rPr kumimoji="1" lang="zh-CN" alt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chemeClr val="accent2"/>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else {</a:t>
              </a:r>
              <a:r>
                <a:rPr kumimoji="1" lang="en-US" altLang="zh-CN" sz="1800" b="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PC+4</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p:txBody>
        </p:sp>
        <p:sp>
          <p:nvSpPr>
            <p:cNvPr id="30" name="Line 17"/>
            <p:cNvSpPr>
              <a:spLocks noChangeShapeType="1"/>
            </p:cNvSpPr>
            <p:nvPr/>
          </p:nvSpPr>
          <p:spPr bwMode="auto">
            <a:xfrm>
              <a:off x="395536" y="1418705"/>
              <a:ext cx="84931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Line 18"/>
            <p:cNvSpPr>
              <a:spLocks noChangeShapeType="1"/>
            </p:cNvSpPr>
            <p:nvPr/>
          </p:nvSpPr>
          <p:spPr bwMode="auto">
            <a:xfrm>
              <a:off x="415678" y="2204864"/>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Line 19"/>
            <p:cNvSpPr>
              <a:spLocks noChangeShapeType="1"/>
            </p:cNvSpPr>
            <p:nvPr/>
          </p:nvSpPr>
          <p:spPr bwMode="auto">
            <a:xfrm>
              <a:off x="395536" y="3284984"/>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Line 21"/>
            <p:cNvSpPr>
              <a:spLocks noChangeShapeType="1"/>
            </p:cNvSpPr>
            <p:nvPr/>
          </p:nvSpPr>
          <p:spPr bwMode="auto">
            <a:xfrm>
              <a:off x="395536" y="1015369"/>
              <a:ext cx="84931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Text Box 22"/>
            <p:cNvSpPr txBox="1">
              <a:spLocks noChangeArrowheads="1"/>
            </p:cNvSpPr>
            <p:nvPr/>
          </p:nvSpPr>
          <p:spPr bwMode="auto">
            <a:xfrm>
              <a:off x="1192461" y="2276872"/>
              <a:ext cx="7389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6...10</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ID/EX.B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11...15</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p:txBody>
        </p:sp>
        <p:sp>
          <p:nvSpPr>
            <p:cNvPr id="52" name="Text Box 23"/>
            <p:cNvSpPr txBox="1">
              <a:spLocks noChangeArrowheads="1"/>
            </p:cNvSpPr>
            <p:nvPr/>
          </p:nvSpPr>
          <p:spPr bwMode="auto">
            <a:xfrm>
              <a:off x="1192461" y="2949972"/>
              <a:ext cx="548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ID/EX.NPC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IF/ID.NPC;           ID/EX.IR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IF/ID.IR;</a:t>
              </a:r>
            </a:p>
          </p:txBody>
        </p:sp>
        <p:sp>
          <p:nvSpPr>
            <p:cNvPr id="53" name="Text Box 24"/>
            <p:cNvSpPr txBox="1">
              <a:spLocks noChangeArrowheads="1"/>
            </p:cNvSpPr>
            <p:nvPr/>
          </p:nvSpPr>
          <p:spPr bwMode="auto">
            <a:xfrm>
              <a:off x="1192461" y="2613422"/>
              <a:ext cx="62582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kern="0" dirty="0">
                  <a:solidFill>
                    <a:srgbClr val="000000"/>
                  </a:solidFill>
                  <a:latin typeface="Times New Roman" panose="02020603050405020304" pitchFamily="18" charset="0"/>
                  <a:cs typeface="Times New Roman" panose="02020603050405020304" pitchFamily="18" charset="0"/>
                </a:rPr>
                <a:t> (IF/ID.IR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16</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30000" noProof="0" dirty="0">
                  <a:ln>
                    <a:noFill/>
                  </a:ln>
                  <a:solidFill>
                    <a:srgbClr val="000000"/>
                  </a:solidFill>
                  <a:effectLst/>
                  <a:uLnTx/>
                  <a:uFillTx/>
                  <a:latin typeface="Times New Roman" panose="02020603050405020304" pitchFamily="18" charset="0"/>
                  <a:cs typeface="Times New Roman" panose="02020603050405020304" pitchFamily="18" charset="0"/>
                </a:rPr>
                <a:t>16</a:t>
              </a:r>
              <a:r>
                <a:rPr kumimoji="1" lang="en-US" altLang="zh-CN" sz="1800" b="0" kern="0" dirty="0">
                  <a:solidFill>
                    <a:srgbClr val="000000"/>
                  </a:solidFill>
                  <a:latin typeface="Times New Roman" panose="02020603050405020304" pitchFamily="18" charset="0"/>
                  <a:cs typeface="Times New Roman" panose="02020603050405020304" pitchFamily="18" charset="0"/>
                </a:rPr>
                <a:t>##IF/ID.IR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16...31</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p:txBody>
        </p:sp>
        <p:sp>
          <p:nvSpPr>
            <p:cNvPr id="54" name="Line 28"/>
            <p:cNvSpPr>
              <a:spLocks noChangeShapeType="1"/>
            </p:cNvSpPr>
            <p:nvPr/>
          </p:nvSpPr>
          <p:spPr bwMode="auto">
            <a:xfrm>
              <a:off x="1116261" y="1010607"/>
              <a:ext cx="0" cy="227437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5" name="组合 54"/>
            <p:cNvGrpSpPr/>
            <p:nvPr/>
          </p:nvGrpSpPr>
          <p:grpSpPr>
            <a:xfrm>
              <a:off x="356965" y="3434208"/>
              <a:ext cx="8823547" cy="3317092"/>
              <a:chOff x="466643" y="3333749"/>
              <a:chExt cx="8823547" cy="3317092"/>
            </a:xfrm>
          </p:grpSpPr>
          <p:sp>
            <p:nvSpPr>
              <p:cNvPr id="56" name="Line 6"/>
              <p:cNvSpPr>
                <a:spLocks noChangeShapeType="1"/>
              </p:cNvSpPr>
              <p:nvPr/>
            </p:nvSpPr>
            <p:spPr bwMode="auto">
              <a:xfrm>
                <a:off x="3956190" y="3348037"/>
                <a:ext cx="0" cy="330280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Line 7"/>
              <p:cNvSpPr>
                <a:spLocks noChangeShapeType="1"/>
              </p:cNvSpPr>
              <p:nvPr/>
            </p:nvSpPr>
            <p:spPr bwMode="auto">
              <a:xfrm>
                <a:off x="6623190" y="3348037"/>
                <a:ext cx="0" cy="330280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Text Box 8"/>
              <p:cNvSpPr txBox="1">
                <a:spLocks noChangeArrowheads="1"/>
              </p:cNvSpPr>
              <p:nvPr/>
            </p:nvSpPr>
            <p:spPr bwMode="auto">
              <a:xfrm>
                <a:off x="1693854" y="3409950"/>
                <a:ext cx="18478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ALU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9" name="Text Box 9"/>
              <p:cNvSpPr txBox="1">
                <a:spLocks noChangeArrowheads="1"/>
              </p:cNvSpPr>
              <p:nvPr/>
            </p:nvSpPr>
            <p:spPr bwMode="auto">
              <a:xfrm>
                <a:off x="4070118" y="3390900"/>
                <a:ext cx="3299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Load/Store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0" name="Text Box 10"/>
              <p:cNvSpPr txBox="1">
                <a:spLocks noChangeArrowheads="1"/>
              </p:cNvSpPr>
              <p:nvPr/>
            </p:nvSpPr>
            <p:spPr bwMode="auto">
              <a:xfrm>
                <a:off x="6806422" y="3390900"/>
                <a:ext cx="2126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Branch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1" name="Text Box 13"/>
              <p:cNvSpPr txBox="1">
                <a:spLocks noChangeArrowheads="1"/>
              </p:cNvSpPr>
              <p:nvPr/>
            </p:nvSpPr>
            <p:spPr bwMode="auto">
              <a:xfrm>
                <a:off x="466643" y="4924425"/>
                <a:ext cx="5367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EX</a:t>
                </a:r>
              </a:p>
            </p:txBody>
          </p:sp>
          <p:sp>
            <p:nvSpPr>
              <p:cNvPr id="62" name="Line 16"/>
              <p:cNvSpPr>
                <a:spLocks noChangeShapeType="1"/>
              </p:cNvSpPr>
              <p:nvPr/>
            </p:nvSpPr>
            <p:spPr bwMode="auto">
              <a:xfrm>
                <a:off x="492265" y="6650841"/>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19"/>
              <p:cNvSpPr>
                <a:spLocks noChangeShapeType="1"/>
              </p:cNvSpPr>
              <p:nvPr/>
            </p:nvSpPr>
            <p:spPr bwMode="auto">
              <a:xfrm>
                <a:off x="492265" y="3333750"/>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Line 20"/>
              <p:cNvSpPr>
                <a:spLocks noChangeShapeType="1"/>
              </p:cNvSpPr>
              <p:nvPr/>
            </p:nvSpPr>
            <p:spPr bwMode="auto">
              <a:xfrm>
                <a:off x="492265" y="3843338"/>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Text Box 25"/>
              <p:cNvSpPr txBox="1">
                <a:spLocks noChangeArrowheads="1"/>
              </p:cNvSpPr>
              <p:nvPr/>
            </p:nvSpPr>
            <p:spPr bwMode="auto">
              <a:xfrm>
                <a:off x="1216370" y="3921502"/>
                <a:ext cx="2876550" cy="266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EX/MEM.IR ← ID/EX.IR; </a:t>
                </a:r>
              </a:p>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a:t>
                </a:r>
                <a:r>
                  <a:rPr kumimoji="1" lang="en-US" altLang="zh-CN" sz="1800" b="0" i="1"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func</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ID/EX.B </a:t>
                </a:r>
              </a:p>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kern="0" dirty="0">
                    <a:solidFill>
                      <a:srgbClr val="000000"/>
                    </a:solidFill>
                    <a:latin typeface="Times New Roman" panose="02020603050405020304" pitchFamily="18" charset="0"/>
                    <a:cs typeface="Times New Roman" panose="02020603050405020304" pitchFamily="18" charset="0"/>
                  </a:rPr>
                  <a:t>(</a:t>
                </a:r>
                <a:r>
                  <a:rPr kumimoji="1" lang="en-US" altLang="zh-CN" sz="1800" b="0" kern="0" dirty="0">
                    <a:solidFill>
                      <a:schemeClr val="accent2"/>
                    </a:solidFill>
                    <a:latin typeface="Times New Roman" panose="02020603050405020304" pitchFamily="18" charset="0"/>
                    <a:cs typeface="Times New Roman" panose="02020603050405020304" pitchFamily="18" charset="0"/>
                  </a:rPr>
                  <a:t>Register-Register</a:t>
                </a:r>
                <a:r>
                  <a:rPr kumimoji="1" lang="en-US" altLang="zh-CN" sz="1800" b="0" kern="0" dirty="0">
                    <a:solidFill>
                      <a:srgbClr val="000000"/>
                    </a:solidFill>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or </a:t>
                </a:r>
                <a:br>
                  <a:rPr kumimoji="1" lang="zh-CN" alt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a:t>
                </a:r>
                <a:r>
                  <a:rPr kumimoji="1" lang="en-US" altLang="zh-CN" sz="1800" b="0" i="1"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op</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eaLnBrk="1" fontAlgn="auto" hangingPunct="1">
                  <a:spcBef>
                    <a:spcPts val="0"/>
                  </a:spcBef>
                  <a:spcAft>
                    <a:spcPts val="600"/>
                  </a:spcAft>
                  <a:defRPr/>
                </a:pPr>
                <a:r>
                  <a:rPr kumimoji="1" lang="en-US" altLang="zh-CN" sz="1800" b="0" kern="0" dirty="0">
                    <a:solidFill>
                      <a:srgbClr val="000000"/>
                    </a:solidFill>
                    <a:latin typeface="Times New Roman" panose="02020603050405020304" pitchFamily="18" charset="0"/>
                    <a:cs typeface="Times New Roman" panose="02020603050405020304" pitchFamily="18" charset="0"/>
                  </a:rPr>
                  <a:t>(</a:t>
                </a:r>
                <a:r>
                  <a:rPr kumimoji="1" lang="en-US" altLang="zh-CN" sz="1800" b="0" kern="0" dirty="0">
                    <a:solidFill>
                      <a:schemeClr val="accent2"/>
                    </a:solidFill>
                    <a:latin typeface="Times New Roman" panose="02020603050405020304" pitchFamily="18" charset="0"/>
                    <a:cs typeface="Times New Roman" panose="02020603050405020304" pitchFamily="18" charset="0"/>
                  </a:rPr>
                  <a:t>Register-Immediate</a:t>
                </a:r>
                <a:r>
                  <a:rPr kumimoji="1" lang="en-US" altLang="zh-CN" sz="1800" b="0" kern="0" dirty="0">
                    <a:solidFill>
                      <a:srgbClr val="000000"/>
                    </a:solidFill>
                    <a:latin typeface="Times New Roman" panose="02020603050405020304" pitchFamily="18" charset="0"/>
                    <a:cs typeface="Times New Roman" panose="02020603050405020304" pitchFamily="18" charset="0"/>
                  </a:rPr>
                  <a:t>)</a:t>
                </a:r>
              </a:p>
              <a:p>
                <a:pPr eaLnBrk="1" fontAlgn="auto" hangingPunct="1">
                  <a:spcBef>
                    <a:spcPts val="0"/>
                  </a:spcBef>
                  <a:spcAft>
                    <a:spcPts val="0"/>
                  </a:spcAft>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0;</a:t>
                </a:r>
              </a:p>
            </p:txBody>
          </p:sp>
          <p:sp>
            <p:nvSpPr>
              <p:cNvPr id="66" name="Text Box 26"/>
              <p:cNvSpPr txBox="1">
                <a:spLocks noChangeArrowheads="1"/>
              </p:cNvSpPr>
              <p:nvPr/>
            </p:nvSpPr>
            <p:spPr bwMode="auto">
              <a:xfrm>
                <a:off x="3956190" y="4149725"/>
                <a:ext cx="28003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EX/MEM.IR ← ID/EX.IR; </a:t>
                </a:r>
              </a:p>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 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0;</a:t>
                </a:r>
              </a:p>
              <a:p>
                <a:pPr eaLnBrk="1" fontAlgn="auto" hangingPunct="1">
                  <a:spcBef>
                    <a:spcPct val="50000"/>
                  </a:spcBef>
                  <a:spcAft>
                    <a:spcPts val="0"/>
                  </a:spcAft>
                </a:pPr>
                <a:r>
                  <a:rPr kumimoji="1" lang="en-US" altLang="zh-CN" sz="1800" b="0" kern="0" dirty="0">
                    <a:solidFill>
                      <a:srgbClr val="000000"/>
                    </a:solidFill>
                    <a:latin typeface="Times New Roman" panose="02020603050405020304" pitchFamily="18" charset="0"/>
                    <a:cs typeface="Times New Roman" panose="02020603050405020304" pitchFamily="18" charset="0"/>
                  </a:rPr>
                  <a:t>EX/MEM.B ←ID/EX.B</a:t>
                </a:r>
              </a:p>
              <a:p>
                <a:pPr marL="0" marR="0" lvl="0" indent="0" defTabSz="914400" eaLnBrk="1" fontAlgn="auto" latinLnBrk="0" hangingPunct="1">
                  <a:lnSpc>
                    <a:spcPct val="100000"/>
                  </a:lnSpc>
                  <a:spcBef>
                    <a:spcPct val="50000"/>
                  </a:spcBef>
                  <a:spcAft>
                    <a:spcPts val="0"/>
                  </a:spcAft>
                  <a:buClrTx/>
                  <a:buSzTx/>
                  <a:buFontTx/>
                  <a:buNone/>
                  <a:defRPr/>
                </a:pPr>
                <a:endPar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 name="Text Box 27"/>
              <p:cNvSpPr txBox="1">
                <a:spLocks noChangeArrowheads="1"/>
              </p:cNvSpPr>
              <p:nvPr/>
            </p:nvSpPr>
            <p:spPr bwMode="auto">
              <a:xfrm>
                <a:off x="6661290" y="4097338"/>
                <a:ext cx="26289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ID/EX.NPC+ID/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endPar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(ID/EX.A </a:t>
                </a:r>
                <a:r>
                  <a:rPr kumimoji="1" lang="en-US" altLang="zh-CN" sz="1800" b="0" i="1"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op</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0);</a:t>
                </a:r>
              </a:p>
            </p:txBody>
          </p:sp>
          <p:sp>
            <p:nvSpPr>
              <p:cNvPr id="68" name="Line 28"/>
              <p:cNvSpPr>
                <a:spLocks noChangeShapeType="1"/>
              </p:cNvSpPr>
              <p:nvPr/>
            </p:nvSpPr>
            <p:spPr bwMode="auto">
              <a:xfrm>
                <a:off x="1212990" y="3333749"/>
                <a:ext cx="0" cy="331709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052736"/>
            <a:ext cx="8919847" cy="44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branch portion of the revised pipeline table.</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Rectangle 2"/>
          <p:cNvSpPr>
            <a:spLocks noChangeArrowheads="1"/>
          </p:cNvSpPr>
          <p:nvPr/>
        </p:nvSpPr>
        <p:spPr bwMode="auto">
          <a:xfrm>
            <a:off x="483593" y="1844824"/>
            <a:ext cx="8528486" cy="4419600"/>
          </a:xfrm>
          <a:prstGeom prst="rect">
            <a:avLst/>
          </a:prstGeom>
          <a:solidFill>
            <a:srgbClr val="F4CCF3"/>
          </a:solidFill>
          <a:ln w="9525">
            <a:solidFill>
              <a:srgbClr val="000000"/>
            </a:solidFill>
            <a:miter lim="800000"/>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2" name="Rectangle 3"/>
          <p:cNvSpPr>
            <a:spLocks noChangeArrowheads="1"/>
          </p:cNvSpPr>
          <p:nvPr/>
        </p:nvSpPr>
        <p:spPr bwMode="auto">
          <a:xfrm>
            <a:off x="483593" y="1844824"/>
            <a:ext cx="1181100" cy="609600"/>
          </a:xfrm>
          <a:prstGeom prst="rect">
            <a:avLst/>
          </a:prstGeom>
          <a:solidFill>
            <a:srgbClr val="E5E4AE"/>
          </a:solidFill>
          <a:ln w="9525">
            <a:solidFill>
              <a:srgbClr val="000000"/>
            </a:solidFill>
            <a:miter lim="800000"/>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3" name="Rectangle 4"/>
          <p:cNvSpPr>
            <a:spLocks noChangeArrowheads="1"/>
          </p:cNvSpPr>
          <p:nvPr/>
        </p:nvSpPr>
        <p:spPr bwMode="auto">
          <a:xfrm>
            <a:off x="1645643" y="1844824"/>
            <a:ext cx="7366436" cy="609600"/>
          </a:xfrm>
          <a:prstGeom prst="rect">
            <a:avLst/>
          </a:prstGeom>
          <a:solidFill>
            <a:srgbClr val="E5E4AE"/>
          </a:solidFill>
          <a:ln w="9525">
            <a:solidFill>
              <a:srgbClr val="000000"/>
            </a:solidFill>
            <a:miter lim="800000"/>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4" name="Text Box 5"/>
          <p:cNvSpPr txBox="1">
            <a:spLocks noChangeArrowheads="1"/>
          </p:cNvSpPr>
          <p:nvPr/>
        </p:nvSpPr>
        <p:spPr bwMode="auto">
          <a:xfrm>
            <a:off x="433253" y="1942066"/>
            <a:ext cx="1352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kumimoji="1" lang="en-US" altLang="zh-CN" sz="2000" dirty="0">
                <a:solidFill>
                  <a:srgbClr val="0099FF"/>
                </a:solidFill>
                <a:latin typeface="Times New Roman" panose="02020603050405020304" pitchFamily="18" charset="0"/>
                <a:ea typeface="华文中宋" panose="02010600040101010101" pitchFamily="2" charset="-122"/>
                <a:cs typeface="Times New Roman" panose="02020603050405020304" pitchFamily="18" charset="0"/>
              </a:rPr>
              <a:t>Pipe stage</a:t>
            </a:r>
            <a:endParaRPr kumimoji="1" lang="zh-CN" altLang="en-US" sz="2000" dirty="0">
              <a:solidFill>
                <a:srgbClr val="0099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5" name="Text Box 6"/>
          <p:cNvSpPr txBox="1">
            <a:spLocks noChangeArrowheads="1"/>
          </p:cNvSpPr>
          <p:nvPr/>
        </p:nvSpPr>
        <p:spPr bwMode="auto">
          <a:xfrm>
            <a:off x="3691931" y="1959124"/>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kumimoji="1" lang="en-US" altLang="zh-CN" dirty="0">
                <a:solidFill>
                  <a:srgbClr val="0099FF"/>
                </a:solidFill>
                <a:latin typeface="Times New Roman" panose="02020603050405020304" pitchFamily="18" charset="0"/>
                <a:ea typeface="华文中宋" panose="02010600040101010101" pitchFamily="2" charset="-122"/>
                <a:cs typeface="Times New Roman" panose="02020603050405020304" pitchFamily="18" charset="0"/>
              </a:rPr>
              <a:t>Branch instruction</a:t>
            </a:r>
            <a:endParaRPr kumimoji="1" lang="zh-CN" altLang="en-US" dirty="0">
              <a:solidFill>
                <a:srgbClr val="0099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6" name="Line 7"/>
          <p:cNvSpPr>
            <a:spLocks noChangeShapeType="1"/>
          </p:cNvSpPr>
          <p:nvPr/>
        </p:nvSpPr>
        <p:spPr bwMode="auto">
          <a:xfrm>
            <a:off x="483593" y="3861048"/>
            <a:ext cx="852848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eaLnBrk="1" hangingPunct="1"/>
            <a:endParaRPr lang="zh-CN"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8"/>
          <p:cNvSpPr>
            <a:spLocks noChangeShapeType="1"/>
          </p:cNvSpPr>
          <p:nvPr/>
        </p:nvSpPr>
        <p:spPr bwMode="auto">
          <a:xfrm>
            <a:off x="466273" y="5013176"/>
            <a:ext cx="856918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eaLnBrk="1" hangingPunct="1"/>
            <a:endParaRPr lang="zh-CN"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Line 9"/>
          <p:cNvSpPr>
            <a:spLocks noChangeShapeType="1"/>
          </p:cNvSpPr>
          <p:nvPr/>
        </p:nvSpPr>
        <p:spPr bwMode="auto">
          <a:xfrm>
            <a:off x="1645643" y="2454424"/>
            <a:ext cx="0" cy="382905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eaLnBrk="1" hangingPunct="1"/>
            <a:endParaRPr lang="zh-CN"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Text Box 10"/>
          <p:cNvSpPr txBox="1">
            <a:spLocks noChangeArrowheads="1"/>
          </p:cNvSpPr>
          <p:nvPr/>
        </p:nvSpPr>
        <p:spPr bwMode="auto">
          <a:xfrm>
            <a:off x="826493" y="2683024"/>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pPr>
            <a:r>
              <a:rPr kumimoji="1" lang="en-US" altLang="zh-CN">
                <a:solidFill>
                  <a:srgbClr val="000000"/>
                </a:solidFill>
                <a:latin typeface="Times New Roman" panose="02020603050405020304" pitchFamily="18" charset="0"/>
                <a:ea typeface="楷体_GB2312" pitchFamily="49" charset="-122"/>
                <a:cs typeface="Times New Roman" panose="02020603050405020304" pitchFamily="18" charset="0"/>
              </a:rPr>
              <a:t>IF</a:t>
            </a:r>
          </a:p>
        </p:txBody>
      </p:sp>
      <p:sp>
        <p:nvSpPr>
          <p:cNvPr id="40" name="Rectangle 11"/>
          <p:cNvSpPr>
            <a:spLocks noChangeArrowheads="1"/>
          </p:cNvSpPr>
          <p:nvPr/>
        </p:nvSpPr>
        <p:spPr bwMode="auto">
          <a:xfrm>
            <a:off x="782043" y="4119463"/>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dirty="0">
                <a:solidFill>
                  <a:srgbClr val="000000"/>
                </a:solidFill>
                <a:latin typeface="Times New Roman" panose="02020603050405020304" pitchFamily="18" charset="0"/>
                <a:cs typeface="Times New Roman" panose="02020603050405020304" pitchFamily="18" charset="0"/>
              </a:rPr>
              <a:t>ID</a:t>
            </a:r>
          </a:p>
        </p:txBody>
      </p:sp>
      <p:sp>
        <p:nvSpPr>
          <p:cNvPr id="41" name="Rectangle 12"/>
          <p:cNvSpPr>
            <a:spLocks noChangeArrowheads="1"/>
          </p:cNvSpPr>
          <p:nvPr/>
        </p:nvSpPr>
        <p:spPr bwMode="auto">
          <a:xfrm>
            <a:off x="710606" y="4983559"/>
            <a:ext cx="6126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dirty="0">
                <a:solidFill>
                  <a:srgbClr val="000000"/>
                </a:solidFill>
                <a:latin typeface="Times New Roman" panose="02020603050405020304" pitchFamily="18" charset="0"/>
                <a:cs typeface="Times New Roman" panose="02020603050405020304" pitchFamily="18" charset="0"/>
              </a:rPr>
              <a:t>EX</a:t>
            </a:r>
          </a:p>
        </p:txBody>
      </p:sp>
      <p:sp>
        <p:nvSpPr>
          <p:cNvPr id="42" name="Rectangle 13"/>
          <p:cNvSpPr>
            <a:spLocks noChangeArrowheads="1"/>
          </p:cNvSpPr>
          <p:nvPr/>
        </p:nvSpPr>
        <p:spPr bwMode="auto">
          <a:xfrm>
            <a:off x="1691680" y="2527156"/>
            <a:ext cx="745232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1800" dirty="0">
                <a:solidFill>
                  <a:srgbClr val="000000"/>
                </a:solidFill>
                <a:latin typeface="Times New Roman" panose="02020603050405020304" pitchFamily="18" charset="0"/>
                <a:cs typeface="Times New Roman" panose="02020603050405020304" pitchFamily="18" charset="0"/>
              </a:rPr>
              <a:t>IF/ID.IR </a:t>
            </a:r>
            <a:r>
              <a:rPr kumimoji="1" lang="en-US" altLang="zh-CN" sz="2000" dirty="0">
                <a:solidFill>
                  <a:srgbClr val="000000"/>
                </a:solidFill>
                <a:latin typeface="Times New Roman" panose="02020603050405020304" pitchFamily="18" charset="0"/>
                <a:cs typeface="Times New Roman" panose="02020603050405020304" pitchFamily="18" charset="0"/>
              </a:rPr>
              <a:t>←</a:t>
            </a:r>
            <a:r>
              <a:rPr kumimoji="1" lang="en-US" altLang="zh-CN" sz="1800" dirty="0">
                <a:solidFill>
                  <a:srgbClr val="000000"/>
                </a:solidFill>
                <a:latin typeface="Times New Roman" panose="02020603050405020304" pitchFamily="18" charset="0"/>
                <a:cs typeface="Times New Roman" panose="02020603050405020304" pitchFamily="18" charset="0"/>
              </a:rPr>
              <a:t> Mem[PC]; </a:t>
            </a:r>
          </a:p>
          <a:p>
            <a:pPr eaLnBrk="1" hangingPunct="1"/>
            <a:r>
              <a:rPr kumimoji="1" lang="en-US" altLang="zh-CN" sz="1800" dirty="0">
                <a:solidFill>
                  <a:srgbClr val="800000"/>
                </a:solidFill>
                <a:latin typeface="Times New Roman" panose="02020603050405020304" pitchFamily="18" charset="0"/>
                <a:cs typeface="Times New Roman" panose="02020603050405020304" pitchFamily="18" charset="0"/>
              </a:rPr>
              <a:t>IF/ID.NPC, PC </a:t>
            </a:r>
            <a:r>
              <a:rPr kumimoji="1" lang="en-US" altLang="zh-CN" sz="2000" dirty="0">
                <a:solidFill>
                  <a:srgbClr val="800000"/>
                </a:solidFill>
                <a:latin typeface="Times New Roman" panose="02020603050405020304" pitchFamily="18" charset="0"/>
                <a:cs typeface="Times New Roman" panose="02020603050405020304" pitchFamily="18" charset="0"/>
              </a:rPr>
              <a:t>←</a:t>
            </a:r>
            <a:r>
              <a:rPr kumimoji="1" lang="en-US" altLang="zh-CN" sz="1800" dirty="0">
                <a:solidFill>
                  <a:srgbClr val="800000"/>
                </a:solidFill>
                <a:latin typeface="Times New Roman" panose="02020603050405020304" pitchFamily="18" charset="0"/>
                <a:cs typeface="Times New Roman" panose="02020603050405020304" pitchFamily="18" charset="0"/>
              </a:rPr>
              <a:t> (if ((IF/</a:t>
            </a:r>
            <a:r>
              <a:rPr kumimoji="1" lang="en-US" altLang="zh-CN" sz="1800" dirty="0" err="1">
                <a:solidFill>
                  <a:srgbClr val="800000"/>
                </a:solidFill>
                <a:latin typeface="Times New Roman" panose="02020603050405020304" pitchFamily="18" charset="0"/>
                <a:cs typeface="Times New Roman" panose="02020603050405020304" pitchFamily="18" charset="0"/>
              </a:rPr>
              <a:t>ID.opcode</a:t>
            </a:r>
            <a:r>
              <a:rPr kumimoji="1" lang="en-US" altLang="zh-CN" sz="1800" dirty="0">
                <a:solidFill>
                  <a:srgbClr val="800000"/>
                </a:solidFill>
                <a:latin typeface="Times New Roman" panose="02020603050405020304" pitchFamily="18" charset="0"/>
                <a:cs typeface="Times New Roman" panose="02020603050405020304" pitchFamily="18" charset="0"/>
              </a:rPr>
              <a:t> = = branch ) &amp; (</a:t>
            </a:r>
            <a:r>
              <a:rPr kumimoji="1" lang="en-US" altLang="zh-CN" sz="1800" dirty="0" err="1">
                <a:solidFill>
                  <a:srgbClr val="800000"/>
                </a:solidFill>
                <a:latin typeface="Times New Roman" panose="02020603050405020304" pitchFamily="18" charset="0"/>
                <a:cs typeface="Times New Roman" panose="02020603050405020304" pitchFamily="18" charset="0"/>
              </a:rPr>
              <a:t>Regs</a:t>
            </a:r>
            <a:r>
              <a:rPr kumimoji="1" lang="en-US" altLang="zh-CN" sz="1800" dirty="0">
                <a:solidFill>
                  <a:srgbClr val="800000"/>
                </a:solidFill>
                <a:latin typeface="Times New Roman" panose="02020603050405020304" pitchFamily="18" charset="0"/>
                <a:cs typeface="Times New Roman" panose="02020603050405020304" pitchFamily="18" charset="0"/>
              </a:rPr>
              <a:t>[IF/ID.IR</a:t>
            </a:r>
            <a:r>
              <a:rPr kumimoji="1" lang="en-US" altLang="zh-CN" sz="1800" baseline="-25000" dirty="0">
                <a:solidFill>
                  <a:srgbClr val="800000"/>
                </a:solidFill>
                <a:latin typeface="Times New Roman" panose="02020603050405020304" pitchFamily="18" charset="0"/>
                <a:cs typeface="Times New Roman" panose="02020603050405020304" pitchFamily="18" charset="0"/>
              </a:rPr>
              <a:t>6...10</a:t>
            </a:r>
            <a:r>
              <a:rPr kumimoji="1" lang="en-US" altLang="zh-CN" sz="1800" dirty="0">
                <a:solidFill>
                  <a:srgbClr val="800000"/>
                </a:solidFill>
                <a:latin typeface="Times New Roman" panose="02020603050405020304" pitchFamily="18" charset="0"/>
                <a:cs typeface="Times New Roman" panose="02020603050405020304" pitchFamily="18" charset="0"/>
              </a:rPr>
              <a:t> ] op 0)){IF/ID.NPC + (IF/ID. IR</a:t>
            </a:r>
            <a:r>
              <a:rPr kumimoji="1" lang="en-US" altLang="zh-CN" sz="1800" baseline="-25000" dirty="0">
                <a:solidFill>
                  <a:srgbClr val="800000"/>
                </a:solidFill>
                <a:latin typeface="Times New Roman" panose="02020603050405020304" pitchFamily="18" charset="0"/>
                <a:cs typeface="Times New Roman" panose="02020603050405020304" pitchFamily="18" charset="0"/>
              </a:rPr>
              <a:t>16</a:t>
            </a:r>
            <a:r>
              <a:rPr kumimoji="1" lang="en-US" altLang="zh-CN" sz="1800" dirty="0">
                <a:solidFill>
                  <a:srgbClr val="800000"/>
                </a:solidFill>
                <a:latin typeface="Times New Roman" panose="02020603050405020304" pitchFamily="18" charset="0"/>
                <a:cs typeface="Times New Roman" panose="02020603050405020304" pitchFamily="18" charset="0"/>
              </a:rPr>
              <a:t> )</a:t>
            </a:r>
            <a:r>
              <a:rPr kumimoji="1" lang="en-US" altLang="zh-CN" sz="1800" baseline="30000" dirty="0">
                <a:solidFill>
                  <a:srgbClr val="800000"/>
                </a:solidFill>
                <a:latin typeface="Times New Roman" panose="02020603050405020304" pitchFamily="18" charset="0"/>
                <a:cs typeface="Times New Roman" panose="02020603050405020304" pitchFamily="18" charset="0"/>
              </a:rPr>
              <a:t>16</a:t>
            </a:r>
            <a:r>
              <a:rPr kumimoji="1" lang="en-US" altLang="zh-CN" sz="1800" dirty="0">
                <a:solidFill>
                  <a:srgbClr val="800000"/>
                </a:solidFill>
                <a:latin typeface="Times New Roman" panose="02020603050405020304" pitchFamily="18" charset="0"/>
                <a:cs typeface="Times New Roman" panose="02020603050405020304" pitchFamily="18" charset="0"/>
              </a:rPr>
              <a:t>## IF/ID. IR</a:t>
            </a:r>
            <a:r>
              <a:rPr kumimoji="1" lang="en-US" altLang="zh-CN" sz="1800" baseline="-25000" dirty="0">
                <a:solidFill>
                  <a:srgbClr val="800000"/>
                </a:solidFill>
                <a:latin typeface="Times New Roman" panose="02020603050405020304" pitchFamily="18" charset="0"/>
                <a:cs typeface="Times New Roman" panose="02020603050405020304" pitchFamily="18" charset="0"/>
              </a:rPr>
              <a:t>16...31</a:t>
            </a:r>
            <a:r>
              <a:rPr kumimoji="1" lang="en-US" altLang="zh-CN" sz="1800" dirty="0">
                <a:solidFill>
                  <a:srgbClr val="800000"/>
                </a:solidFill>
                <a:latin typeface="Times New Roman" panose="02020603050405020304" pitchFamily="18" charset="0"/>
                <a:cs typeface="Times New Roman" panose="02020603050405020304" pitchFamily="18" charset="0"/>
              </a:rPr>
              <a:t>}else{PC+4})</a:t>
            </a:r>
          </a:p>
        </p:txBody>
      </p:sp>
      <p:sp>
        <p:nvSpPr>
          <p:cNvPr id="44" name="Line 15"/>
          <p:cNvSpPr>
            <a:spLocks noChangeShapeType="1"/>
          </p:cNvSpPr>
          <p:nvPr/>
        </p:nvSpPr>
        <p:spPr bwMode="auto">
          <a:xfrm>
            <a:off x="472207" y="5445224"/>
            <a:ext cx="856324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eaLnBrk="1" hangingPunct="1"/>
            <a:endParaRPr lang="zh-CN"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16"/>
          <p:cNvSpPr>
            <a:spLocks noChangeShapeType="1"/>
          </p:cNvSpPr>
          <p:nvPr/>
        </p:nvSpPr>
        <p:spPr bwMode="auto">
          <a:xfrm>
            <a:off x="466273" y="5877272"/>
            <a:ext cx="854580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eaLnBrk="1" hangingPunct="1"/>
            <a:endParaRPr lang="zh-CN" altLang="en-US" sz="1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Text Box 17"/>
          <p:cNvSpPr txBox="1">
            <a:spLocks noChangeArrowheads="1"/>
          </p:cNvSpPr>
          <p:nvPr/>
        </p:nvSpPr>
        <p:spPr bwMode="auto">
          <a:xfrm>
            <a:off x="1645643" y="3905180"/>
            <a:ext cx="738981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110000"/>
              </a:lnSpc>
              <a:spcBef>
                <a:spcPts val="0"/>
              </a:spcBef>
            </a:pPr>
            <a:r>
              <a:rPr kumimoji="1" lang="en-US" altLang="zh-CN" sz="1800" dirty="0">
                <a:solidFill>
                  <a:srgbClr val="000000"/>
                </a:solidFill>
                <a:latin typeface="Times New Roman" panose="02020603050405020304" pitchFamily="18" charset="0"/>
                <a:cs typeface="Times New Roman" panose="02020603050405020304" pitchFamily="18" charset="0"/>
              </a:rPr>
              <a:t>ID/EX.A </a:t>
            </a:r>
            <a:r>
              <a:rPr kumimoji="1" lang="en-US" altLang="zh-CN" sz="2000" dirty="0">
                <a:solidFill>
                  <a:srgbClr val="000000"/>
                </a:solidFill>
                <a:latin typeface="Times New Roman" panose="02020603050405020304" pitchFamily="18" charset="0"/>
                <a:cs typeface="Times New Roman" panose="02020603050405020304" pitchFamily="18" charset="0"/>
              </a:rPr>
              <a:t>←</a:t>
            </a:r>
            <a:r>
              <a:rPr kumimoji="1" lang="en-US" altLang="zh-CN" sz="1800" dirty="0">
                <a:solidFill>
                  <a:srgbClr val="000000"/>
                </a:solidFill>
                <a:latin typeface="Times New Roman" panose="02020603050405020304" pitchFamily="18" charset="0"/>
                <a:cs typeface="Times New Roman" panose="02020603050405020304" pitchFamily="18" charset="0"/>
              </a:rPr>
              <a:t> </a:t>
            </a:r>
            <a:r>
              <a:rPr kumimoji="1" lang="en-US" altLang="zh-CN" sz="1800" dirty="0" err="1">
                <a:solidFill>
                  <a:srgbClr val="000000"/>
                </a:solidFill>
                <a:latin typeface="Times New Roman" panose="02020603050405020304" pitchFamily="18" charset="0"/>
                <a:cs typeface="Times New Roman" panose="02020603050405020304" pitchFamily="18" charset="0"/>
              </a:rPr>
              <a:t>Regs</a:t>
            </a:r>
            <a:r>
              <a:rPr kumimoji="1" lang="en-US" altLang="zh-CN" sz="1800" dirty="0">
                <a:solidFill>
                  <a:srgbClr val="000000"/>
                </a:solidFill>
                <a:latin typeface="Times New Roman" panose="02020603050405020304" pitchFamily="18" charset="0"/>
                <a:cs typeface="Times New Roman" panose="02020603050405020304" pitchFamily="18" charset="0"/>
              </a:rPr>
              <a:t>[IF/ID. IR</a:t>
            </a:r>
            <a:r>
              <a:rPr kumimoji="1" lang="en-US" altLang="zh-CN" sz="1800" baseline="-25000" dirty="0">
                <a:solidFill>
                  <a:srgbClr val="000000"/>
                </a:solidFill>
                <a:latin typeface="Times New Roman" panose="02020603050405020304" pitchFamily="18" charset="0"/>
                <a:cs typeface="Times New Roman" panose="02020603050405020304" pitchFamily="18" charset="0"/>
              </a:rPr>
              <a:t>6...10</a:t>
            </a:r>
            <a:r>
              <a:rPr kumimoji="1" lang="en-US" altLang="zh-CN" sz="1800" dirty="0">
                <a:solidFill>
                  <a:srgbClr val="000000"/>
                </a:solidFill>
                <a:latin typeface="Times New Roman" panose="02020603050405020304" pitchFamily="18" charset="0"/>
                <a:cs typeface="Times New Roman" panose="02020603050405020304" pitchFamily="18" charset="0"/>
              </a:rPr>
              <a:t>]; ID/EX.B </a:t>
            </a:r>
            <a:r>
              <a:rPr kumimoji="1" lang="en-US" altLang="zh-CN" sz="2000" dirty="0">
                <a:solidFill>
                  <a:srgbClr val="000000"/>
                </a:solidFill>
                <a:latin typeface="Times New Roman" panose="02020603050405020304" pitchFamily="18" charset="0"/>
                <a:cs typeface="Times New Roman" panose="02020603050405020304" pitchFamily="18" charset="0"/>
              </a:rPr>
              <a:t>←</a:t>
            </a:r>
            <a:r>
              <a:rPr kumimoji="1" lang="en-US" altLang="zh-CN" sz="1800" dirty="0">
                <a:solidFill>
                  <a:srgbClr val="000000"/>
                </a:solidFill>
                <a:latin typeface="Times New Roman" panose="02020603050405020304" pitchFamily="18" charset="0"/>
                <a:cs typeface="Times New Roman" panose="02020603050405020304" pitchFamily="18" charset="0"/>
              </a:rPr>
              <a:t> </a:t>
            </a:r>
            <a:r>
              <a:rPr kumimoji="1" lang="en-US" altLang="zh-CN" sz="1800" dirty="0" err="1">
                <a:solidFill>
                  <a:srgbClr val="000000"/>
                </a:solidFill>
                <a:latin typeface="Times New Roman" panose="02020603050405020304" pitchFamily="18" charset="0"/>
                <a:cs typeface="Times New Roman" panose="02020603050405020304" pitchFamily="18" charset="0"/>
              </a:rPr>
              <a:t>Regs</a:t>
            </a:r>
            <a:r>
              <a:rPr kumimoji="1" lang="en-US" altLang="zh-CN" sz="1800" dirty="0">
                <a:solidFill>
                  <a:srgbClr val="000000"/>
                </a:solidFill>
                <a:latin typeface="Times New Roman" panose="02020603050405020304" pitchFamily="18" charset="0"/>
                <a:cs typeface="Times New Roman" panose="02020603050405020304" pitchFamily="18" charset="0"/>
              </a:rPr>
              <a:t>[IF/ID.IR</a:t>
            </a:r>
            <a:r>
              <a:rPr kumimoji="1" lang="en-US" altLang="zh-CN" sz="1800" baseline="-25000" dirty="0">
                <a:solidFill>
                  <a:srgbClr val="000000"/>
                </a:solidFill>
                <a:latin typeface="Times New Roman" panose="02020603050405020304" pitchFamily="18" charset="0"/>
                <a:cs typeface="Times New Roman" panose="02020603050405020304" pitchFamily="18" charset="0"/>
              </a:rPr>
              <a:t>11...15</a:t>
            </a:r>
            <a:r>
              <a:rPr kumimoji="1" lang="en-US" altLang="zh-CN" sz="1800" dirty="0">
                <a:solidFill>
                  <a:srgbClr val="000000"/>
                </a:solidFill>
                <a:latin typeface="Times New Roman" panose="02020603050405020304" pitchFamily="18" charset="0"/>
                <a:cs typeface="Times New Roman" panose="02020603050405020304" pitchFamily="18" charset="0"/>
              </a:rPr>
              <a:t>];</a:t>
            </a:r>
            <a:br>
              <a:rPr kumimoji="1" lang="en-US" altLang="zh-CN" sz="1800" dirty="0">
                <a:solidFill>
                  <a:srgbClr val="000000"/>
                </a:solidFill>
                <a:latin typeface="Times New Roman" panose="02020603050405020304" pitchFamily="18" charset="0"/>
                <a:cs typeface="Times New Roman" panose="02020603050405020304" pitchFamily="18" charset="0"/>
              </a:rPr>
            </a:br>
            <a:r>
              <a:rPr kumimoji="1" lang="en-US" altLang="zh-CN" sz="1800" dirty="0">
                <a:solidFill>
                  <a:srgbClr val="000000"/>
                </a:solidFill>
                <a:latin typeface="Times New Roman" panose="02020603050405020304" pitchFamily="18" charset="0"/>
                <a:cs typeface="Times New Roman" panose="02020603050405020304" pitchFamily="18" charset="0"/>
              </a:rPr>
              <a:t>ID/EX.IR </a:t>
            </a:r>
            <a:r>
              <a:rPr kumimoji="1" lang="en-US" altLang="zh-CN" sz="2000" dirty="0">
                <a:solidFill>
                  <a:srgbClr val="000000"/>
                </a:solidFill>
                <a:latin typeface="Times New Roman" panose="02020603050405020304" pitchFamily="18" charset="0"/>
                <a:cs typeface="Times New Roman" panose="02020603050405020304" pitchFamily="18" charset="0"/>
              </a:rPr>
              <a:t>←</a:t>
            </a:r>
            <a:r>
              <a:rPr kumimoji="1" lang="en-US" altLang="zh-CN" sz="1800" dirty="0">
                <a:solidFill>
                  <a:srgbClr val="000000"/>
                </a:solidFill>
                <a:latin typeface="Times New Roman" panose="02020603050405020304" pitchFamily="18" charset="0"/>
                <a:cs typeface="Times New Roman" panose="02020603050405020304" pitchFamily="18" charset="0"/>
              </a:rPr>
              <a:t> IF/ID.IR; </a:t>
            </a:r>
          </a:p>
          <a:p>
            <a:pPr eaLnBrk="1" hangingPunct="1">
              <a:lnSpc>
                <a:spcPct val="110000"/>
              </a:lnSpc>
              <a:spcBef>
                <a:spcPts val="0"/>
              </a:spcBef>
            </a:pPr>
            <a:r>
              <a:rPr kumimoji="1" lang="en-US" altLang="zh-CN" sz="1800" dirty="0">
                <a:solidFill>
                  <a:srgbClr val="000000"/>
                </a:solidFill>
                <a:latin typeface="Times New Roman" panose="02020603050405020304" pitchFamily="18" charset="0"/>
                <a:cs typeface="Times New Roman" panose="02020603050405020304" pitchFamily="18" charset="0"/>
              </a:rPr>
              <a:t>ID/</a:t>
            </a:r>
            <a:r>
              <a:rPr kumimoji="1" lang="en-US" altLang="zh-CN" sz="1800" dirty="0" err="1">
                <a:solidFill>
                  <a:srgbClr val="000000"/>
                </a:solidFill>
                <a:latin typeface="Times New Roman" panose="02020603050405020304" pitchFamily="18" charset="0"/>
                <a:cs typeface="Times New Roman" panose="02020603050405020304" pitchFamily="18" charset="0"/>
              </a:rPr>
              <a:t>EX.Imm</a:t>
            </a:r>
            <a:r>
              <a:rPr kumimoji="1" lang="en-US" altLang="zh-CN" sz="1800" dirty="0">
                <a:solidFill>
                  <a:srgbClr val="000000"/>
                </a:solidFill>
                <a:latin typeface="Times New Roman" panose="02020603050405020304" pitchFamily="18" charset="0"/>
                <a:cs typeface="Times New Roman" panose="02020603050405020304" pitchFamily="18" charset="0"/>
              </a:rPr>
              <a:t> </a:t>
            </a:r>
            <a:r>
              <a:rPr kumimoji="1" lang="en-US" altLang="zh-CN" sz="2000" dirty="0">
                <a:solidFill>
                  <a:srgbClr val="000000"/>
                </a:solidFill>
                <a:latin typeface="Times New Roman" panose="02020603050405020304" pitchFamily="18" charset="0"/>
                <a:cs typeface="Times New Roman" panose="02020603050405020304" pitchFamily="18" charset="0"/>
              </a:rPr>
              <a:t>←</a:t>
            </a:r>
            <a:r>
              <a:rPr kumimoji="1" lang="en-US" altLang="zh-CN" sz="1800" dirty="0">
                <a:solidFill>
                  <a:srgbClr val="000000"/>
                </a:solidFill>
                <a:latin typeface="Times New Roman" panose="02020603050405020304" pitchFamily="18" charset="0"/>
                <a:cs typeface="Times New Roman" panose="02020603050405020304" pitchFamily="18" charset="0"/>
              </a:rPr>
              <a:t> (IF/ID.IR</a:t>
            </a:r>
            <a:r>
              <a:rPr kumimoji="1" lang="en-US" altLang="zh-CN" sz="1800" baseline="-25000" dirty="0">
                <a:solidFill>
                  <a:srgbClr val="000000"/>
                </a:solidFill>
                <a:latin typeface="Times New Roman" panose="02020603050405020304" pitchFamily="18" charset="0"/>
                <a:cs typeface="Times New Roman" panose="02020603050405020304" pitchFamily="18" charset="0"/>
              </a:rPr>
              <a:t>16</a:t>
            </a:r>
            <a:r>
              <a:rPr kumimoji="1" lang="en-US" altLang="zh-CN" sz="1800" dirty="0">
                <a:solidFill>
                  <a:srgbClr val="000000"/>
                </a:solidFill>
                <a:latin typeface="Times New Roman" panose="02020603050405020304" pitchFamily="18" charset="0"/>
                <a:cs typeface="Times New Roman" panose="02020603050405020304" pitchFamily="18" charset="0"/>
              </a:rPr>
              <a:t>)</a:t>
            </a:r>
            <a:r>
              <a:rPr kumimoji="1" lang="en-US" altLang="zh-CN" sz="1800" baseline="30000" dirty="0">
                <a:solidFill>
                  <a:srgbClr val="000000"/>
                </a:solidFill>
                <a:latin typeface="Times New Roman" panose="02020603050405020304" pitchFamily="18" charset="0"/>
                <a:cs typeface="Times New Roman" panose="02020603050405020304" pitchFamily="18" charset="0"/>
              </a:rPr>
              <a:t>16</a:t>
            </a:r>
            <a:r>
              <a:rPr kumimoji="1" lang="en-US" altLang="zh-CN" sz="1800" dirty="0">
                <a:solidFill>
                  <a:srgbClr val="000000"/>
                </a:solidFill>
                <a:latin typeface="Times New Roman" panose="02020603050405020304" pitchFamily="18" charset="0"/>
                <a:cs typeface="Times New Roman" panose="02020603050405020304" pitchFamily="18" charset="0"/>
              </a:rPr>
              <a:t>##IF/ID.IR</a:t>
            </a:r>
            <a:r>
              <a:rPr kumimoji="1" lang="en-US" altLang="zh-CN" sz="1800" baseline="-25000" dirty="0">
                <a:solidFill>
                  <a:srgbClr val="000000"/>
                </a:solidFill>
                <a:latin typeface="Times New Roman" panose="02020603050405020304" pitchFamily="18" charset="0"/>
                <a:cs typeface="Times New Roman" panose="02020603050405020304" pitchFamily="18" charset="0"/>
              </a:rPr>
              <a:t>16...31</a:t>
            </a:r>
            <a:r>
              <a:rPr kumimoji="1" lang="en-US" altLang="zh-CN" sz="1800" dirty="0">
                <a:solidFill>
                  <a:srgbClr val="000000"/>
                </a:solidFill>
                <a:latin typeface="Times New Roman" panose="02020603050405020304" pitchFamily="18" charset="0"/>
                <a:cs typeface="Times New Roman" panose="02020603050405020304" pitchFamily="18" charset="0"/>
              </a:rPr>
              <a:t>;</a:t>
            </a:r>
          </a:p>
        </p:txBody>
      </p:sp>
      <p:sp>
        <p:nvSpPr>
          <p:cNvPr id="47" name="Rectangle 18"/>
          <p:cNvSpPr>
            <a:spLocks noChangeArrowheads="1"/>
          </p:cNvSpPr>
          <p:nvPr/>
        </p:nvSpPr>
        <p:spPr bwMode="auto">
          <a:xfrm>
            <a:off x="566143" y="5420072"/>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dirty="0">
                <a:solidFill>
                  <a:srgbClr val="000000"/>
                </a:solidFill>
                <a:latin typeface="Times New Roman" panose="02020603050405020304" pitchFamily="18" charset="0"/>
                <a:cs typeface="Times New Roman" panose="02020603050405020304" pitchFamily="18" charset="0"/>
              </a:rPr>
              <a:t>MEM</a:t>
            </a:r>
          </a:p>
        </p:txBody>
      </p:sp>
      <p:sp>
        <p:nvSpPr>
          <p:cNvPr id="48" name="Rectangle 19"/>
          <p:cNvSpPr>
            <a:spLocks noChangeArrowheads="1"/>
          </p:cNvSpPr>
          <p:nvPr/>
        </p:nvSpPr>
        <p:spPr bwMode="auto">
          <a:xfrm>
            <a:off x="666156" y="5852120"/>
            <a:ext cx="69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dirty="0">
                <a:solidFill>
                  <a:srgbClr val="000000"/>
                </a:solidFill>
                <a:latin typeface="Times New Roman" panose="02020603050405020304" pitchFamily="18" charset="0"/>
                <a:cs typeface="Times New Roman" panose="02020603050405020304" pitchFamily="18" charset="0"/>
              </a:rPr>
              <a:t>WB</a:t>
            </a: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136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revised pipelined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Thus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only a 1-clock-cycle stall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 branches.  </a:t>
            </a:r>
          </a:p>
          <a:p>
            <a:pPr marL="457200" indent="457200" algn="just">
              <a:lnSpc>
                <a:spcPts val="2900"/>
              </a:lnSpc>
              <a:spcBef>
                <a:spcPts val="0"/>
              </a:spcBef>
              <a:spcAft>
                <a:spcPts val="12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520" b="4539"/>
          <a:stretch>
            <a:fillRect/>
          </a:stretch>
        </p:blipFill>
        <p:spPr bwMode="auto">
          <a:xfrm>
            <a:off x="971600" y="2061773"/>
            <a:ext cx="7586673" cy="453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052736"/>
            <a:ext cx="8919847" cy="5301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400"/>
              </a:lnSpc>
              <a:spcBef>
                <a:spcPts val="0"/>
              </a:spcBef>
              <a:spcAft>
                <a:spcPts val="0"/>
              </a:spcAft>
              <a:buSzPct val="100000"/>
              <a:buFont typeface="Symbol" panose="05050102010706020507" pitchFamily="18" charset="2"/>
              <a:buChar char="¨"/>
            </a:pP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branch portion of the revised pipeline table.</a:t>
            </a:r>
          </a:p>
          <a:p>
            <a:pPr marL="457200" indent="-457200" algn="just">
              <a:lnSpc>
                <a:spcPts val="2400"/>
              </a:lnSpc>
              <a:spcBef>
                <a:spcPts val="0"/>
              </a:spcBef>
              <a:spcAft>
                <a:spcPts val="0"/>
              </a:spcAft>
              <a:buSzPct val="100000"/>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branch target address addition happens during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ID</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branch condition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[IF/ID.IR6..10] op 0), both will be done for all instructions.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阶段计算转移目标和转移条件</a:t>
            </a:r>
          </a:p>
          <a:p>
            <a:pPr marL="457200" indent="-457200" algn="just">
              <a:lnSpc>
                <a:spcPts val="2400"/>
              </a:lnSpc>
              <a:spcBef>
                <a:spcPts val="0"/>
              </a:spcBef>
              <a:spcAft>
                <a:spcPts val="0"/>
              </a:spcAft>
              <a:buSzPct val="100000"/>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selection of sequential PC or branch target PC still occurs during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新</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PC</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的选择在</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IF</a:t>
            </a:r>
          </a:p>
          <a:p>
            <a:pPr marL="457200" indent="-457200" algn="just">
              <a:lnSpc>
                <a:spcPts val="2400"/>
              </a:lnSpc>
              <a:spcBef>
                <a:spcPts val="0"/>
              </a:spcBef>
              <a:spcAft>
                <a:spcPts val="0"/>
              </a:spcAft>
              <a:buSzPct val="100000"/>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reduces branch penalty by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cycles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one from evaluating branch target and condition earlier, one from controlling PC selection on the same clock rather than on next clock.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改进</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个周期</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(1)</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更早计算转移地址和转移条件。</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IF</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而不是下一个周期修改</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PC. </a:t>
            </a:r>
          </a:p>
          <a:p>
            <a:pPr marL="457200" indent="-457200" algn="just">
              <a:lnSpc>
                <a:spcPts val="2400"/>
              </a:lnSpc>
              <a:spcBef>
                <a:spcPts val="0"/>
              </a:spcBef>
              <a:spcAft>
                <a:spcPts val="0"/>
              </a:spcAft>
              <a:buSzPct val="100000"/>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Since </a:t>
            </a:r>
            <a:r>
              <a:rPr lang="en-US" altLang="zh-CN" sz="22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cond</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set to 0, unless the instruction in ID is a taken branch, the machine must decode the instruction before the end of ID.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其它指令照例解码</a:t>
            </a:r>
          </a:p>
          <a:p>
            <a:pPr marL="457200" indent="-457200" algn="just">
              <a:lnSpc>
                <a:spcPts val="2400"/>
              </a:lnSpc>
              <a:spcBef>
                <a:spcPts val="0"/>
              </a:spcBef>
              <a:spcAft>
                <a:spcPts val="0"/>
              </a:spcAft>
              <a:buSzPct val="100000"/>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Because branch is done by the end of ID, the EX, MEM, and WB stages are unused for branches.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转移在</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结束后就完成</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EX</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MEM</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WB</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没有用到</a:t>
            </a:r>
          </a:p>
          <a:p>
            <a:pPr marL="457200" indent="-457200" algn="just">
              <a:lnSpc>
                <a:spcPts val="2200"/>
              </a:lnSpc>
              <a:spcBef>
                <a:spcPts val="0"/>
              </a:spcBef>
              <a:spcAft>
                <a:spcPts val="0"/>
              </a:spcAft>
              <a:buSzPct val="100000"/>
              <a:buFont typeface="Symbol" panose="05050102010706020507" pitchFamily="18" charset="2"/>
              <a:buChar char="¨"/>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0" y="1723196"/>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figure reviews overall frequency of control flow operations for our SPEC subset on DLX.</a:t>
            </a:r>
          </a:p>
        </p:txBody>
      </p:sp>
      <p:sp>
        <p:nvSpPr>
          <p:cNvPr id="24" name="Text Box 4"/>
          <p:cNvSpPr txBox="1">
            <a:spLocks noChangeArrowheads="1"/>
          </p:cNvSpPr>
          <p:nvPr/>
        </p:nvSpPr>
        <p:spPr bwMode="auto">
          <a:xfrm>
            <a:off x="339723" y="1082261"/>
            <a:ext cx="8424863" cy="531813"/>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Branch Behavior in Programs   </a:t>
            </a:r>
            <a:r>
              <a:rPr lang="zh-CN" altLang="en-US" sz="2800" b="1">
                <a:solidFill>
                  <a:srgbClr val="800000"/>
                </a:solidFill>
                <a:latin typeface="Times New Roman" panose="02020603050405020304" pitchFamily="18" charset="0"/>
                <a:ea typeface="宋体" panose="02010600030101010101" pitchFamily="2" charset="-122"/>
                <a:cs typeface="Times New Roman" panose="02020603050405020304" pitchFamily="18" charset="0"/>
              </a:rPr>
              <a:t>程序中的转移行为</a:t>
            </a:r>
          </a:p>
        </p:txBody>
      </p:sp>
      <p:pic>
        <p:nvPicPr>
          <p:cNvPr id="25" name="Picture 2" descr="arch69"/>
          <p:cNvPicPr>
            <a:picLocks noChangeAspect="1" noChangeArrowheads="1"/>
          </p:cNvPicPr>
          <p:nvPr/>
        </p:nvPicPr>
        <p:blipFill rotWithShape="1">
          <a:blip r:embed="rId3">
            <a:extLst>
              <a:ext uri="{28A0092B-C50C-407E-A947-70E740481C1C}">
                <a14:useLocalDpi xmlns:a14="http://schemas.microsoft.com/office/drawing/2010/main" val="0"/>
              </a:ext>
            </a:extLst>
          </a:blip>
          <a:srcRect t="12201" b="37514"/>
          <a:stretch>
            <a:fillRect/>
          </a:stretch>
        </p:blipFill>
        <p:spPr bwMode="auto">
          <a:xfrm>
            <a:off x="194201" y="2561503"/>
            <a:ext cx="8873411" cy="359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0" y="3383047"/>
            <a:ext cx="8919847" cy="344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integer benchmarks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show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conditional branch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frequencies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to 16%,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with much lower unconditional branch frequencies. </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FP benchmarks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behavior is much more varied with a conditional branch frequency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up to 12%,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but overall average for both conditional branches and unconditional branches is lower than for the integer benchmarks. </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 branches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dominate backward branches by about 3.7 to 1 on average.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Picture 2" descr="arch6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94" t="63249" r="9067" b="2124"/>
          <a:stretch>
            <a:fillRect/>
          </a:stretch>
        </p:blipFill>
        <p:spPr bwMode="auto">
          <a:xfrm>
            <a:off x="1239788" y="1108076"/>
            <a:ext cx="6624736" cy="230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107504" y="5538858"/>
            <a:ext cx="8919847"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Totaling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67% of the conditional branches are taken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 average. </a:t>
            </a:r>
          </a:p>
          <a:p>
            <a:pPr marL="457200" indent="-457200" algn="just">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Combining two figures,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60%</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of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 branches are taken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 average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85% of the backward branches are taken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10" name="Picture 2" descr="arch70"/>
          <p:cNvPicPr>
            <a:picLocks noChangeAspect="1" noChangeArrowheads="1"/>
          </p:cNvPicPr>
          <p:nvPr/>
        </p:nvPicPr>
        <p:blipFill rotWithShape="1">
          <a:blip r:embed="rId3">
            <a:extLst>
              <a:ext uri="{28A0092B-C50C-407E-A947-70E740481C1C}">
                <a14:useLocalDpi xmlns:a14="http://schemas.microsoft.com/office/drawing/2010/main" val="0"/>
              </a:ext>
            </a:extLst>
          </a:blip>
          <a:srcRect t="6564" b="6564"/>
          <a:stretch>
            <a:fillRect/>
          </a:stretch>
        </p:blipFill>
        <p:spPr bwMode="auto">
          <a:xfrm>
            <a:off x="1329175" y="2108468"/>
            <a:ext cx="6445962" cy="348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07505" y="932527"/>
            <a:ext cx="8777500" cy="1200329"/>
          </a:xfrm>
          <a:prstGeom prst="rect">
            <a:avLst/>
          </a:prstGeom>
        </p:spPr>
        <p:txBody>
          <a:bodyPr wrap="square">
            <a:spAutoFit/>
          </a:bodyPr>
          <a:lstStyle/>
          <a:p>
            <a:pPr marL="457200" indent="-457200" algn="just">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shows the frequency of forward and backward branches that are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taken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as a fraction of all conditional branches. </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07504" y="2209054"/>
            <a:ext cx="8777500" cy="2849498"/>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Compile-time schemes: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discuss 4 simple compile-time schemes.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these schemes, the actions for branch are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static-</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--they are fixed for each branch.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software (compiler) can try to minimize branch penalty using knowledge of hardware scheme and of branch behavior.  </a:t>
            </a: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3"/>
          <p:cNvSpPr txBox="1">
            <a:spLocks noChangeArrowheads="1"/>
          </p:cNvSpPr>
          <p:nvPr/>
        </p:nvSpPr>
        <p:spPr bwMode="auto">
          <a:xfrm>
            <a:off x="1309982" y="1059669"/>
            <a:ext cx="6781800" cy="1042466"/>
          </a:xfrm>
          <a:prstGeom prst="rect">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Reducing Pipeline Branch Penalties</a:t>
            </a:r>
          </a:p>
          <a:p>
            <a:pPr algn="ctr">
              <a:spcBef>
                <a:spcPct val="20000"/>
              </a:spcBef>
            </a:pP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降低流水线中的转移造成的惩罚</a:t>
            </a:r>
          </a:p>
        </p:txBody>
      </p:sp>
    </p:spTree>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43193"/>
            <a:ext cx="8777500" cy="3298339"/>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freeze or flush the pipeline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冻结或排空流水线</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simplest scheme: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freeze or flush the pipeline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holding or deleting any instructions after branch until branch destination is known.</a:t>
            </a:r>
          </a:p>
          <a:p>
            <a:pPr marL="457200" indent="-457200" algn="just">
              <a:lnSpc>
                <a:spcPts val="2900"/>
              </a:lnSpc>
              <a:spcBef>
                <a:spcPts val="0"/>
              </a:spcBef>
              <a:spcAft>
                <a:spcPts val="600"/>
              </a:spcAft>
              <a:buSzPct val="50000"/>
              <a:buFont typeface="Wingdings" panose="05000000000000000000" pitchFamily="2" charset="2"/>
              <a:buChar char="Ø"/>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思路：在流水线中停住或删除分支后的指令，直到知道转移目标地址</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Advantages</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simplicity both for hardware and software.</a:t>
            </a:r>
          </a:p>
        </p:txBody>
      </p:sp>
    </p:spTree>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43193"/>
            <a:ext cx="8777500" cy="4862870"/>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Treat branch as not taken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预测分支转移失败</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higher performance scheme: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treat branch as not taken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allowing hardware to continue as if the branch were not executed.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Not to change machine state until the branch outcome is definitely known.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branch is taken, we need to turn fetched instruction into a no-op (clearing IF/ID register) and restart fetch at the target address.</a:t>
            </a:r>
          </a:p>
          <a:p>
            <a:pPr marL="457200" indent="-457200" algn="just">
              <a:lnSpc>
                <a:spcPts val="2900"/>
              </a:lnSpc>
              <a:spcBef>
                <a:spcPts val="0"/>
              </a:spcBef>
              <a:spcAft>
                <a:spcPts val="600"/>
              </a:spcAft>
              <a:buSzPct val="50000"/>
              <a:buFont typeface="Wingdings" panose="05000000000000000000" pitchFamily="2" charset="2"/>
              <a:buChar char="Ø"/>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思路：流水线继续照常流动，如果分支转移成功，将分支指令后的指令转换为空操作，并从分支目标处开始取指令执行；否则照常执行</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D471961-5736-47D7-2B86-17F48D6AF564}"/>
              </a:ext>
            </a:extLst>
          </p:cNvPr>
          <p:cNvPicPr>
            <a:picLocks noChangeAspect="1"/>
          </p:cNvPicPr>
          <p:nvPr/>
        </p:nvPicPr>
        <p:blipFill>
          <a:blip r:embed="rId2"/>
          <a:stretch>
            <a:fillRect/>
          </a:stretch>
        </p:blipFill>
        <p:spPr>
          <a:xfrm>
            <a:off x="167307" y="3429000"/>
            <a:ext cx="8809385" cy="2849240"/>
          </a:xfrm>
          <a:prstGeom prst="rect">
            <a:avLst/>
          </a:prstGeom>
        </p:spPr>
      </p:pic>
      <p:pic>
        <p:nvPicPr>
          <p:cNvPr id="6" name="图片 5">
            <a:extLst>
              <a:ext uri="{FF2B5EF4-FFF2-40B4-BE49-F238E27FC236}">
                <a16:creationId xmlns:a16="http://schemas.microsoft.com/office/drawing/2014/main" id="{803C9062-C4F7-3DA2-1A7B-B58EB8832CEE}"/>
              </a:ext>
            </a:extLst>
          </p:cNvPr>
          <p:cNvPicPr>
            <a:picLocks noChangeAspect="1"/>
          </p:cNvPicPr>
          <p:nvPr/>
        </p:nvPicPr>
        <p:blipFill>
          <a:blip r:embed="rId3"/>
          <a:stretch>
            <a:fillRect/>
          </a:stretch>
        </p:blipFill>
        <p:spPr>
          <a:xfrm>
            <a:off x="755576" y="620688"/>
            <a:ext cx="7517019" cy="2170364"/>
          </a:xfrm>
          <a:prstGeom prst="rect">
            <a:avLst/>
          </a:prstGeom>
        </p:spPr>
      </p:pic>
    </p:spTree>
    <p:extLst>
      <p:ext uri="{BB962C8B-B14F-4D97-AF65-F5344CB8AC3E}">
        <p14:creationId xmlns:p14="http://schemas.microsoft.com/office/powerpoint/2010/main" val="1816551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7978" y="1286242"/>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加速比</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 name="文本框 1"/>
              <p:cNvSpPr txBox="1"/>
              <p:nvPr/>
            </p:nvSpPr>
            <p:spPr>
              <a:xfrm>
                <a:off x="2206007" y="1196514"/>
                <a:ext cx="2076851"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𝑺</m:t>
                      </m:r>
                      <m:r>
                        <a:rPr lang="en-US" altLang="zh-CN" b="1" i="1" smtClean="0">
                          <a:solidFill>
                            <a:schemeClr val="tx1"/>
                          </a:solidFill>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𝑻</m:t>
                              </m:r>
                            </m:e>
                            <m:sub>
                              <m:r>
                                <a:rPr lang="en-US" altLang="zh-CN" b="1" i="1" smtClean="0">
                                  <a:solidFill>
                                    <a:schemeClr val="tx1"/>
                                  </a:solidFill>
                                  <a:latin typeface="Cambria Math" panose="02040503050406030204" pitchFamily="18" charset="0"/>
                                </a:rPr>
                                <m:t>𝒖𝒏𝒑𝒊𝒑𝒆𝒍𝒊𝒏𝒆</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𝑻</m:t>
                              </m:r>
                            </m:e>
                            <m:sub>
                              <m:r>
                                <a:rPr lang="en-US" altLang="zh-CN" i="1">
                                  <a:solidFill>
                                    <a:schemeClr val="tx1"/>
                                  </a:solidFill>
                                  <a:latin typeface="Cambria Math" panose="02040503050406030204" pitchFamily="18" charset="0"/>
                                </a:rPr>
                                <m:t>𝒑𝒊𝒑𝒆𝒍𝒊𝒏𝒆</m:t>
                              </m:r>
                            </m:sub>
                          </m:sSub>
                        </m:den>
                      </m:f>
                    </m:oMath>
                  </m:oMathPara>
                </a14:m>
                <a:endParaRPr lang="zh-CN" altLang="en-US" dirty="0">
                  <a:solidFill>
                    <a:schemeClr val="tx1"/>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206007" y="1196514"/>
                <a:ext cx="2076851" cy="812979"/>
              </a:xfrm>
              <a:prstGeom prst="rect">
                <a:avLst/>
              </a:prstGeom>
              <a:blipFill rotWithShape="1">
                <a:blip r:embed="rId3"/>
                <a:stretch>
                  <a:fillRect l="-1" t="-21" r="-1478" b="43"/>
                </a:stretch>
              </a:blipFill>
            </p:spPr>
            <p:txBody>
              <a:bodyPr/>
              <a:lstStyle/>
              <a:p>
                <a:r>
                  <a:rPr lang="zh-CN" altLang="en-US">
                    <a:noFill/>
                  </a:rPr>
                  <a:t> </a:t>
                </a:r>
              </a:p>
            </p:txBody>
          </p:sp>
        </mc:Fallback>
      </mc:AlternateContent>
      <p:sp>
        <p:nvSpPr>
          <p:cNvPr id="11" name="Text Box 19"/>
          <p:cNvSpPr txBox="1">
            <a:spLocks noChangeArrowheads="1"/>
          </p:cNvSpPr>
          <p:nvPr/>
        </p:nvSpPr>
        <p:spPr bwMode="auto">
          <a:xfrm>
            <a:off x="117978" y="2124746"/>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假设为</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段流水线，共</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个任务，则加速比为？</a:t>
            </a:r>
          </a:p>
        </p:txBody>
      </p:sp>
      <mc:AlternateContent xmlns:mc="http://schemas.openxmlformats.org/markup-compatibility/2006" xmlns:a14="http://schemas.microsoft.com/office/drawing/2010/main">
        <mc:Choice Requires="a14">
          <p:sp>
            <p:nvSpPr>
              <p:cNvPr id="12" name="文本框 11"/>
              <p:cNvSpPr txBox="1"/>
              <p:nvPr/>
            </p:nvSpPr>
            <p:spPr>
              <a:xfrm>
                <a:off x="1851361" y="4159963"/>
                <a:ext cx="3877600"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𝑺</m:t>
                      </m:r>
                      <m:r>
                        <a:rPr lang="en-US" altLang="zh-CN" b="1" i="1" smtClean="0">
                          <a:solidFill>
                            <a:schemeClr val="tx1"/>
                          </a:solidFill>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𝑻</m:t>
                              </m:r>
                            </m:e>
                            <m:sub>
                              <m:r>
                                <a:rPr lang="en-US" altLang="zh-CN" b="1" i="1" smtClean="0">
                                  <a:solidFill>
                                    <a:schemeClr val="tx1"/>
                                  </a:solidFill>
                                  <a:latin typeface="Cambria Math" panose="02040503050406030204" pitchFamily="18" charset="0"/>
                                </a:rPr>
                                <m:t>𝒖𝒏𝒑𝒊𝒑𝒆𝒍𝒊𝒏𝒆</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𝑻</m:t>
                              </m:r>
                            </m:e>
                            <m:sub>
                              <m:r>
                                <a:rPr lang="en-US" altLang="zh-CN" i="1">
                                  <a:solidFill>
                                    <a:schemeClr val="tx1"/>
                                  </a:solidFill>
                                  <a:latin typeface="Cambria Math" panose="02040503050406030204" pitchFamily="18" charset="0"/>
                                </a:rPr>
                                <m:t>𝒑𝒊𝒑𝒆𝒍𝒊𝒏𝒆</m:t>
                              </m:r>
                            </m:sub>
                          </m:sSub>
                        </m:den>
                      </m:f>
                      <m:r>
                        <a:rPr lang="en-US" altLang="zh-CN" b="1"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𝒏</m:t>
                          </m:r>
                          <m:r>
                            <a:rPr lang="en-US" altLang="zh-CN" i="1">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𝒎</m:t>
                          </m:r>
                        </m:num>
                        <m:den>
                          <m:r>
                            <a:rPr lang="en-US" altLang="zh-CN" b="1" i="1" smtClean="0">
                              <a:solidFill>
                                <a:schemeClr val="tx1"/>
                              </a:solidFill>
                              <a:latin typeface="Cambria Math" panose="02040503050406030204" pitchFamily="18" charset="0"/>
                            </a:rPr>
                            <m:t>𝒎</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den>
                      </m:f>
                    </m:oMath>
                  </m:oMathPara>
                </a14:m>
                <a:endParaRPr lang="zh-CN" altLang="en-US" dirty="0">
                  <a:solidFill>
                    <a:schemeClr val="tx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851361" y="4159963"/>
                <a:ext cx="3877600" cy="812979"/>
              </a:xfrm>
              <a:prstGeom prst="rect">
                <a:avLst/>
              </a:prstGeom>
              <a:blipFill rotWithShape="1">
                <a:blip r:embed="rId4"/>
                <a:stretch>
                  <a:fillRect l="-9" t="-10" r="-655"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270835" y="2851758"/>
                <a:ext cx="3596369" cy="494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𝑻</m:t>
                          </m:r>
                        </m:e>
                        <m:sub>
                          <m:r>
                            <a:rPr lang="en-US" altLang="zh-CN" i="1">
                              <a:solidFill>
                                <a:schemeClr val="tx1"/>
                              </a:solidFill>
                              <a:latin typeface="Cambria Math" panose="02040503050406030204" pitchFamily="18" charset="0"/>
                            </a:rPr>
                            <m:t>𝒖𝒏𝒑𝒊𝒑𝒆𝒍𝒊𝒏𝒆</m:t>
                          </m:r>
                        </m:sub>
                      </m:sSub>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𝒎</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𝒕</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270835" y="2851758"/>
                <a:ext cx="3596369" cy="494751"/>
              </a:xfrm>
              <a:prstGeom prst="rect">
                <a:avLst/>
              </a:prstGeom>
              <a:blipFill rotWithShape="1">
                <a:blip r:embed="rId5"/>
                <a:stretch>
                  <a:fillRect l="-2" t="-123" r="12" b="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851361" y="3463601"/>
                <a:ext cx="4435317" cy="494751"/>
              </a:xfrm>
              <a:prstGeom prst="rect">
                <a:avLst/>
              </a:prstGeom>
            </p:spPr>
            <p:txBody>
              <a:bodyPr wrap="none">
                <a:spAutoFit/>
              </a:bodyPr>
              <a:lstStyle/>
              <a:p>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𝑻</m:t>
                        </m:r>
                      </m:e>
                      <m:sub>
                        <m:r>
                          <a:rPr lang="en-US" altLang="zh-CN" i="1">
                            <a:solidFill>
                              <a:schemeClr val="tx1"/>
                            </a:solidFill>
                            <a:latin typeface="Cambria Math" panose="02040503050406030204" pitchFamily="18" charset="0"/>
                          </a:rPr>
                          <m:t>𝒑𝒊𝒑𝒆𝒍𝒊𝒏𝒆</m:t>
                        </m:r>
                      </m:sub>
                    </m:sSub>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𝒎</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𝒕</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𝒏</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𝟏</m:t>
                    </m:r>
                    <m:r>
                      <a:rPr lang="en-US" altLang="zh-CN" b="1" i="1" smtClean="0">
                        <a:solidFill>
                          <a:schemeClr val="tx1"/>
                        </a:solidFill>
                        <a:latin typeface="Cambria Math" panose="02040503050406030204" pitchFamily="18" charset="0"/>
                        <a:ea typeface="Cambria Math" panose="02040503050406030204" pitchFamily="18" charset="0"/>
                      </a:rPr>
                      <m:t>)</m:t>
                    </m:r>
                  </m:oMath>
                </a14:m>
                <a:r>
                  <a:rPr lang="en-US" altLang="zh-CN" dirty="0">
                    <a:solidFill>
                      <a:schemeClr val="tx1"/>
                    </a:solidFill>
                    <a:ea typeface="Cambria Math" panose="02040503050406030204" pitchFamily="18" charset="0"/>
                  </a:rPr>
                  <a:t> </a:t>
                </a:r>
                <a14:m>
                  <m:oMath xmlns:m="http://schemas.openxmlformats.org/officeDocument/2006/math">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𝒕</m:t>
                    </m:r>
                  </m:oMath>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851361" y="3463601"/>
                <a:ext cx="4435317" cy="494751"/>
              </a:xfrm>
              <a:prstGeom prst="rect">
                <a:avLst/>
              </a:prstGeom>
              <a:blipFill rotWithShape="1">
                <a:blip r:embed="rId6"/>
                <a:stretch>
                  <a:fillRect l="-8" t="-63" r="4" b="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851360" y="5174553"/>
                <a:ext cx="3805464" cy="662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𝑺</m:t>
                          </m:r>
                        </m:e>
                        <m:sub>
                          <m:r>
                            <m:rPr>
                              <m:sty m:val="p"/>
                            </m:rPr>
                            <a:rPr lang="en-US" altLang="zh-CN" i="1">
                              <a:solidFill>
                                <a:schemeClr val="tx1"/>
                              </a:solidFill>
                              <a:latin typeface="Cambria Math" panose="02040503050406030204" pitchFamily="18" charset="0"/>
                            </a:rPr>
                            <m:t>max</m:t>
                          </m:r>
                        </m:sub>
                      </m:sSub>
                      <m:r>
                        <a:rPr lang="en-US" altLang="zh-CN" b="1" i="1" smtClean="0">
                          <a:solidFill>
                            <a:schemeClr val="tx1"/>
                          </a:solidFill>
                          <a:latin typeface="Cambria Math" panose="02040503050406030204" pitchFamily="18" charset="0"/>
                        </a:rPr>
                        <m:t>=</m:t>
                      </m:r>
                      <m:func>
                        <m:funcPr>
                          <m:ctrlPr>
                            <a:rPr lang="en-US" altLang="zh-CN" b="1" i="1" smtClean="0">
                              <a:solidFill>
                                <a:schemeClr val="tx1"/>
                              </a:solidFill>
                              <a:latin typeface="Cambria Math" panose="02040503050406030204" pitchFamily="18" charset="0"/>
                            </a:rPr>
                          </m:ctrlPr>
                        </m:funcPr>
                        <m:fName>
                          <m:limLow>
                            <m:limLowPr>
                              <m:ctrlPr>
                                <a:rPr lang="en-US" altLang="zh-CN" b="1" i="1" smtClean="0">
                                  <a:solidFill>
                                    <a:schemeClr val="tx1"/>
                                  </a:solidFill>
                                  <a:latin typeface="Cambria Math" panose="02040503050406030204" pitchFamily="18" charset="0"/>
                                </a:rPr>
                              </m:ctrlPr>
                            </m:limLowPr>
                            <m:e>
                              <m:r>
                                <m:rPr>
                                  <m:sty m:val="p"/>
                                </m:rPr>
                                <a:rPr lang="en-US" altLang="zh-CN" b="0" i="0" smtClean="0">
                                  <a:solidFill>
                                    <a:schemeClr val="tx1"/>
                                  </a:solidFill>
                                  <a:latin typeface="Cambria Math" panose="02040503050406030204" pitchFamily="18" charset="0"/>
                                </a:rPr>
                                <m:t>lim</m:t>
                              </m:r>
                            </m:e>
                            <m:lim>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ea typeface="Cambria Math" panose="02040503050406030204" pitchFamily="18" charset="0"/>
                                </a:rPr>
                                <m:t>→∞</m:t>
                              </m:r>
                            </m:lim>
                          </m:limLow>
                        </m:fName>
                        <m:e>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𝒏</m:t>
                              </m:r>
                              <m:r>
                                <a:rPr lang="en-US" altLang="zh-CN" i="1">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𝒎</m:t>
                              </m:r>
                            </m:num>
                            <m:den>
                              <m:r>
                                <a:rPr lang="en-US" altLang="zh-CN" b="1" i="1" smtClean="0">
                                  <a:solidFill>
                                    <a:schemeClr val="tx1"/>
                                  </a:solidFill>
                                  <a:latin typeface="Cambria Math" panose="02040503050406030204" pitchFamily="18" charset="0"/>
                                </a:rPr>
                                <m:t>𝒎</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𝒏</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𝟏</m:t>
                              </m:r>
                            </m:den>
                          </m:f>
                        </m:e>
                      </m:func>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𝒎</m:t>
                      </m:r>
                    </m:oMath>
                  </m:oMathPara>
                </a14:m>
                <a:endParaRPr lang="zh-CN" altLang="en-US" dirty="0">
                  <a:solidFill>
                    <a:schemeClr val="tx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851360" y="5174553"/>
                <a:ext cx="3805464" cy="662746"/>
              </a:xfrm>
              <a:prstGeom prst="rect">
                <a:avLst/>
              </a:prstGeom>
              <a:blipFill rotWithShape="1">
                <a:blip r:embed="rId7"/>
                <a:stretch>
                  <a:fillRect l="-9" t="-86" r="6" b="5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6" grpId="0"/>
      <p:bldP spid="7" grpId="0"/>
      <p:bldP spid="1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43193"/>
            <a:ext cx="8777500" cy="464230"/>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Treat branch as not taken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预测分支转移失败</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107501" y="2420888"/>
          <a:ext cx="8833405" cy="2502272"/>
        </p:xfrm>
        <a:graphic>
          <a:graphicData uri="http://schemas.openxmlformats.org/drawingml/2006/table">
            <a:tbl>
              <a:tblPr firstRow="1" bandRow="1">
                <a:tableStyleId>{5C22544A-7EE6-4342-B048-85BDC9FD1C3A}</a:tableStyleId>
              </a:tblPr>
              <a:tblGrid>
                <a:gridCol w="1800203">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800895">
                  <a:extLst>
                    <a:ext uri="{9D8B030D-6E8A-4147-A177-3AD203B41FA5}">
                      <a16:colId xmlns:a16="http://schemas.microsoft.com/office/drawing/2014/main" val="20004"/>
                    </a:ext>
                  </a:extLst>
                </a:gridCol>
                <a:gridCol w="801865">
                  <a:extLst>
                    <a:ext uri="{9D8B030D-6E8A-4147-A177-3AD203B41FA5}">
                      <a16:colId xmlns:a16="http://schemas.microsoft.com/office/drawing/2014/main" val="20005"/>
                    </a:ext>
                  </a:extLst>
                </a:gridCol>
                <a:gridCol w="803037">
                  <a:extLst>
                    <a:ext uri="{9D8B030D-6E8A-4147-A177-3AD203B41FA5}">
                      <a16:colId xmlns:a16="http://schemas.microsoft.com/office/drawing/2014/main" val="20006"/>
                    </a:ext>
                  </a:extLst>
                </a:gridCol>
                <a:gridCol w="803037">
                  <a:extLst>
                    <a:ext uri="{9D8B030D-6E8A-4147-A177-3AD203B41FA5}">
                      <a16:colId xmlns:a16="http://schemas.microsoft.com/office/drawing/2014/main" val="20007"/>
                    </a:ext>
                  </a:extLst>
                </a:gridCol>
                <a:gridCol w="803037">
                  <a:extLst>
                    <a:ext uri="{9D8B030D-6E8A-4147-A177-3AD203B41FA5}">
                      <a16:colId xmlns:a16="http://schemas.microsoft.com/office/drawing/2014/main" val="20008"/>
                    </a:ext>
                  </a:extLst>
                </a:gridCol>
                <a:gridCol w="834859">
                  <a:extLst>
                    <a:ext uri="{9D8B030D-6E8A-4147-A177-3AD203B41FA5}">
                      <a16:colId xmlns:a16="http://schemas.microsoft.com/office/drawing/2014/main" val="20009"/>
                    </a:ext>
                  </a:extLst>
                </a:gridCol>
                <a:gridCol w="674304">
                  <a:extLst>
                    <a:ext uri="{9D8B030D-6E8A-4147-A177-3AD203B41FA5}">
                      <a16:colId xmlns:a16="http://schemas.microsoft.com/office/drawing/2014/main" val="20010"/>
                    </a:ext>
                  </a:extLst>
                </a:gridCol>
              </a:tblGrid>
              <a:tr h="648072">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branch instruction</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Instruction i+1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Instruction i+2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Instruction i+3</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Branch target</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Branch target+1</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43193"/>
            <a:ext cx="8777500" cy="913070"/>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Treat branch as not taken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预测分支转移失败</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shows situations of taken and untaken</a:t>
            </a:r>
          </a:p>
        </p:txBody>
      </p:sp>
      <p:graphicFrame>
        <p:nvGraphicFramePr>
          <p:cNvPr id="8" name="内容占位符 3"/>
          <p:cNvGraphicFramePr/>
          <p:nvPr/>
        </p:nvGraphicFramePr>
        <p:xfrm>
          <a:off x="234836" y="2173038"/>
          <a:ext cx="8712966" cy="2123440"/>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04869">
                  <a:extLst>
                    <a:ext uri="{9D8B030D-6E8A-4147-A177-3AD203B41FA5}">
                      <a16:colId xmlns:a16="http://schemas.microsoft.com/office/drawing/2014/main" val="20003"/>
                    </a:ext>
                  </a:extLst>
                </a:gridCol>
                <a:gridCol w="907298">
                  <a:extLst>
                    <a:ext uri="{9D8B030D-6E8A-4147-A177-3AD203B41FA5}">
                      <a16:colId xmlns:a16="http://schemas.microsoft.com/office/drawing/2014/main" val="20004"/>
                    </a:ext>
                  </a:extLst>
                </a:gridCol>
                <a:gridCol w="962469">
                  <a:extLst>
                    <a:ext uri="{9D8B030D-6E8A-4147-A177-3AD203B41FA5}">
                      <a16:colId xmlns:a16="http://schemas.microsoft.com/office/drawing/2014/main" val="20005"/>
                    </a:ext>
                  </a:extLst>
                </a:gridCol>
                <a:gridCol w="837732">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936104">
                  <a:extLst>
                    <a:ext uri="{9D8B030D-6E8A-4147-A177-3AD203B41FA5}">
                      <a16:colId xmlns:a16="http://schemas.microsoft.com/office/drawing/2014/main" val="20008"/>
                    </a:ext>
                  </a:extLst>
                </a:gridCol>
                <a:gridCol w="720078">
                  <a:extLst>
                    <a:ext uri="{9D8B030D-6E8A-4147-A177-3AD203B41FA5}">
                      <a16:colId xmlns:a16="http://schemas.microsoft.com/office/drawing/2014/main" val="20009"/>
                    </a:ext>
                  </a:extLst>
                </a:gridCol>
              </a:tblGrid>
              <a:tr h="370840">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Untaken</a:t>
                      </a:r>
                      <a:r>
                        <a:rPr lang="en-US" altLang="zh-CN" sz="1800" b="1" dirty="0">
                          <a:solidFill>
                            <a:schemeClr val="tx1"/>
                          </a:solidFill>
                          <a:latin typeface="Times New Roman" panose="02020603050405020304" pitchFamily="18" charset="0"/>
                          <a:cs typeface="Times New Roman" panose="02020603050405020304" pitchFamily="18" charset="0"/>
                        </a:rPr>
                        <a:t> branch instruction</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Instruction i+1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IF</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ID</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EX</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MEM</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WB</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Instruction i+2</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Instruction i+3</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Instruction i+4</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内容占位符 3"/>
          <p:cNvGraphicFramePr/>
          <p:nvPr/>
        </p:nvGraphicFramePr>
        <p:xfrm>
          <a:off x="234836" y="4509120"/>
          <a:ext cx="8712966" cy="2123440"/>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04869">
                  <a:extLst>
                    <a:ext uri="{9D8B030D-6E8A-4147-A177-3AD203B41FA5}">
                      <a16:colId xmlns:a16="http://schemas.microsoft.com/office/drawing/2014/main" val="20003"/>
                    </a:ext>
                  </a:extLst>
                </a:gridCol>
                <a:gridCol w="907298">
                  <a:extLst>
                    <a:ext uri="{9D8B030D-6E8A-4147-A177-3AD203B41FA5}">
                      <a16:colId xmlns:a16="http://schemas.microsoft.com/office/drawing/2014/main" val="20004"/>
                    </a:ext>
                  </a:extLst>
                </a:gridCol>
                <a:gridCol w="962469">
                  <a:extLst>
                    <a:ext uri="{9D8B030D-6E8A-4147-A177-3AD203B41FA5}">
                      <a16:colId xmlns:a16="http://schemas.microsoft.com/office/drawing/2014/main" val="20005"/>
                    </a:ext>
                  </a:extLst>
                </a:gridCol>
                <a:gridCol w="837732">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936104">
                  <a:extLst>
                    <a:ext uri="{9D8B030D-6E8A-4147-A177-3AD203B41FA5}">
                      <a16:colId xmlns:a16="http://schemas.microsoft.com/office/drawing/2014/main" val="20008"/>
                    </a:ext>
                  </a:extLst>
                </a:gridCol>
                <a:gridCol w="720078">
                  <a:extLst>
                    <a:ext uri="{9D8B030D-6E8A-4147-A177-3AD203B41FA5}">
                      <a16:colId xmlns:a16="http://schemas.microsoft.com/office/drawing/2014/main" val="20009"/>
                    </a:ext>
                  </a:extLst>
                </a:gridCol>
              </a:tblGrid>
              <a:tr h="370840">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Taken</a:t>
                      </a:r>
                      <a:r>
                        <a:rPr lang="en-US" altLang="zh-CN" sz="1800" b="1" dirty="0">
                          <a:solidFill>
                            <a:schemeClr val="tx1"/>
                          </a:solidFill>
                          <a:latin typeface="Times New Roman" panose="02020603050405020304" pitchFamily="18" charset="0"/>
                          <a:cs typeface="Times New Roman" panose="02020603050405020304" pitchFamily="18" charset="0"/>
                        </a:rPr>
                        <a:t> branch instruction</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Instruction i+1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IF</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idle</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idle</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idle</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idle</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Branch target</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Branch target+1</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Branch target+2</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43193"/>
            <a:ext cx="8777500" cy="4042132"/>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③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Treat branch as taken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预测分支转移成功</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Upon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 decoded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target address computed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assume branch to be taken and begin fetching and executing at the target. </a:t>
            </a:r>
          </a:p>
          <a:p>
            <a:pPr marL="457200" indent="-457200" algn="just">
              <a:lnSpc>
                <a:spcPts val="2900"/>
              </a:lnSpc>
              <a:spcBef>
                <a:spcPts val="0"/>
              </a:spcBef>
              <a:spcAft>
                <a:spcPts val="600"/>
              </a:spcAft>
              <a:buSzPct val="50000"/>
              <a:buFont typeface="Wingdings" panose="05000000000000000000" pitchFamily="2" charset="2"/>
              <a:buChar char="Ø"/>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思路：始终假设分支成功，直接从分支目标处取指令执行</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DLX, we don’t know target address earlier than we know branch outcome, there is no advantage in this approach for DLX.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：知道转移目标地址不早于转移结果，所以对</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流水线没有任何好处</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4744"/>
            <a:ext cx="8777500" cy="1284967"/>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 delayed branch, the execution cycle with a branch delay of length n is: </a:t>
            </a:r>
          </a:p>
        </p:txBody>
      </p:sp>
      <p:grpSp>
        <p:nvGrpSpPr>
          <p:cNvPr id="5" name="组合 4"/>
          <p:cNvGrpSpPr/>
          <p:nvPr/>
        </p:nvGrpSpPr>
        <p:grpSpPr>
          <a:xfrm>
            <a:off x="2915816" y="2127040"/>
            <a:ext cx="5290388" cy="2430181"/>
            <a:chOff x="1500944" y="2598214"/>
            <a:chExt cx="5290388" cy="2430181"/>
          </a:xfrm>
        </p:grpSpPr>
        <p:sp>
          <p:nvSpPr>
            <p:cNvPr id="4" name="矩形 3"/>
            <p:cNvSpPr/>
            <p:nvPr/>
          </p:nvSpPr>
          <p:spPr>
            <a:xfrm>
              <a:off x="1500944" y="2598214"/>
              <a:ext cx="4295192" cy="2326791"/>
            </a:xfrm>
            <a:prstGeom prst="rect">
              <a:avLst/>
            </a:prstGeom>
          </p:spPr>
          <p:txBody>
            <a:bodyPr wrap="square">
              <a:spAutoFit/>
            </a:bodyPr>
            <a:lstStyle/>
            <a:p>
              <a:pPr lvl="0">
                <a:lnSpc>
                  <a:spcPct val="80000"/>
                </a:lnSpc>
                <a:spcBef>
                  <a:spcPct val="25000"/>
                </a:spcBef>
              </a:pPr>
              <a:r>
                <a:rPr lang="en-US" altLang="zh-CN" dirty="0">
                  <a:solidFill>
                    <a:srgbClr val="6600CC"/>
                  </a:solidFill>
                  <a:latin typeface="Times New Roman" panose="02020603050405020304" pitchFamily="18" charset="0"/>
                  <a:ea typeface="宋体" panose="02010600030101010101" pitchFamily="2" charset="-122"/>
                  <a:cs typeface="Times New Roman" panose="02020603050405020304" pitchFamily="18" charset="0"/>
                </a:rPr>
                <a:t>branch instruction</a:t>
              </a:r>
            </a:p>
            <a:p>
              <a:pPr lvl="0">
                <a:lnSpc>
                  <a:spcPct val="80000"/>
                </a:lnSpc>
                <a:spcBef>
                  <a:spcPct val="2500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sequential successor</a:t>
              </a:r>
              <a:r>
                <a:rPr lang="en-US" altLang="zh-CN"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p>
            <a:p>
              <a:pPr lvl="0">
                <a:lnSpc>
                  <a:spcPct val="80000"/>
                </a:lnSpc>
                <a:spcBef>
                  <a:spcPct val="2500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sequential successor</a:t>
              </a:r>
              <a:r>
                <a:rPr lang="en-US" altLang="zh-CN"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p>
            <a:p>
              <a:pPr lvl="0">
                <a:lnSpc>
                  <a:spcPct val="80000"/>
                </a:lnSpc>
                <a:spcBef>
                  <a:spcPct val="2500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lvl="0">
                <a:lnSpc>
                  <a:spcPct val="80000"/>
                </a:lnSpc>
                <a:spcBef>
                  <a:spcPct val="2500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sequential </a:t>
              </a:r>
              <a:r>
                <a:rPr lang="en-US" altLang="zh-CN"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successor</a:t>
              </a:r>
              <a:r>
                <a:rPr lang="en-US" altLang="zh-CN" baseline="-25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endParaRPr lang="en-US" altLang="zh-CN"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0">
                <a:lnSpc>
                  <a:spcPct val="80000"/>
                </a:lnSpc>
                <a:spcBef>
                  <a:spcPct val="25000"/>
                </a:spcBef>
              </a:pPr>
              <a:r>
                <a:rPr lang="en-US" altLang="zh-CN" dirty="0">
                  <a:solidFill>
                    <a:srgbClr val="6600CC"/>
                  </a:solidFill>
                  <a:latin typeface="Times New Roman" panose="02020603050405020304" pitchFamily="18" charset="0"/>
                  <a:ea typeface="宋体" panose="02010600030101010101" pitchFamily="2" charset="-122"/>
                  <a:cs typeface="Times New Roman" panose="02020603050405020304" pitchFamily="18" charset="0"/>
                </a:rPr>
                <a:t>branch target if taken</a:t>
              </a:r>
              <a:endParaRPr lang="zh-CN" altLang="en-US" sz="2000" dirty="0">
                <a:latin typeface="Times New Roman" panose="02020603050405020304" pitchFamily="18" charset="0"/>
                <a:cs typeface="Times New Roman" panose="02020603050405020304" pitchFamily="18" charset="0"/>
              </a:endParaRPr>
            </a:p>
          </p:txBody>
        </p:sp>
        <p:sp>
          <p:nvSpPr>
            <p:cNvPr id="11" name="AutoShape 5"/>
            <p:cNvSpPr/>
            <p:nvPr/>
          </p:nvSpPr>
          <p:spPr bwMode="auto">
            <a:xfrm>
              <a:off x="4427984" y="3002216"/>
              <a:ext cx="576064" cy="1477560"/>
            </a:xfrm>
            <a:prstGeom prst="rightBrace">
              <a:avLst>
                <a:gd name="adj1" fmla="val 14331"/>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endParaRPr lang="zh-CN" altLang="en-US" sz="8800">
                <a:ea typeface="宋体" panose="02010600030101010101" pitchFamily="2" charset="-122"/>
              </a:endParaRPr>
            </a:p>
          </p:txBody>
        </p:sp>
        <p:sp>
          <p:nvSpPr>
            <p:cNvPr id="12" name="Text Box 7"/>
            <p:cNvSpPr txBox="1">
              <a:spLocks noChangeArrowheads="1"/>
            </p:cNvSpPr>
            <p:nvPr/>
          </p:nvSpPr>
          <p:spPr bwMode="auto">
            <a:xfrm>
              <a:off x="5135569" y="3498082"/>
              <a:ext cx="165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46800" rIns="54000" bIns="46800"/>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spcBef>
                  <a:spcPct val="50000"/>
                </a:spcBef>
              </a:pPr>
              <a:r>
                <a:rPr lang="zh-CN" altLang="en-US" sz="2000" b="1" dirty="0">
                  <a:latin typeface="黑体" panose="02010609060101010101" pitchFamily="49" charset="-122"/>
                  <a:ea typeface="黑体" panose="02010609060101010101" pitchFamily="49" charset="-122"/>
                </a:rPr>
                <a:t>延迟槽</a:t>
              </a:r>
            </a:p>
          </p:txBody>
        </p:sp>
        <p:sp>
          <p:nvSpPr>
            <p:cNvPr id="13" name="Text Box 8"/>
            <p:cNvSpPr txBox="1">
              <a:spLocks noChangeArrowheads="1"/>
            </p:cNvSpPr>
            <p:nvPr/>
          </p:nvSpPr>
          <p:spPr bwMode="auto">
            <a:xfrm>
              <a:off x="5034442" y="2598214"/>
              <a:ext cx="172878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46800" rIns="54000" bIns="46800"/>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spcBef>
                  <a:spcPct val="50000"/>
                </a:spcBef>
              </a:pPr>
              <a:r>
                <a:rPr lang="zh-CN" altLang="en-US" sz="2000" b="1">
                  <a:latin typeface="黑体" panose="02010609060101010101" pitchFamily="49" charset="-122"/>
                  <a:ea typeface="黑体" panose="02010609060101010101" pitchFamily="49" charset="-122"/>
                </a:rPr>
                <a:t>转移指令</a:t>
              </a:r>
            </a:p>
          </p:txBody>
        </p:sp>
        <p:sp>
          <p:nvSpPr>
            <p:cNvPr id="14" name="Text Box 9"/>
            <p:cNvSpPr txBox="1">
              <a:spLocks noChangeArrowheads="1"/>
            </p:cNvSpPr>
            <p:nvPr/>
          </p:nvSpPr>
          <p:spPr bwMode="auto">
            <a:xfrm>
              <a:off x="5034442" y="4494995"/>
              <a:ext cx="15875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46800" rIns="54000" bIns="46800"/>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spcBef>
                  <a:spcPct val="50000"/>
                </a:spcBef>
              </a:pPr>
              <a:r>
                <a:rPr lang="zh-CN" altLang="en-US" sz="2000" b="1" dirty="0">
                  <a:latin typeface="黑体" panose="02010609060101010101" pitchFamily="49" charset="-122"/>
                  <a:ea typeface="黑体" panose="02010609060101010101" pitchFamily="49" charset="-122"/>
                </a:rPr>
                <a:t>转移目标</a:t>
              </a:r>
            </a:p>
          </p:txBody>
        </p:sp>
      </p:grpSp>
      <p:sp>
        <p:nvSpPr>
          <p:cNvPr id="6" name="矩形 5"/>
          <p:cNvSpPr/>
          <p:nvPr/>
        </p:nvSpPr>
        <p:spPr>
          <a:xfrm>
            <a:off x="163406" y="4509120"/>
            <a:ext cx="8777500" cy="2400657"/>
          </a:xfrm>
          <a:prstGeom prst="rect">
            <a:avLst/>
          </a:prstGeom>
        </p:spPr>
        <p:txBody>
          <a:bodyPr wrap="square">
            <a:spAutoFit/>
          </a:bodyPr>
          <a:lstStyle/>
          <a:p>
            <a:pPr marL="457200" indent="-457200" algn="just">
              <a:lnSpc>
                <a:spcPts val="2900"/>
              </a:lnSpc>
              <a:spcBef>
                <a:spcPts val="0"/>
              </a:spcBef>
              <a:spcAft>
                <a:spcPts val="600"/>
              </a:spcAft>
              <a:buSzPct val="50000"/>
              <a:buFont typeface="Wingdings" panose="05000000000000000000" pitchFamily="2" charset="2"/>
              <a:buChar char="Ø"/>
            </a:pP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思路：</a:t>
            </a:r>
            <a:r>
              <a:rPr lang="zh-CN" altLang="en-US" dirty="0">
                <a:solidFill>
                  <a:schemeClr val="accent2"/>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分支开销为</a:t>
            </a:r>
            <a:r>
              <a:rPr lang="en-US" altLang="zh-CN" dirty="0">
                <a:solidFill>
                  <a:schemeClr val="accent2"/>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solidFill>
                  <a:schemeClr val="accent2"/>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的分支指令后紧跟有</a:t>
            </a:r>
            <a:r>
              <a:rPr lang="en-US" altLang="zh-CN" dirty="0">
                <a:solidFill>
                  <a:schemeClr val="accent2"/>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solidFill>
                  <a:schemeClr val="accent2"/>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个延迟槽，流水线遇到分支指令时，按正常方式处理，顺带执行延迟槽中的指令，从而减少分支开销。</a:t>
            </a:r>
            <a:endParaRPr lang="en-US" altLang="zh-CN" dirty="0">
              <a:solidFill>
                <a:schemeClr val="accent2"/>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Branch-delay slots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These instructions are executed whether or not the branch is taken. </a:t>
            </a:r>
            <a:r>
              <a:rPr lang="zh-CN" altLang="en-US" dirty="0">
                <a:solidFill>
                  <a:schemeClr val="accent2"/>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无论转移是否成功</a:t>
            </a:r>
            <a:r>
              <a:rPr lang="en-US" altLang="zh-CN" dirty="0">
                <a:solidFill>
                  <a:schemeClr val="accent2"/>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这些指令都被执行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4744"/>
            <a:ext cx="8777500" cy="464230"/>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Picture 2" descr="arch72"/>
          <p:cNvPicPr>
            <a:picLocks noChangeAspect="1" noChangeArrowheads="1"/>
          </p:cNvPicPr>
          <p:nvPr/>
        </p:nvPicPr>
        <p:blipFill rotWithShape="1">
          <a:blip r:embed="rId3">
            <a:extLst>
              <a:ext uri="{28A0092B-C50C-407E-A947-70E740481C1C}">
                <a14:useLocalDpi xmlns:a14="http://schemas.microsoft.com/office/drawing/2010/main" val="0"/>
              </a:ext>
            </a:extLst>
          </a:blip>
          <a:srcRect t="14309" r="62311" b="9228"/>
          <a:stretch>
            <a:fillRect/>
          </a:stretch>
        </p:blipFill>
        <p:spPr bwMode="auto">
          <a:xfrm>
            <a:off x="339357" y="1740579"/>
            <a:ext cx="3029228" cy="483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arch72"/>
          <p:cNvPicPr>
            <a:picLocks noChangeAspect="1" noChangeArrowheads="1"/>
          </p:cNvPicPr>
          <p:nvPr/>
        </p:nvPicPr>
        <p:blipFill rotWithShape="1">
          <a:blip r:embed="rId3">
            <a:extLst>
              <a:ext uri="{28A0092B-C50C-407E-A947-70E740481C1C}">
                <a14:useLocalDpi xmlns:a14="http://schemas.microsoft.com/office/drawing/2010/main" val="0"/>
              </a:ext>
            </a:extLst>
          </a:blip>
          <a:srcRect l="37799" t="13918" r="32801" b="9228"/>
          <a:stretch>
            <a:fillRect/>
          </a:stretch>
        </p:blipFill>
        <p:spPr bwMode="auto">
          <a:xfrm>
            <a:off x="3622932" y="1740579"/>
            <a:ext cx="2350905" cy="483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arch72"/>
          <p:cNvPicPr>
            <a:picLocks noChangeAspect="1" noChangeArrowheads="1"/>
          </p:cNvPicPr>
          <p:nvPr/>
        </p:nvPicPr>
        <p:blipFill rotWithShape="1">
          <a:blip r:embed="rId3">
            <a:extLst>
              <a:ext uri="{28A0092B-C50C-407E-A947-70E740481C1C}">
                <a14:useLocalDpi xmlns:a14="http://schemas.microsoft.com/office/drawing/2010/main" val="0"/>
              </a:ext>
            </a:extLst>
          </a:blip>
          <a:srcRect l="68249" t="14182" b="9228"/>
          <a:stretch>
            <a:fillRect/>
          </a:stretch>
        </p:blipFill>
        <p:spPr bwMode="auto">
          <a:xfrm>
            <a:off x="6228184" y="1740579"/>
            <a:ext cx="2557420" cy="485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4744"/>
            <a:ext cx="8777500" cy="836126"/>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Pipeline behavior of DLX pipeline, having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one branch-delay slot</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8" name="内容占位符 3"/>
          <p:cNvGraphicFramePr/>
          <p:nvPr/>
        </p:nvGraphicFramePr>
        <p:xfrm>
          <a:off x="253052" y="2086865"/>
          <a:ext cx="8712966" cy="2270760"/>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04869">
                  <a:extLst>
                    <a:ext uri="{9D8B030D-6E8A-4147-A177-3AD203B41FA5}">
                      <a16:colId xmlns:a16="http://schemas.microsoft.com/office/drawing/2014/main" val="20003"/>
                    </a:ext>
                  </a:extLst>
                </a:gridCol>
                <a:gridCol w="907298">
                  <a:extLst>
                    <a:ext uri="{9D8B030D-6E8A-4147-A177-3AD203B41FA5}">
                      <a16:colId xmlns:a16="http://schemas.microsoft.com/office/drawing/2014/main" val="20004"/>
                    </a:ext>
                  </a:extLst>
                </a:gridCol>
                <a:gridCol w="962469">
                  <a:extLst>
                    <a:ext uri="{9D8B030D-6E8A-4147-A177-3AD203B41FA5}">
                      <a16:colId xmlns:a16="http://schemas.microsoft.com/office/drawing/2014/main" val="20005"/>
                    </a:ext>
                  </a:extLst>
                </a:gridCol>
                <a:gridCol w="837732">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936104">
                  <a:extLst>
                    <a:ext uri="{9D8B030D-6E8A-4147-A177-3AD203B41FA5}">
                      <a16:colId xmlns:a16="http://schemas.microsoft.com/office/drawing/2014/main" val="20008"/>
                    </a:ext>
                  </a:extLst>
                </a:gridCol>
                <a:gridCol w="720078">
                  <a:extLst>
                    <a:ext uri="{9D8B030D-6E8A-4147-A177-3AD203B41FA5}">
                      <a16:colId xmlns:a16="http://schemas.microsoft.com/office/drawing/2014/main" val="20009"/>
                    </a:ext>
                  </a:extLst>
                </a:gridCol>
              </a:tblGrid>
              <a:tr h="370840">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Untaken</a:t>
                      </a:r>
                      <a:r>
                        <a:rPr lang="en-US" altLang="zh-CN" sz="1600" b="1" dirty="0">
                          <a:solidFill>
                            <a:schemeClr val="tx1"/>
                          </a:solidFill>
                          <a:latin typeface="Times New Roman" panose="02020603050405020304" pitchFamily="18" charset="0"/>
                          <a:cs typeface="Times New Roman" panose="02020603050405020304" pitchFamily="18" charset="0"/>
                        </a:rPr>
                        <a:t> branch instruction</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Branch-delay Instruction i+1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IF</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ID</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EX</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MEM</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WB</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rgbClr val="800000"/>
                          </a:solidFill>
                          <a:latin typeface="Times New Roman" panose="02020603050405020304" pitchFamily="18" charset="0"/>
                          <a:cs typeface="Times New Roman" panose="02020603050405020304" pitchFamily="18" charset="0"/>
                        </a:rPr>
                        <a:t>Instruction i+2</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i+3</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内容占位符 3"/>
          <p:cNvGraphicFramePr/>
          <p:nvPr/>
        </p:nvGraphicFramePr>
        <p:xfrm>
          <a:off x="253052" y="4437112"/>
          <a:ext cx="8712966" cy="2270760"/>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04869">
                  <a:extLst>
                    <a:ext uri="{9D8B030D-6E8A-4147-A177-3AD203B41FA5}">
                      <a16:colId xmlns:a16="http://schemas.microsoft.com/office/drawing/2014/main" val="20003"/>
                    </a:ext>
                  </a:extLst>
                </a:gridCol>
                <a:gridCol w="907298">
                  <a:extLst>
                    <a:ext uri="{9D8B030D-6E8A-4147-A177-3AD203B41FA5}">
                      <a16:colId xmlns:a16="http://schemas.microsoft.com/office/drawing/2014/main" val="20004"/>
                    </a:ext>
                  </a:extLst>
                </a:gridCol>
                <a:gridCol w="962469">
                  <a:extLst>
                    <a:ext uri="{9D8B030D-6E8A-4147-A177-3AD203B41FA5}">
                      <a16:colId xmlns:a16="http://schemas.microsoft.com/office/drawing/2014/main" val="20005"/>
                    </a:ext>
                  </a:extLst>
                </a:gridCol>
                <a:gridCol w="837732">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936104">
                  <a:extLst>
                    <a:ext uri="{9D8B030D-6E8A-4147-A177-3AD203B41FA5}">
                      <a16:colId xmlns:a16="http://schemas.microsoft.com/office/drawing/2014/main" val="20008"/>
                    </a:ext>
                  </a:extLst>
                </a:gridCol>
                <a:gridCol w="720078">
                  <a:extLst>
                    <a:ext uri="{9D8B030D-6E8A-4147-A177-3AD203B41FA5}">
                      <a16:colId xmlns:a16="http://schemas.microsoft.com/office/drawing/2014/main" val="20009"/>
                    </a:ext>
                  </a:extLst>
                </a:gridCol>
              </a:tblGrid>
              <a:tr h="370840">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Taken</a:t>
                      </a:r>
                      <a:r>
                        <a:rPr lang="en-US" altLang="zh-CN" sz="1600" b="1" dirty="0">
                          <a:solidFill>
                            <a:schemeClr val="tx1"/>
                          </a:solidFill>
                          <a:latin typeface="Times New Roman" panose="02020603050405020304" pitchFamily="18" charset="0"/>
                          <a:cs typeface="Times New Roman" panose="02020603050405020304" pitchFamily="18" charset="0"/>
                        </a:rPr>
                        <a:t> branch instruction</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Branch-delay Instruction i+1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IF</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ID</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EX</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MEM</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WB</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rgbClr val="800000"/>
                          </a:solidFill>
                          <a:latin typeface="Times New Roman" panose="02020603050405020304" pitchFamily="18" charset="0"/>
                          <a:cs typeface="Times New Roman" panose="02020603050405020304" pitchFamily="18" charset="0"/>
                        </a:rPr>
                        <a:t>Branch target</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i+1</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4744"/>
            <a:ext cx="8777500" cy="1695336"/>
          </a:xfrm>
          <a:prstGeom prst="rect">
            <a:avLst/>
          </a:prstGeom>
        </p:spPr>
        <p:txBody>
          <a:bodyPr wrap="square">
            <a:spAutoFit/>
          </a:bodyPr>
          <a:lstStyle/>
          <a:p>
            <a:pPr marL="457200" indent="-457200" algn="just">
              <a:lnSpc>
                <a:spcPts val="2500"/>
              </a:lnSpc>
              <a:spcBef>
                <a:spcPts val="0"/>
              </a:spcBef>
              <a:spcAft>
                <a:spcPts val="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500"/>
              </a:lnSpc>
              <a:spcBef>
                <a:spcPts val="0"/>
              </a:spcBef>
              <a:spcAft>
                <a:spcPts val="0"/>
              </a:spcAft>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job of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compiler</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to make successor instructions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valid and useful</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要求：使转移指令后面的指令</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即延迟槽中的指令</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正确且有用</a:t>
            </a:r>
            <a:endPar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500"/>
              </a:lnSpc>
              <a:spcBef>
                <a:spcPts val="0"/>
              </a:spcBef>
              <a:spcAft>
                <a:spcPts val="0"/>
              </a:spcAft>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Three ways branch delay can be scheduled.</a:t>
            </a: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500"/>
              </a:lnSpc>
              <a:spcBef>
                <a:spcPts val="0"/>
              </a:spcBef>
              <a:spcAft>
                <a:spcPts val="0"/>
              </a:spcAft>
              <a:buSzPct val="50000"/>
              <a:buFont typeface="Wingdings" panose="05000000000000000000" pitchFamily="2" charset="2"/>
              <a:buChar char="Ø"/>
            </a:pP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372" y="2465193"/>
            <a:ext cx="5701567" cy="427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4744"/>
            <a:ext cx="8777500" cy="1136658"/>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From before:</a:t>
            </a:r>
          </a:p>
          <a:p>
            <a:pPr marL="457200" indent="-457200" algn="just">
              <a:lnSpc>
                <a:spcPts val="2500"/>
              </a:lnSpc>
              <a:spcBef>
                <a:spcPts val="0"/>
              </a:spcBef>
              <a:spcAft>
                <a:spcPts val="0"/>
              </a:spcAft>
              <a:buSzPct val="50000"/>
              <a:buFont typeface="Wingdings" panose="05000000000000000000" pitchFamily="2" charset="2"/>
              <a:buChar char="Ø"/>
            </a:pP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Text Box 31"/>
          <p:cNvSpPr txBox="1">
            <a:spLocks noChangeArrowheads="1"/>
          </p:cNvSpPr>
          <p:nvPr/>
        </p:nvSpPr>
        <p:spPr bwMode="auto">
          <a:xfrm>
            <a:off x="5090763" y="2106248"/>
            <a:ext cx="2447925"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err="1">
                <a:ln>
                  <a:noFill/>
                </a:ln>
                <a:solidFill>
                  <a:srgbClr val="FF66FF"/>
                </a:solidFill>
                <a:effectLst/>
                <a:uLnTx/>
                <a:uFillTx/>
                <a:latin typeface="Verdana" panose="020B0604030504040204" pitchFamily="34" charset="0"/>
                <a:ea typeface="宋体" panose="02010600030101010101" pitchFamily="2" charset="-122"/>
              </a:rPr>
              <a:t>Notake</a:t>
            </a:r>
            <a:r>
              <a:rPr kumimoji="0" lang="en-US" altLang="zh-CN" sz="1800" i="0" u="none" strike="noStrike" kern="0" cap="none" spc="0" normalizeH="0" baseline="0" noProof="0" dirty="0">
                <a:ln>
                  <a:noFill/>
                </a:ln>
                <a:solidFill>
                  <a:srgbClr val="FF66FF"/>
                </a:solidFill>
                <a:effectLst/>
                <a:uLnTx/>
                <a:uFillTx/>
                <a:latin typeface="Verdana" panose="020B0604030504040204" pitchFamily="34" charset="0"/>
                <a:ea typeface="宋体" panose="02010600030101010101" pitchFamily="2" charset="-122"/>
              </a:rPr>
              <a:t>        </a:t>
            </a:r>
            <a:r>
              <a:rPr kumimoji="0" lang="en-US" altLang="zh-CN" sz="1800" i="0" u="none" strike="noStrike" kern="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rPr>
              <a:t>take</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ADD            </a:t>
            </a:r>
            <a:r>
              <a:rPr kumimoji="0" lang="en-US" altLang="zh-CN" sz="1800" i="0" u="none" strike="noStrike" kern="0" cap="none" spc="0" normalizeH="0" baseline="0" noProof="0" dirty="0" err="1">
                <a:ln>
                  <a:noFill/>
                </a:ln>
                <a:effectLst/>
                <a:uLnTx/>
                <a:uFillTx/>
                <a:latin typeface="Verdana" panose="020B0604030504040204" pitchFamily="34" charset="0"/>
                <a:ea typeface="宋体" panose="02010600030101010101" pitchFamily="2" charset="-122"/>
              </a:rPr>
              <a:t>ADD</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If                 </a:t>
            </a:r>
            <a:r>
              <a:rPr kumimoji="0" lang="en-US" altLang="zh-CN" sz="1800" i="0" u="none" strike="noStrike" kern="0" cap="none" spc="0" normalizeH="0" baseline="0" noProof="0" dirty="0" err="1">
                <a:ln>
                  <a:noFill/>
                </a:ln>
                <a:effectLst/>
                <a:uLnTx/>
                <a:uFillTx/>
                <a:latin typeface="Verdana" panose="020B0604030504040204" pitchFamily="34" charset="0"/>
                <a:ea typeface="宋体" panose="02010600030101010101" pitchFamily="2" charset="-122"/>
              </a:rPr>
              <a:t>If</a:t>
            </a:r>
            <a:endPar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endParaRP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rPr>
              <a:t>××</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r>
              <a:rPr kumimoji="0" lang="en-US" altLang="zh-CN" sz="1800" i="0" u="none" strike="noStrike" kern="0" cap="none" spc="0" normalizeH="0" baseline="0" noProof="0" dirty="0">
                <a:ln>
                  <a:noFill/>
                </a:ln>
                <a:solidFill>
                  <a:schemeClr val="accent2"/>
                </a:solidFill>
                <a:effectLst/>
                <a:uLnTx/>
                <a:uFillTx/>
                <a:latin typeface="Verdana" panose="020B0604030504040204" pitchFamily="34" charset="0"/>
                <a:ea typeface="宋体" panose="02010600030101010101" pitchFamily="2" charset="-122"/>
              </a:rPr>
              <a:t>×××</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solidFill>
                  <a:schemeClr val="accent2"/>
                </a:solidFill>
                <a:effectLst/>
                <a:uLnTx/>
                <a:uFillTx/>
                <a:latin typeface="Verdana" panose="020B0604030504040204" pitchFamily="34" charset="0"/>
                <a:ea typeface="宋体" panose="02010600030101010101" pitchFamily="2" charset="-122"/>
              </a:rPr>
              <a:t>×××     </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p>
        </p:txBody>
      </p:sp>
      <p:sp>
        <p:nvSpPr>
          <p:cNvPr id="50" name="Text Box 42"/>
          <p:cNvSpPr txBox="1">
            <a:spLocks noChangeArrowheads="1"/>
          </p:cNvSpPr>
          <p:nvPr/>
        </p:nvSpPr>
        <p:spPr bwMode="auto">
          <a:xfrm>
            <a:off x="5090762" y="4579956"/>
            <a:ext cx="2447925"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err="1">
                <a:ln>
                  <a:noFill/>
                </a:ln>
                <a:solidFill>
                  <a:srgbClr val="FF66FF"/>
                </a:solidFill>
                <a:effectLst/>
                <a:uLnTx/>
                <a:uFillTx/>
                <a:latin typeface="Verdana" panose="020B0604030504040204" pitchFamily="34" charset="0"/>
                <a:ea typeface="宋体" panose="02010600030101010101" pitchFamily="2" charset="-122"/>
              </a:rPr>
              <a:t>Notake</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r>
              <a:rPr kumimoji="0" lang="en-US" altLang="zh-CN" sz="1800" i="0" u="none" strike="noStrike" kern="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rPr>
              <a:t>take</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sng" strike="noStrike" kern="0" cap="none" spc="0" normalizeH="0" baseline="0" noProof="0" dirty="0">
                <a:ln>
                  <a:noFill/>
                </a:ln>
                <a:effectLst/>
                <a:uLnTx/>
                <a:uFillTx/>
                <a:latin typeface="Verdana" panose="020B0604030504040204" pitchFamily="34" charset="0"/>
                <a:ea typeface="宋体" panose="02010600030101010101" pitchFamily="2" charset="-122"/>
              </a:rPr>
              <a:t>If </a:t>
            </a:r>
            <a:r>
              <a:rPr kumimoji="0" lang="en-US" altLang="zh-CN" sz="1800" i="0" strike="noStrike" kern="0" cap="none" spc="0" normalizeH="0" baseline="0" noProof="0" dirty="0">
                <a:ln>
                  <a:noFill/>
                </a:ln>
                <a:effectLst/>
                <a:uLnTx/>
                <a:uFillTx/>
                <a:latin typeface="Verdana" panose="020B0604030504040204" pitchFamily="34" charset="0"/>
                <a:ea typeface="宋体" panose="02010600030101010101" pitchFamily="2" charset="-122"/>
              </a:rPr>
              <a:t>                </a:t>
            </a:r>
            <a:r>
              <a:rPr kumimoji="0" lang="en-US" altLang="zh-CN" sz="1800" i="0" u="sng" strike="noStrike" kern="0" cap="none" spc="0" normalizeH="0" baseline="0" noProof="0" dirty="0" err="1">
                <a:ln>
                  <a:noFill/>
                </a:ln>
                <a:effectLst/>
                <a:uLnTx/>
                <a:uFillTx/>
                <a:latin typeface="Verdana" panose="020B0604030504040204" pitchFamily="34" charset="0"/>
                <a:ea typeface="宋体" panose="02010600030101010101" pitchFamily="2" charset="-122"/>
              </a:rPr>
              <a:t>If</a:t>
            </a:r>
            <a:r>
              <a:rPr kumimoji="0" lang="en-US" altLang="zh-CN" sz="1800" i="0" u="sng" strike="noStrike" kern="0" cap="none" spc="0" normalizeH="0" baseline="0" noProof="0" dirty="0">
                <a:ln>
                  <a:noFill/>
                </a:ln>
                <a:effectLst/>
                <a:uLnTx/>
                <a:uFillTx/>
                <a:latin typeface="Verdana" panose="020B0604030504040204" pitchFamily="34" charset="0"/>
                <a:ea typeface="宋体" panose="02010600030101010101" pitchFamily="2" charset="-122"/>
              </a:rPr>
              <a:t> </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sng" strike="noStrike" kern="0" cap="none" spc="0" normalizeH="0" baseline="0" noProof="0" dirty="0">
                <a:ln>
                  <a:noFill/>
                </a:ln>
                <a:effectLst/>
                <a:uLnTx/>
                <a:uFillTx/>
                <a:latin typeface="Verdana" panose="020B0604030504040204" pitchFamily="34" charset="0"/>
                <a:ea typeface="宋体" panose="02010600030101010101" pitchFamily="2" charset="-122"/>
              </a:rPr>
              <a:t>ADD</a:t>
            </a:r>
            <a:r>
              <a:rPr kumimoji="0" lang="en-US" altLang="zh-CN" sz="1800" i="0" strike="noStrike" kern="0" cap="none" spc="0" normalizeH="0" baseline="0" noProof="0" dirty="0">
                <a:ln>
                  <a:noFill/>
                </a:ln>
                <a:effectLst/>
                <a:uLnTx/>
                <a:uFillTx/>
                <a:latin typeface="Verdana" panose="020B0604030504040204" pitchFamily="34" charset="0"/>
                <a:ea typeface="宋体" panose="02010600030101010101" pitchFamily="2" charset="-122"/>
              </a:rPr>
              <a:t>            </a:t>
            </a:r>
            <a:r>
              <a:rPr kumimoji="0" lang="en-US" altLang="zh-CN" sz="1800" i="0" u="sng" strike="noStrike" kern="0" cap="none" spc="0" normalizeH="0" baseline="0" noProof="0" dirty="0" err="1">
                <a:ln>
                  <a:noFill/>
                </a:ln>
                <a:effectLst/>
                <a:uLnTx/>
                <a:uFillTx/>
                <a:latin typeface="Verdana" panose="020B0604030504040204" pitchFamily="34" charset="0"/>
                <a:ea typeface="宋体" panose="02010600030101010101" pitchFamily="2" charset="-122"/>
              </a:rPr>
              <a:t>ADD</a:t>
            </a:r>
            <a:endParaRPr kumimoji="0" lang="en-US" altLang="zh-CN" sz="1800" i="0" u="sng" strike="noStrike" kern="0" cap="none" spc="0" normalizeH="0" baseline="0" noProof="0" dirty="0">
              <a:ln>
                <a:noFill/>
              </a:ln>
              <a:effectLst/>
              <a:uLnTx/>
              <a:uFillTx/>
              <a:latin typeface="Verdana" panose="020B0604030504040204" pitchFamily="34" charset="0"/>
              <a:ea typeface="宋体" panose="02010600030101010101" pitchFamily="2" charset="-122"/>
            </a:endParaRP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solidFill>
                  <a:schemeClr val="accent1"/>
                </a:solidFill>
                <a:effectLst/>
                <a:uLnTx/>
                <a:uFillTx/>
                <a:latin typeface="Verdana" panose="020B0604030504040204" pitchFamily="34" charset="0"/>
                <a:ea typeface="宋体" panose="02010600030101010101" pitchFamily="2" charset="-122"/>
              </a:rPr>
              <a:t>××  </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r>
              <a:rPr kumimoji="0" lang="en-US" altLang="zh-CN" sz="1800" i="0" u="none" strike="noStrike" kern="0" cap="none" spc="0" normalizeH="0" baseline="0" noProof="0" dirty="0">
                <a:ln>
                  <a:noFill/>
                </a:ln>
                <a:solidFill>
                  <a:schemeClr val="accent2"/>
                </a:solidFill>
                <a:effectLst/>
                <a:uLnTx/>
                <a:uFillTx/>
                <a:latin typeface="Verdana" panose="020B0604030504040204" pitchFamily="34" charset="0"/>
                <a:ea typeface="宋体" panose="02010600030101010101" pitchFamily="2" charset="-122"/>
              </a:rPr>
              <a:t>×××</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solidFill>
                  <a:schemeClr val="accent2"/>
                </a:solidFill>
                <a:effectLst/>
                <a:uLnTx/>
                <a:uFillTx/>
                <a:latin typeface="Verdana" panose="020B0604030504040204" pitchFamily="34" charset="0"/>
                <a:ea typeface="宋体" panose="02010600030101010101" pitchFamily="2" charset="-122"/>
              </a:rPr>
              <a:t>××× </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p>
        </p:txBody>
      </p:sp>
      <p:grpSp>
        <p:nvGrpSpPr>
          <p:cNvPr id="5" name="组合 4"/>
          <p:cNvGrpSpPr/>
          <p:nvPr/>
        </p:nvGrpSpPr>
        <p:grpSpPr>
          <a:xfrm>
            <a:off x="1979711" y="2051529"/>
            <a:ext cx="1935093" cy="2011697"/>
            <a:chOff x="1753452" y="2001070"/>
            <a:chExt cx="1935093" cy="2011697"/>
          </a:xfrm>
        </p:grpSpPr>
        <p:pic>
          <p:nvPicPr>
            <p:cNvPr id="43" name="Picture 4"/>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r="68426" b="56235"/>
            <a:stretch>
              <a:fillRect/>
            </a:stretch>
          </p:blipFill>
          <p:spPr bwMode="auto">
            <a:xfrm>
              <a:off x="1753452" y="2001070"/>
              <a:ext cx="1935093" cy="201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63688" y="3212976"/>
              <a:ext cx="728084" cy="369332"/>
            </a:xfrm>
            <a:prstGeom prst="rect">
              <a:avLst/>
            </a:prstGeom>
          </p:spPr>
          <p:txBody>
            <a:bodyPr wrap="none">
              <a:spAutoFit/>
            </a:bodyPr>
            <a:lstStyle/>
            <a:p>
              <a:r>
                <a:rPr lang="en-US" altLang="zh-CN" sz="1800" kern="0" dirty="0">
                  <a:latin typeface="Verdana" panose="020B0604030504040204" pitchFamily="34" charset="0"/>
                  <a:ea typeface="宋体" panose="02010600030101010101" pitchFamily="2" charset="-122"/>
                </a:rPr>
                <a:t>×× </a:t>
              </a:r>
              <a:endParaRPr lang="zh-CN" altLang="en-US" sz="1800" dirty="0"/>
            </a:p>
          </p:txBody>
        </p:sp>
        <p:sp>
          <p:nvSpPr>
            <p:cNvPr id="4" name="矩形 3"/>
            <p:cNvSpPr/>
            <p:nvPr/>
          </p:nvSpPr>
          <p:spPr>
            <a:xfrm>
              <a:off x="1763688" y="3543862"/>
              <a:ext cx="960519" cy="369332"/>
            </a:xfrm>
            <a:prstGeom prst="rect">
              <a:avLst/>
            </a:prstGeom>
          </p:spPr>
          <p:txBody>
            <a:bodyPr wrap="none">
              <a:spAutoFit/>
            </a:bodyPr>
            <a:lstStyle/>
            <a:p>
              <a:r>
                <a:rPr lang="en-US" altLang="zh-CN" sz="1800" kern="0" dirty="0">
                  <a:solidFill>
                    <a:schemeClr val="accent2"/>
                  </a:solidFill>
                  <a:latin typeface="Verdana" panose="020B0604030504040204" pitchFamily="34" charset="0"/>
                  <a:ea typeface="宋体" panose="02010600030101010101" pitchFamily="2" charset="-122"/>
                </a:rPr>
                <a:t>××× </a:t>
              </a:r>
              <a:endParaRPr lang="zh-CN" altLang="en-US" sz="1800" dirty="0">
                <a:solidFill>
                  <a:schemeClr val="accent2"/>
                </a:solidFill>
              </a:endParaRPr>
            </a:p>
          </p:txBody>
        </p:sp>
      </p:grpSp>
      <p:grpSp>
        <p:nvGrpSpPr>
          <p:cNvPr id="53" name="组合 52"/>
          <p:cNvGrpSpPr/>
          <p:nvPr/>
        </p:nvGrpSpPr>
        <p:grpSpPr>
          <a:xfrm>
            <a:off x="1979712" y="4123960"/>
            <a:ext cx="1935093" cy="2481758"/>
            <a:chOff x="1753452" y="4115910"/>
            <a:chExt cx="1935093" cy="2481758"/>
          </a:xfrm>
        </p:grpSpPr>
        <p:pic>
          <p:nvPicPr>
            <p:cNvPr id="54" name="Picture 4"/>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46009" r="68426"/>
            <a:stretch>
              <a:fillRect/>
            </a:stretch>
          </p:blipFill>
          <p:spPr bwMode="auto">
            <a:xfrm>
              <a:off x="1753452" y="4115910"/>
              <a:ext cx="1935093" cy="2481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矩形 56"/>
            <p:cNvSpPr/>
            <p:nvPr/>
          </p:nvSpPr>
          <p:spPr>
            <a:xfrm>
              <a:off x="1763688" y="5805264"/>
              <a:ext cx="728084" cy="369332"/>
            </a:xfrm>
            <a:prstGeom prst="rect">
              <a:avLst/>
            </a:prstGeom>
          </p:spPr>
          <p:txBody>
            <a:bodyPr wrap="none">
              <a:spAutoFit/>
            </a:bodyPr>
            <a:lstStyle/>
            <a:p>
              <a:r>
                <a:rPr lang="en-US" altLang="zh-CN" sz="1800" kern="0" dirty="0">
                  <a:latin typeface="Verdana" panose="020B0604030504040204" pitchFamily="34" charset="0"/>
                  <a:ea typeface="宋体" panose="02010600030101010101" pitchFamily="2" charset="-122"/>
                </a:rPr>
                <a:t>×× </a:t>
              </a:r>
              <a:endParaRPr lang="zh-CN" altLang="en-US" sz="1800" dirty="0"/>
            </a:p>
          </p:txBody>
        </p:sp>
        <p:sp>
          <p:nvSpPr>
            <p:cNvPr id="58" name="矩形 57"/>
            <p:cNvSpPr/>
            <p:nvPr/>
          </p:nvSpPr>
          <p:spPr>
            <a:xfrm>
              <a:off x="1763688" y="6136150"/>
              <a:ext cx="960519" cy="369332"/>
            </a:xfrm>
            <a:prstGeom prst="rect">
              <a:avLst/>
            </a:prstGeom>
          </p:spPr>
          <p:txBody>
            <a:bodyPr wrap="none">
              <a:spAutoFit/>
            </a:bodyPr>
            <a:lstStyle/>
            <a:p>
              <a:r>
                <a:rPr lang="en-US" altLang="zh-CN" sz="1800" kern="0" dirty="0">
                  <a:solidFill>
                    <a:schemeClr val="accent2"/>
                  </a:solidFill>
                  <a:latin typeface="Verdana" panose="020B0604030504040204" pitchFamily="34" charset="0"/>
                  <a:ea typeface="宋体" panose="02010600030101010101" pitchFamily="2" charset="-122"/>
                </a:rPr>
                <a:t>××× </a:t>
              </a:r>
              <a:endParaRPr lang="zh-CN" altLang="en-US" sz="1800" dirty="0">
                <a:solidFill>
                  <a:schemeClr val="accent2"/>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4744"/>
            <a:ext cx="8777500" cy="1156727"/>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From target:</a:t>
            </a:r>
          </a:p>
          <a:p>
            <a:pPr marL="457200" indent="-457200" algn="just">
              <a:lnSpc>
                <a:spcPts val="2500"/>
              </a:lnSpc>
              <a:spcBef>
                <a:spcPts val="0"/>
              </a:spcBef>
              <a:spcAft>
                <a:spcPts val="0"/>
              </a:spcAft>
              <a:buSzPct val="50000"/>
              <a:buFont typeface="Wingdings" panose="05000000000000000000" pitchFamily="2" charset="2"/>
              <a:buChar char="Ø"/>
            </a:pP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 name="组合 5"/>
          <p:cNvGrpSpPr/>
          <p:nvPr/>
        </p:nvGrpSpPr>
        <p:grpSpPr>
          <a:xfrm>
            <a:off x="1716824" y="2007513"/>
            <a:ext cx="2033547" cy="2207706"/>
            <a:chOff x="1258880" y="1888261"/>
            <a:chExt cx="2033547" cy="2207706"/>
          </a:xfrm>
        </p:grpSpPr>
        <p:pic>
          <p:nvPicPr>
            <p:cNvPr id="1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3820" r="33343" b="55317"/>
            <a:stretch>
              <a:fillRect/>
            </a:stretch>
          </p:blipFill>
          <p:spPr bwMode="auto">
            <a:xfrm>
              <a:off x="1258880" y="1888261"/>
              <a:ext cx="2033547" cy="2075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403648" y="3726635"/>
              <a:ext cx="728084" cy="369332"/>
            </a:xfrm>
            <a:prstGeom prst="rect">
              <a:avLst/>
            </a:prstGeom>
          </p:spPr>
          <p:txBody>
            <a:bodyPr wrap="none">
              <a:spAutoFit/>
            </a:bodyPr>
            <a:lstStyle/>
            <a:p>
              <a:r>
                <a:rPr lang="en-US" altLang="zh-CN" sz="1800" kern="0" dirty="0">
                  <a:latin typeface="Verdana" panose="020B0604030504040204" pitchFamily="34" charset="0"/>
                  <a:ea typeface="宋体" panose="02010600030101010101" pitchFamily="2" charset="-122"/>
                </a:rPr>
                <a:t>×× </a:t>
              </a:r>
              <a:endParaRPr lang="zh-CN" altLang="en-US" sz="1800" dirty="0"/>
            </a:p>
          </p:txBody>
        </p:sp>
      </p:grpSp>
      <p:grpSp>
        <p:nvGrpSpPr>
          <p:cNvPr id="7" name="组合 6"/>
          <p:cNvGrpSpPr/>
          <p:nvPr/>
        </p:nvGrpSpPr>
        <p:grpSpPr>
          <a:xfrm>
            <a:off x="1716824" y="4215219"/>
            <a:ext cx="2033547" cy="2635141"/>
            <a:chOff x="1258880" y="4095967"/>
            <a:chExt cx="2033547" cy="2635141"/>
          </a:xfrm>
        </p:grpSpPr>
        <p:pic>
          <p:nvPicPr>
            <p:cNvPr id="2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3842" t="47149" r="33321" b="-1034"/>
            <a:stretch>
              <a:fillRect/>
            </a:stretch>
          </p:blipFill>
          <p:spPr bwMode="auto">
            <a:xfrm>
              <a:off x="1258880" y="4095967"/>
              <a:ext cx="2033547" cy="2502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矩形 56"/>
            <p:cNvSpPr/>
            <p:nvPr/>
          </p:nvSpPr>
          <p:spPr>
            <a:xfrm>
              <a:off x="1403648" y="6361776"/>
              <a:ext cx="728084" cy="369332"/>
            </a:xfrm>
            <a:prstGeom prst="rect">
              <a:avLst/>
            </a:prstGeom>
          </p:spPr>
          <p:txBody>
            <a:bodyPr wrap="none">
              <a:spAutoFit/>
            </a:bodyPr>
            <a:lstStyle/>
            <a:p>
              <a:r>
                <a:rPr lang="en-US" altLang="zh-CN" sz="1800" kern="0" dirty="0">
                  <a:latin typeface="Verdana" panose="020B0604030504040204" pitchFamily="34" charset="0"/>
                  <a:ea typeface="宋体" panose="02010600030101010101" pitchFamily="2" charset="-122"/>
                </a:rPr>
                <a:t>×× </a:t>
              </a:r>
              <a:endParaRPr lang="zh-CN" altLang="en-US" sz="1800" dirty="0"/>
            </a:p>
          </p:txBody>
        </p:sp>
      </p:grpSp>
      <p:sp>
        <p:nvSpPr>
          <p:cNvPr id="23" name="Text Box 34"/>
          <p:cNvSpPr txBox="1">
            <a:spLocks noChangeArrowheads="1"/>
          </p:cNvSpPr>
          <p:nvPr/>
        </p:nvSpPr>
        <p:spPr bwMode="auto">
          <a:xfrm>
            <a:off x="5030291" y="1847124"/>
            <a:ext cx="2447925"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err="1">
                <a:ln>
                  <a:noFill/>
                </a:ln>
                <a:solidFill>
                  <a:srgbClr val="FF66FF"/>
                </a:solidFill>
                <a:effectLst/>
                <a:uLnTx/>
                <a:uFillTx/>
                <a:latin typeface="Verdana" panose="020B0604030504040204" pitchFamily="34" charset="0"/>
                <a:ea typeface="宋体" panose="02010600030101010101" pitchFamily="2" charset="-122"/>
              </a:rPr>
              <a:t>Notake</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r>
              <a:rPr kumimoji="0" lang="en-US" altLang="zh-CN" sz="1800" i="0" u="none" strike="noStrike" kern="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rPr>
              <a:t>Take</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SUB             </a:t>
            </a:r>
            <a:r>
              <a:rPr kumimoji="0" lang="en-US" altLang="zh-CN" sz="1800" i="0" u="none" strike="noStrike" kern="0" cap="none" spc="0" normalizeH="0" baseline="0" noProof="0" dirty="0" err="1">
                <a:ln>
                  <a:noFill/>
                </a:ln>
                <a:effectLst/>
                <a:uLnTx/>
                <a:uFillTx/>
                <a:latin typeface="Verdana" panose="020B0604030504040204" pitchFamily="34" charset="0"/>
                <a:ea typeface="宋体" panose="02010600030101010101" pitchFamily="2" charset="-122"/>
              </a:rPr>
              <a:t>SUB</a:t>
            </a:r>
            <a:endPar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endParaRP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ADD             </a:t>
            </a:r>
            <a:r>
              <a:rPr kumimoji="0" lang="en-US" altLang="zh-CN" sz="1800" i="0" u="none" strike="noStrike" kern="0" cap="none" spc="0" normalizeH="0" baseline="0" noProof="0" dirty="0" err="1">
                <a:ln>
                  <a:noFill/>
                </a:ln>
                <a:effectLst/>
                <a:uLnTx/>
                <a:uFillTx/>
                <a:latin typeface="Verdana" panose="020B0604030504040204" pitchFamily="34" charset="0"/>
                <a:ea typeface="宋体" panose="02010600030101010101" pitchFamily="2" charset="-122"/>
              </a:rPr>
              <a:t>ADD</a:t>
            </a:r>
            <a:endPar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endParaRP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if                  </a:t>
            </a:r>
            <a:r>
              <a:rPr kumimoji="0" lang="en-US" altLang="zh-CN" sz="1800" i="0" u="none" strike="noStrike" kern="0" cap="none" spc="0" normalizeH="0" baseline="0" noProof="0" dirty="0" err="1">
                <a:ln>
                  <a:noFill/>
                </a:ln>
                <a:effectLst/>
                <a:uLnTx/>
                <a:uFillTx/>
                <a:latin typeface="Verdana" panose="020B0604030504040204" pitchFamily="34" charset="0"/>
                <a:ea typeface="宋体" panose="02010600030101010101" pitchFamily="2" charset="-122"/>
              </a:rPr>
              <a:t>if</a:t>
            </a:r>
            <a:endPar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endParaRP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solidFill>
                  <a:schemeClr val="accent1"/>
                </a:solidFill>
                <a:effectLst/>
                <a:uLnTx/>
                <a:uFillTx/>
                <a:latin typeface="Verdana" panose="020B0604030504040204" pitchFamily="34" charset="0"/>
                <a:ea typeface="宋体" panose="02010600030101010101" pitchFamily="2" charset="-122"/>
              </a:rPr>
              <a:t>××</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SUB</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ADD</a:t>
            </a:r>
          </a:p>
        </p:txBody>
      </p:sp>
      <p:sp>
        <p:nvSpPr>
          <p:cNvPr id="24" name="Text Box 43"/>
          <p:cNvSpPr txBox="1">
            <a:spLocks noChangeArrowheads="1"/>
          </p:cNvSpPr>
          <p:nvPr/>
        </p:nvSpPr>
        <p:spPr bwMode="auto">
          <a:xfrm>
            <a:off x="5004048" y="4403536"/>
            <a:ext cx="2447925"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err="1">
                <a:ln>
                  <a:noFill/>
                </a:ln>
                <a:solidFill>
                  <a:srgbClr val="FF66FF"/>
                </a:solidFill>
                <a:effectLst/>
                <a:uLnTx/>
                <a:uFillTx/>
                <a:latin typeface="Verdana" panose="020B0604030504040204" pitchFamily="34" charset="0"/>
                <a:ea typeface="宋体" panose="02010600030101010101" pitchFamily="2" charset="-122"/>
              </a:rPr>
              <a:t>Notake</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r>
              <a:rPr kumimoji="0" lang="en-US" altLang="zh-CN" sz="1800" i="0" u="none" strike="noStrike" kern="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rPr>
              <a:t>Take</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SUB             </a:t>
            </a:r>
            <a:r>
              <a:rPr kumimoji="0" lang="en-US" altLang="zh-CN" sz="1800" i="0" u="none" strike="noStrike" kern="0" cap="none" spc="0" normalizeH="0" baseline="0" noProof="0" dirty="0" err="1">
                <a:ln>
                  <a:noFill/>
                </a:ln>
                <a:effectLst/>
                <a:uLnTx/>
                <a:uFillTx/>
                <a:latin typeface="Verdana" panose="020B0604030504040204" pitchFamily="34" charset="0"/>
                <a:ea typeface="宋体" panose="02010600030101010101" pitchFamily="2" charset="-122"/>
              </a:rPr>
              <a:t>SUB</a:t>
            </a:r>
            <a:endPar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endParaRP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ADD             </a:t>
            </a:r>
            <a:r>
              <a:rPr kumimoji="0" lang="en-US" altLang="zh-CN" sz="1800" i="0" u="none" strike="noStrike" kern="0" cap="none" spc="0" normalizeH="0" baseline="0" noProof="0" dirty="0" err="1">
                <a:ln>
                  <a:noFill/>
                </a:ln>
                <a:effectLst/>
                <a:uLnTx/>
                <a:uFillTx/>
                <a:latin typeface="Verdana" panose="020B0604030504040204" pitchFamily="34" charset="0"/>
                <a:ea typeface="宋体" panose="02010600030101010101" pitchFamily="2" charset="-122"/>
              </a:rPr>
              <a:t>ADD</a:t>
            </a:r>
            <a:endPar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endParaRP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if                  </a:t>
            </a:r>
            <a:r>
              <a:rPr kumimoji="0" lang="en-US" altLang="zh-CN" sz="1800" i="0" u="none" strike="noStrike" kern="0" cap="none" spc="0" normalizeH="0" baseline="0" noProof="0" dirty="0" err="1">
                <a:ln>
                  <a:noFill/>
                </a:ln>
                <a:effectLst/>
                <a:uLnTx/>
                <a:uFillTx/>
                <a:latin typeface="Verdana" panose="020B0604030504040204" pitchFamily="34" charset="0"/>
                <a:ea typeface="宋体" panose="02010600030101010101" pitchFamily="2" charset="-122"/>
              </a:rPr>
              <a:t>if</a:t>
            </a:r>
            <a:endPar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endParaRP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sng" strike="noStrike" kern="0" cap="none" spc="0" normalizeH="0" baseline="0" noProof="0" dirty="0">
                <a:ln>
                  <a:noFill/>
                </a:ln>
                <a:effectLst/>
                <a:uLnTx/>
                <a:uFillTx/>
                <a:latin typeface="Verdana" panose="020B0604030504040204" pitchFamily="34" charset="0"/>
                <a:ea typeface="宋体" panose="02010600030101010101" pitchFamily="2" charset="-122"/>
              </a:rPr>
              <a:t>SUB</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r>
              <a:rPr kumimoji="0" lang="en-US" altLang="zh-CN" sz="1800" i="0" u="sng" strike="noStrike" kern="0" cap="none" spc="0" normalizeH="0" baseline="0" noProof="0" dirty="0" err="1">
                <a:ln>
                  <a:noFill/>
                </a:ln>
                <a:effectLst/>
                <a:uLnTx/>
                <a:uFillTx/>
                <a:latin typeface="Verdana" panose="020B0604030504040204" pitchFamily="34" charset="0"/>
                <a:ea typeface="宋体" panose="02010600030101010101" pitchFamily="2" charset="-122"/>
              </a:rPr>
              <a:t>SUB</a:t>
            </a:r>
            <a:endParaRPr kumimoji="0" lang="en-US" altLang="zh-CN" sz="1800" i="0" u="sng" strike="noStrike" kern="0" cap="none" spc="0" normalizeH="0" baseline="0" noProof="0" dirty="0">
              <a:ln>
                <a:noFill/>
              </a:ln>
              <a:effectLst/>
              <a:uLnTx/>
              <a:uFillTx/>
              <a:latin typeface="Verdana" panose="020B0604030504040204" pitchFamily="34" charset="0"/>
              <a:ea typeface="宋体" panose="02010600030101010101" pitchFamily="2" charset="-122"/>
            </a:endParaRP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solidFill>
                  <a:srgbClr val="FF0000"/>
                </a:solidFill>
                <a:effectLst/>
                <a:uLnTx/>
                <a:uFillTx/>
                <a:latin typeface="Verdana" panose="020B0604030504040204" pitchFamily="34" charset="0"/>
                <a:ea typeface="宋体" panose="02010600030101010101" pitchFamily="2" charset="-122"/>
              </a:rPr>
              <a:t>××  </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ADD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9463" t="50524" r="-1" b="-1035"/>
          <a:stretch>
            <a:fillRect/>
          </a:stretch>
        </p:blipFill>
        <p:spPr bwMode="auto">
          <a:xfrm>
            <a:off x="1087323" y="4296861"/>
            <a:ext cx="2032232" cy="252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9462" t="-91" b="55494"/>
          <a:stretch>
            <a:fillRect/>
          </a:stretch>
        </p:blipFill>
        <p:spPr bwMode="auto">
          <a:xfrm>
            <a:off x="1087323" y="1963635"/>
            <a:ext cx="2032232" cy="222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4744"/>
            <a:ext cx="8777500" cy="1156727"/>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From fall through:</a:t>
            </a:r>
          </a:p>
          <a:p>
            <a:pPr marL="457200" indent="-457200" algn="just">
              <a:lnSpc>
                <a:spcPts val="2500"/>
              </a:lnSpc>
              <a:spcBef>
                <a:spcPts val="0"/>
              </a:spcBef>
              <a:spcAft>
                <a:spcPts val="0"/>
              </a:spcAft>
              <a:buSzPct val="50000"/>
              <a:buFont typeface="Wingdings" panose="05000000000000000000" pitchFamily="2" charset="2"/>
              <a:buChar char="Ø"/>
            </a:pP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 Box 37"/>
          <p:cNvSpPr txBox="1">
            <a:spLocks noChangeArrowheads="1"/>
          </p:cNvSpPr>
          <p:nvPr/>
        </p:nvSpPr>
        <p:spPr bwMode="auto">
          <a:xfrm>
            <a:off x="4788024" y="2060848"/>
            <a:ext cx="2801866" cy="25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err="1">
                <a:ln>
                  <a:noFill/>
                </a:ln>
                <a:solidFill>
                  <a:srgbClr val="FF66FF"/>
                </a:solidFill>
                <a:effectLst/>
                <a:uLnTx/>
                <a:uFillTx/>
              </a:rPr>
              <a:t>Notake</a:t>
            </a:r>
            <a:r>
              <a:rPr kumimoji="0" lang="en-US" altLang="zh-CN" sz="1800" i="0" u="none" strike="noStrike" kern="0" cap="none" spc="0" normalizeH="0" baseline="0" noProof="0" dirty="0">
                <a:ln>
                  <a:noFill/>
                </a:ln>
                <a:effectLst/>
                <a:uLnTx/>
                <a:uFillTx/>
              </a:rPr>
              <a:t>         </a:t>
            </a:r>
            <a:r>
              <a:rPr kumimoji="0" lang="en-US" altLang="zh-CN" sz="1800" i="0" u="none" strike="noStrike" kern="0" cap="none" spc="0" normalizeH="0" baseline="0" noProof="0" dirty="0">
                <a:ln>
                  <a:noFill/>
                </a:ln>
                <a:solidFill>
                  <a:srgbClr val="00B050"/>
                </a:solidFill>
                <a:effectLst/>
                <a:uLnTx/>
                <a:uFillTx/>
              </a:rPr>
              <a:t>Take</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rPr>
              <a:t>ADD              </a:t>
            </a:r>
            <a:r>
              <a:rPr kumimoji="0" lang="en-US" altLang="zh-CN" sz="1800" i="0" u="none" strike="noStrike" kern="0" cap="none" spc="0" normalizeH="0" baseline="0" noProof="0" dirty="0" err="1">
                <a:ln>
                  <a:noFill/>
                </a:ln>
                <a:effectLst/>
                <a:uLnTx/>
                <a:uFillTx/>
              </a:rPr>
              <a:t>ADD</a:t>
            </a:r>
            <a:r>
              <a:rPr kumimoji="0" lang="en-US" altLang="zh-CN" sz="1800" i="0" u="none" strike="noStrike" kern="0" cap="none" spc="0" normalizeH="0" baseline="0" noProof="0" dirty="0">
                <a:ln>
                  <a:noFill/>
                </a:ln>
                <a:effectLst/>
                <a:uLnTx/>
                <a:uFillTx/>
              </a:rPr>
              <a:t> </a:t>
            </a:r>
          </a:p>
          <a:p>
            <a:pPr marL="0" marR="0" lvl="0" indent="0" defTabSz="914400" eaLnBrk="1" fontAlgn="auto" latinLnBrk="0" hangingPunct="1">
              <a:lnSpc>
                <a:spcPct val="100000"/>
              </a:lnSpc>
              <a:spcBef>
                <a:spcPts val="1200"/>
              </a:spcBef>
              <a:spcAft>
                <a:spcPts val="0"/>
              </a:spcAft>
              <a:buClrTx/>
              <a:buSzTx/>
              <a:buFontTx/>
              <a:buNone/>
              <a:defRPr/>
            </a:pPr>
            <a:r>
              <a:rPr kumimoji="0" lang="en-US" altLang="zh-CN" sz="1800" i="0" u="none" strike="noStrike" kern="0" cap="none" spc="0" normalizeH="0" baseline="0" noProof="0" dirty="0">
                <a:ln>
                  <a:noFill/>
                </a:ln>
                <a:effectLst/>
                <a:uLnTx/>
                <a:uFillTx/>
              </a:rPr>
              <a:t>If                  </a:t>
            </a:r>
            <a:r>
              <a:rPr kumimoji="0" lang="en-US" altLang="zh-CN" sz="1800" i="0" u="none" strike="noStrike" kern="0" cap="none" spc="0" normalizeH="0" baseline="0" noProof="0" dirty="0" err="1">
                <a:ln>
                  <a:noFill/>
                </a:ln>
                <a:effectLst/>
                <a:uLnTx/>
                <a:uFillTx/>
              </a:rPr>
              <a:t>If</a:t>
            </a:r>
            <a:r>
              <a:rPr kumimoji="0" lang="en-US" altLang="zh-CN" sz="1800" i="0" u="none" strike="noStrike" kern="0" cap="none" spc="0" normalizeH="0" baseline="0" noProof="0" dirty="0">
                <a:ln>
                  <a:noFill/>
                </a:ln>
                <a:effectLst/>
                <a:uLnTx/>
                <a:uFillTx/>
              </a:rPr>
              <a:t>     </a:t>
            </a:r>
          </a:p>
          <a:p>
            <a:pPr marL="0" marR="0" lvl="0" indent="0" defTabSz="914400" eaLnBrk="1" fontAlgn="auto" latinLnBrk="0" hangingPunct="1">
              <a:lnSpc>
                <a:spcPct val="100000"/>
              </a:lnSpc>
              <a:spcBef>
                <a:spcPts val="1200"/>
              </a:spcBef>
              <a:spcAft>
                <a:spcPts val="0"/>
              </a:spcAft>
              <a:buClrTx/>
              <a:buSzTx/>
              <a:buFontTx/>
              <a:buNone/>
              <a:defRPr/>
            </a:pPr>
            <a:r>
              <a:rPr lang="en-US" altLang="zh-CN" sz="1800" kern="0" dirty="0"/>
              <a:t>OR                SUB</a:t>
            </a:r>
          </a:p>
          <a:p>
            <a:pPr marL="0" marR="0" lvl="0" indent="0" defTabSz="914400" eaLnBrk="1" fontAlgn="auto" latinLnBrk="0" hangingPunct="1">
              <a:lnSpc>
                <a:spcPct val="100000"/>
              </a:lnSpc>
              <a:spcBef>
                <a:spcPts val="1200"/>
              </a:spcBef>
              <a:spcAft>
                <a:spcPts val="0"/>
              </a:spcAft>
              <a:buClrTx/>
              <a:buSzTx/>
              <a:buFontTx/>
              <a:buNone/>
              <a:defRPr/>
            </a:pPr>
            <a:r>
              <a:rPr lang="en-US" altLang="zh-CN" sz="1800" kern="0" dirty="0"/>
              <a:t>SUB</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rPr>
              <a:t>                </a:t>
            </a:r>
          </a:p>
        </p:txBody>
      </p:sp>
      <p:sp>
        <p:nvSpPr>
          <p:cNvPr id="26" name="Text Box 44"/>
          <p:cNvSpPr txBox="1">
            <a:spLocks noChangeArrowheads="1"/>
          </p:cNvSpPr>
          <p:nvPr/>
        </p:nvSpPr>
        <p:spPr bwMode="auto">
          <a:xfrm>
            <a:off x="4774330" y="4638526"/>
            <a:ext cx="351106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err="1">
                <a:ln>
                  <a:noFill/>
                </a:ln>
                <a:solidFill>
                  <a:srgbClr val="FF66FF"/>
                </a:solidFill>
                <a:effectLst/>
                <a:uLnTx/>
                <a:uFillTx/>
                <a:latin typeface="Verdana" panose="020B0604030504040204" pitchFamily="34" charset="0"/>
                <a:ea typeface="宋体" panose="02010600030101010101" pitchFamily="2" charset="-122"/>
              </a:rPr>
              <a:t>Notake</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r>
              <a:rPr kumimoji="0" lang="en-US" altLang="zh-CN" sz="1800" i="0" u="none" strike="noStrike" kern="0" cap="none" spc="0" normalizeH="0" baseline="0" noProof="0" dirty="0">
                <a:ln>
                  <a:noFill/>
                </a:ln>
                <a:solidFill>
                  <a:srgbClr val="00B050"/>
                </a:solidFill>
                <a:effectLst/>
                <a:uLnTx/>
                <a:uFillTx/>
                <a:latin typeface="Verdana" panose="020B0604030504040204" pitchFamily="34" charset="0"/>
                <a:ea typeface="宋体" panose="02010600030101010101" pitchFamily="2" charset="-122"/>
              </a:rPr>
              <a:t>Take</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ADD              </a:t>
            </a:r>
            <a:r>
              <a:rPr kumimoji="0" lang="en-US" altLang="zh-CN" sz="1800" i="0" u="none" strike="noStrike" kern="0" cap="none" spc="0" normalizeH="0" baseline="0" noProof="0" dirty="0" err="1">
                <a:ln>
                  <a:noFill/>
                </a:ln>
                <a:effectLst/>
                <a:uLnTx/>
                <a:uFillTx/>
                <a:latin typeface="Verdana" panose="020B0604030504040204" pitchFamily="34" charset="0"/>
                <a:ea typeface="宋体" panose="02010600030101010101" pitchFamily="2" charset="-122"/>
              </a:rPr>
              <a:t>ADD</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If                  </a:t>
            </a:r>
            <a:r>
              <a:rPr kumimoji="0" lang="en-US" altLang="zh-CN" sz="1800" i="0" u="none" strike="noStrike" kern="0" cap="none" spc="0" normalizeH="0" baseline="0" noProof="0" dirty="0" err="1">
                <a:ln>
                  <a:noFill/>
                </a:ln>
                <a:effectLst/>
                <a:uLnTx/>
                <a:uFillTx/>
                <a:latin typeface="Verdana" panose="020B0604030504040204" pitchFamily="34" charset="0"/>
                <a:ea typeface="宋体" panose="02010600030101010101" pitchFamily="2" charset="-122"/>
              </a:rPr>
              <a:t>If</a:t>
            </a:r>
            <a:endPar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endParaRPr>
          </a:p>
          <a:p>
            <a:pPr marL="0" marR="0" lvl="0" indent="0" defTabSz="914400" eaLnBrk="1" fontAlgn="auto" latinLnBrk="0" hangingPunct="1">
              <a:lnSpc>
                <a:spcPct val="100000"/>
              </a:lnSpc>
              <a:spcBef>
                <a:spcPct val="50000"/>
              </a:spcBef>
              <a:spcAft>
                <a:spcPts val="0"/>
              </a:spcAft>
              <a:buClrTx/>
              <a:buSzTx/>
              <a:buFontTx/>
              <a:buNone/>
              <a:defRPr/>
            </a:pPr>
            <a:r>
              <a:rPr kumimoji="0" lang="en-US" altLang="zh-CN" sz="1800" i="0" u="sng" strike="noStrike" kern="0" cap="none" spc="0" normalizeH="0" baseline="0" noProof="0" dirty="0">
                <a:ln>
                  <a:noFill/>
                </a:ln>
                <a:effectLst/>
                <a:uLnTx/>
                <a:uFillTx/>
                <a:latin typeface="Verdana" panose="020B0604030504040204" pitchFamily="34" charset="0"/>
                <a:ea typeface="宋体" panose="02010600030101010101" pitchFamily="2" charset="-122"/>
              </a:rPr>
              <a:t>OR</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r>
              <a:rPr lang="en-US" altLang="zh-CN" sz="1800" u="sng" kern="0" dirty="0"/>
              <a:t>OR</a:t>
            </a:r>
            <a:endParaRPr kumimoji="0" lang="en-US" altLang="zh-CN" sz="1800" i="0" u="sng" strike="noStrike" kern="0" cap="none" spc="0" normalizeH="0" baseline="0" noProof="0" dirty="0">
              <a:ln>
                <a:noFill/>
              </a:ln>
              <a:effectLst/>
              <a:uLnTx/>
              <a:uFillTx/>
              <a:latin typeface="Verdana" panose="020B0604030504040204" pitchFamily="34" charset="0"/>
              <a:ea typeface="宋体" panose="02010600030101010101" pitchFamily="2" charset="-122"/>
            </a:endParaRPr>
          </a:p>
          <a:p>
            <a:pPr marL="0" marR="0" lvl="0" indent="0" defTabSz="914400" eaLnBrk="1" fontAlgn="auto" latinLnBrk="0" hangingPunct="1">
              <a:lnSpc>
                <a:spcPct val="100000"/>
              </a:lnSpc>
              <a:spcBef>
                <a:spcPct val="50000"/>
              </a:spcBef>
              <a:spcAft>
                <a:spcPts val="0"/>
              </a:spcAft>
              <a:buClrTx/>
              <a:buSzTx/>
              <a:buFontTx/>
              <a:buNone/>
              <a:defRPr/>
            </a:pPr>
            <a:r>
              <a:rPr lang="en-US" altLang="zh-CN" sz="1800" kern="0" dirty="0"/>
              <a:t>SUB              </a:t>
            </a:r>
            <a:r>
              <a:rPr lang="en-US" altLang="zh-CN" sz="1800" kern="0" dirty="0" err="1"/>
              <a:t>SUB</a:t>
            </a:r>
            <a:r>
              <a:rPr kumimoji="0" lang="en-US" altLang="zh-CN" sz="1800" i="0" u="none" strike="noStrike" kern="0" cap="none" spc="0" normalizeH="0" baseline="0" noProof="0" dirty="0">
                <a:ln>
                  <a:noFill/>
                </a:ln>
                <a:effectLst/>
                <a:uLnTx/>
                <a:uFillTx/>
                <a:latin typeface="Verdana" panose="020B0604030504040204" pitchFamily="34" charset="0"/>
                <a:ea typeface="宋体" panose="02010600030101010101"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Picture 2" descr="arch37">
            <a:hlinkClick r:id="rId3" action="ppaction://hlinksldjump"/>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38" t="3800" r="3538" b="3800"/>
          <a:stretch>
            <a:fillRect/>
          </a:stretch>
        </p:blipFill>
        <p:spPr bwMode="auto">
          <a:xfrm>
            <a:off x="753179" y="1108076"/>
            <a:ext cx="7597954" cy="566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4744"/>
            <a:ext cx="8777500" cy="1054135"/>
          </a:xfrm>
          <a:prstGeom prst="rect">
            <a:avLst/>
          </a:prstGeom>
        </p:spPr>
        <p:txBody>
          <a:bodyPr wrap="square">
            <a:spAutoFit/>
          </a:bodyPr>
          <a:lstStyle/>
          <a:p>
            <a:pPr marL="457200" indent="-457200" algn="just">
              <a:lnSpc>
                <a:spcPts val="2500"/>
              </a:lnSpc>
              <a:spcBef>
                <a:spcPts val="0"/>
              </a:spcBef>
              <a:spcAft>
                <a:spcPts val="0"/>
              </a:spcAft>
              <a:buSzPct val="100000"/>
              <a:buFont typeface="Symbol" panose="05050102010706020507" pitchFamily="18" charset="2"/>
              <a:buChar char="¨"/>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5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different constraints for each of these branch-scheduling schemes, as well as situations in which they win. </a:t>
            </a:r>
          </a:p>
        </p:txBody>
      </p:sp>
      <p:graphicFrame>
        <p:nvGraphicFramePr>
          <p:cNvPr id="8" name="Group 147"/>
          <p:cNvGraphicFramePr>
            <a:graphicFrameLocks noGrp="1"/>
          </p:cNvGraphicFramePr>
          <p:nvPr/>
        </p:nvGraphicFramePr>
        <p:xfrm>
          <a:off x="595870" y="2176687"/>
          <a:ext cx="8316416" cy="4479727"/>
        </p:xfrm>
        <a:graphic>
          <a:graphicData uri="http://schemas.openxmlformats.org/drawingml/2006/table">
            <a:tbl>
              <a:tblPr/>
              <a:tblGrid>
                <a:gridCol w="1707484">
                  <a:extLst>
                    <a:ext uri="{9D8B030D-6E8A-4147-A177-3AD203B41FA5}">
                      <a16:colId xmlns:a16="http://schemas.microsoft.com/office/drawing/2014/main" val="20000"/>
                    </a:ext>
                  </a:extLst>
                </a:gridCol>
                <a:gridCol w="4454522">
                  <a:extLst>
                    <a:ext uri="{9D8B030D-6E8A-4147-A177-3AD203B41FA5}">
                      <a16:colId xmlns:a16="http://schemas.microsoft.com/office/drawing/2014/main" val="20001"/>
                    </a:ext>
                  </a:extLst>
                </a:gridCol>
                <a:gridCol w="2154410">
                  <a:extLst>
                    <a:ext uri="{9D8B030D-6E8A-4147-A177-3AD203B41FA5}">
                      <a16:colId xmlns:a16="http://schemas.microsoft.com/office/drawing/2014/main" val="20002"/>
                    </a:ext>
                  </a:extLst>
                </a:gridCol>
              </a:tblGrid>
              <a:tr h="912537">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a:ln>
                            <a:noFill/>
                          </a:ln>
                          <a:solidFill>
                            <a:srgbClr val="0099FF"/>
                          </a:solidFill>
                          <a:effectLst/>
                          <a:latin typeface="Times New Roman" panose="02020603050405020304" pitchFamily="18" charset="0"/>
                          <a:ea typeface="华文中宋" panose="02010600040101010101" pitchFamily="2" charset="-122"/>
                          <a:cs typeface="Times New Roman" panose="02020603050405020304" pitchFamily="18" charset="0"/>
                        </a:rPr>
                        <a:t>Scheduling strategy</a:t>
                      </a:r>
                      <a:endParaRPr kumimoji="1" lang="zh-CN" altLang="en-US" sz="1800" b="1" i="0" u="none" strike="noStrike" cap="none" normalizeH="0" baseline="0" dirty="0">
                        <a:ln>
                          <a:noFill/>
                        </a:ln>
                        <a:solidFill>
                          <a:srgbClr val="0099FF"/>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5E4AE"/>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a:ln>
                            <a:noFill/>
                          </a:ln>
                          <a:solidFill>
                            <a:srgbClr val="0099FF"/>
                          </a:solidFill>
                          <a:effectLst/>
                          <a:latin typeface="Times New Roman" panose="02020603050405020304" pitchFamily="18" charset="0"/>
                          <a:ea typeface="华文中宋" panose="02010600040101010101" pitchFamily="2" charset="-122"/>
                          <a:cs typeface="Times New Roman" panose="02020603050405020304" pitchFamily="18" charset="0"/>
                        </a:rPr>
                        <a:t>Requirements</a:t>
                      </a:r>
                      <a:endParaRPr kumimoji="1" lang="zh-CN" altLang="en-US" sz="1800" b="1" i="0" u="none" strike="noStrike" cap="none" normalizeH="0" baseline="0" dirty="0">
                        <a:ln>
                          <a:noFill/>
                        </a:ln>
                        <a:solidFill>
                          <a:srgbClr val="0099FF"/>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5E4AE"/>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a:ln>
                            <a:noFill/>
                          </a:ln>
                          <a:solidFill>
                            <a:srgbClr val="0099FF"/>
                          </a:solidFill>
                          <a:effectLst/>
                          <a:latin typeface="Times New Roman" panose="02020603050405020304" pitchFamily="18" charset="0"/>
                          <a:ea typeface="华文中宋" panose="02010600040101010101" pitchFamily="2" charset="-122"/>
                          <a:cs typeface="Times New Roman" panose="02020603050405020304" pitchFamily="18" charset="0"/>
                        </a:rPr>
                        <a:t>Improves performance when?</a:t>
                      </a:r>
                      <a:endParaRPr kumimoji="1" lang="zh-CN" altLang="en-US" sz="1800" b="1" i="0" u="none" strike="noStrike" cap="none" normalizeH="0" baseline="0" dirty="0">
                        <a:ln>
                          <a:noFill/>
                        </a:ln>
                        <a:solidFill>
                          <a:srgbClr val="0099FF"/>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5E4AE"/>
                    </a:solidFill>
                  </a:tcPr>
                </a:tc>
                <a:extLst>
                  <a:ext uri="{0D108BD9-81ED-4DB2-BD59-A6C34878D82A}">
                    <a16:rowId xmlns:a16="http://schemas.microsoft.com/office/drawing/2014/main" val="10000"/>
                  </a:ext>
                </a:extLst>
              </a:tr>
              <a:tr h="912537">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18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From before</a:t>
                      </a:r>
                    </a:p>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1800" b="1" i="0" u="none" strike="noStrike" cap="none" normalizeH="0" baseline="0" dirty="0">
                          <a:ln>
                            <a:noFill/>
                          </a:ln>
                          <a:solidFill>
                            <a:schemeClr val="accent2"/>
                          </a:solidFill>
                          <a:effectLst/>
                          <a:latin typeface="Times New Roman" panose="02020603050405020304" pitchFamily="18" charset="0"/>
                          <a:ea typeface="华文中宋" panose="02010600040101010101" pitchFamily="2" charset="-122"/>
                          <a:cs typeface="Times New Roman" panose="02020603050405020304" pitchFamily="18" charset="0"/>
                        </a:rPr>
                        <a:t>从前调度</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4CCF3"/>
                    </a:solidFill>
                  </a:tcPr>
                </a:tc>
                <a:tc>
                  <a:txBody>
                    <a:bodyPr/>
                    <a:lstStyle/>
                    <a:p>
                      <a:pPr marL="0" marR="0" lvl="0" indent="0" algn="just"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Branch must not depend on the rescheduled instructions. </a:t>
                      </a:r>
                      <a:endParaRPr kumimoji="1" lang="zh-CN" altLang="en-US" sz="1800" b="1" i="0" u="none" strike="noStrike" cap="none" normalizeH="0" baseline="0" dirty="0">
                        <a:ln>
                          <a:noFill/>
                        </a:ln>
                        <a:solidFill>
                          <a:schemeClr val="accent2"/>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4CCF3"/>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Always </a:t>
                      </a:r>
                      <a:endParaRPr kumimoji="0" lang="zh-CN" altLang="en-US" sz="1800" b="1" i="0" u="none" strike="noStrike" cap="none" normalizeH="0" baseline="0" dirty="0">
                        <a:ln>
                          <a:noFill/>
                        </a:ln>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4CCF3"/>
                    </a:solidFill>
                  </a:tcPr>
                </a:tc>
                <a:extLst>
                  <a:ext uri="{0D108BD9-81ED-4DB2-BD59-A6C34878D82A}">
                    <a16:rowId xmlns:a16="http://schemas.microsoft.com/office/drawing/2014/main" val="10001"/>
                  </a:ext>
                </a:extLst>
              </a:tr>
              <a:tr h="1465590">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18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From target</a:t>
                      </a:r>
                    </a:p>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1800" b="1" i="0" u="none" strike="noStrike" cap="none" normalizeH="0" baseline="0" dirty="0">
                          <a:ln>
                            <a:noFill/>
                          </a:ln>
                          <a:solidFill>
                            <a:schemeClr val="accent2"/>
                          </a:solidFill>
                          <a:effectLst/>
                          <a:latin typeface="Times New Roman" panose="02020603050405020304" pitchFamily="18" charset="0"/>
                          <a:ea typeface="华文中宋" panose="02010600040101010101" pitchFamily="2" charset="-122"/>
                          <a:cs typeface="Times New Roman" panose="02020603050405020304" pitchFamily="18" charset="0"/>
                        </a:rPr>
                        <a:t>从目标</a:t>
                      </a:r>
                    </a:p>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1800" b="1" i="0" u="none" strike="noStrike" cap="none" normalizeH="0" baseline="0" dirty="0">
                          <a:ln>
                            <a:noFill/>
                          </a:ln>
                          <a:solidFill>
                            <a:schemeClr val="accent2"/>
                          </a:solidFill>
                          <a:effectLst/>
                          <a:latin typeface="Times New Roman" panose="02020603050405020304" pitchFamily="18" charset="0"/>
                          <a:ea typeface="华文中宋" panose="02010600040101010101" pitchFamily="2" charset="-122"/>
                          <a:cs typeface="Times New Roman" panose="02020603050405020304" pitchFamily="18" charset="0"/>
                        </a:rPr>
                        <a:t>处调度</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4CCF3"/>
                    </a:solidFill>
                  </a:tcPr>
                </a:tc>
                <a:tc>
                  <a:txBody>
                    <a:bodyPr/>
                    <a:lstStyle/>
                    <a:p>
                      <a:pPr marL="0" marR="0" lvl="0" indent="0" algn="just"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Must be ok to execute rescheduled instructions if branch is not taken. May need to duplicate instructions. </a:t>
                      </a:r>
                      <a:endParaRPr kumimoji="1" lang="zh-CN" altLang="en-US" sz="1800" b="1" i="0" u="none" strike="noStrike" cap="none" normalizeH="0" baseline="0" dirty="0">
                        <a:ln>
                          <a:noFill/>
                        </a:ln>
                        <a:solidFill>
                          <a:schemeClr val="accent2"/>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4CCF3"/>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When branch is taken. May enlarge program if instructions are duplicated.</a:t>
                      </a:r>
                      <a:endParaRPr kumimoji="0" lang="zh-CN" altLang="en-US" sz="1800" b="1" i="0" u="none" strike="noStrike" cap="none" normalizeH="0" baseline="0" dirty="0">
                        <a:ln>
                          <a:noFill/>
                        </a:ln>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4CCF3"/>
                    </a:solidFill>
                  </a:tcPr>
                </a:tc>
                <a:extLst>
                  <a:ext uri="{0D108BD9-81ED-4DB2-BD59-A6C34878D82A}">
                    <a16:rowId xmlns:a16="http://schemas.microsoft.com/office/drawing/2014/main" val="10002"/>
                  </a:ext>
                </a:extLst>
              </a:tr>
              <a:tr h="1189063">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18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From fall through </a:t>
                      </a:r>
                    </a:p>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1800" b="1" i="0" u="none" strike="noStrike" cap="none" normalizeH="0" baseline="0" dirty="0">
                          <a:ln>
                            <a:noFill/>
                          </a:ln>
                          <a:solidFill>
                            <a:schemeClr val="accent2"/>
                          </a:solidFill>
                          <a:effectLst/>
                          <a:latin typeface="Times New Roman" panose="02020603050405020304" pitchFamily="18" charset="0"/>
                          <a:ea typeface="华文中宋" panose="02010600040101010101" pitchFamily="2" charset="-122"/>
                          <a:cs typeface="Times New Roman" panose="02020603050405020304" pitchFamily="18" charset="0"/>
                        </a:rPr>
                        <a:t>从失败</a:t>
                      </a:r>
                    </a:p>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zh-CN" altLang="en-US" sz="1800" b="1" i="0" u="none" strike="noStrike" cap="none" normalizeH="0" baseline="0" dirty="0">
                          <a:ln>
                            <a:noFill/>
                          </a:ln>
                          <a:solidFill>
                            <a:schemeClr val="accent2"/>
                          </a:solidFill>
                          <a:effectLst/>
                          <a:latin typeface="Times New Roman" panose="02020603050405020304" pitchFamily="18" charset="0"/>
                          <a:ea typeface="华文中宋" panose="02010600040101010101" pitchFamily="2" charset="-122"/>
                          <a:cs typeface="Times New Roman" panose="02020603050405020304" pitchFamily="18" charset="0"/>
                        </a:rPr>
                        <a:t>处调度</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4CCF3"/>
                    </a:solidFill>
                  </a:tcPr>
                </a:tc>
                <a:tc>
                  <a:txBody>
                    <a:bodyPr/>
                    <a:lstStyle/>
                    <a:p>
                      <a:pPr marL="0" marR="0" lvl="0" indent="0" algn="just"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a:ln>
                            <a:noFill/>
                          </a:ln>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Must be ok to execute instructions if branch is taken. </a:t>
                      </a:r>
                      <a:endParaRPr kumimoji="1" lang="zh-CN" altLang="en-US" sz="1800" b="1" i="0" u="none" strike="noStrike" cap="none" normalizeH="0" baseline="0" dirty="0">
                        <a:ln>
                          <a:noFill/>
                        </a:ln>
                        <a:solidFill>
                          <a:schemeClr val="accent2"/>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4CCF3"/>
                    </a:solid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rPr>
                        <a:t>When branch is not taken.</a:t>
                      </a:r>
                      <a:endParaRPr kumimoji="0" lang="zh-CN" altLang="en-US" sz="1800" b="1" i="0" u="none" strike="noStrike" cap="none" normalizeH="0" baseline="0" dirty="0">
                        <a:ln>
                          <a:noFill/>
                        </a:ln>
                        <a:solidFill>
                          <a:srgbClr val="000000"/>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4CCF3"/>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Science and Technology</a:t>
            </a: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2248989850"/>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2" descr="arch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56" y="1108076"/>
            <a:ext cx="7315200"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088134"/>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0DC86-A824-AC09-E127-D6453A720710}"/>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2EB3831D-4A79-46A0-CD00-E0CA82FD75D3}"/>
              </a:ext>
            </a:extLst>
          </p:cNvPr>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68B02712-3415-8DC9-475A-2A3DFC796902}"/>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438257AC-9021-7389-3A54-8FECFFAA7686}"/>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98033347-1038-ADED-6E04-1028FCD54BE5}"/>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a:extLst>
              <a:ext uri="{FF2B5EF4-FFF2-40B4-BE49-F238E27FC236}">
                <a16:creationId xmlns:a16="http://schemas.microsoft.com/office/drawing/2014/main" id="{6FEB23FA-4012-E7FF-B3CF-12C9D768064D}"/>
              </a:ext>
            </a:extLst>
          </p:cNvPr>
          <p:cNvSpPr txBox="1">
            <a:spLocks noChangeArrowheads="1"/>
          </p:cNvSpPr>
          <p:nvPr/>
        </p:nvSpPr>
        <p:spPr bwMode="auto">
          <a:xfrm>
            <a:off x="92232" y="1128445"/>
            <a:ext cx="8919847" cy="20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branch causes a </a:t>
            </a:r>
            <a:r>
              <a:rPr lang="en-US" altLang="zh-CN" sz="2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3-cycle stall </a:t>
            </a:r>
            <a:endParaRPr lang="zh-CN" altLang="en-US" sz="2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2900"/>
              </a:lnSpc>
              <a:spcBef>
                <a:spcPts val="0"/>
              </a:spcBef>
              <a:spcAft>
                <a:spcPts val="1200"/>
              </a:spcAft>
              <a:buSzPct val="100000"/>
            </a:pP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Picture 2" descr="arch67">
            <a:extLst>
              <a:ext uri="{FF2B5EF4-FFF2-40B4-BE49-F238E27FC236}">
                <a16:creationId xmlns:a16="http://schemas.microsoft.com/office/drawing/2014/main" id="{F74F27E8-BFE4-D254-DBC3-2BB849B39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877" b="4672"/>
          <a:stretch>
            <a:fillRect/>
          </a:stretch>
        </p:blipFill>
        <p:spPr bwMode="auto">
          <a:xfrm>
            <a:off x="665955" y="1840063"/>
            <a:ext cx="7772400"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D74CEAB2-5ED5-9ACA-0E3F-04152755A4D4}"/>
              </a:ext>
            </a:extLst>
          </p:cNvPr>
          <p:cNvSpPr/>
          <p:nvPr/>
        </p:nvSpPr>
        <p:spPr>
          <a:xfrm>
            <a:off x="220887" y="4725144"/>
            <a:ext cx="8729552" cy="1557349"/>
          </a:xfrm>
          <a:prstGeom prst="rect">
            <a:avLst/>
          </a:prstGeom>
        </p:spPr>
        <p:txBody>
          <a:bodyPr wrap="square">
            <a:spAutoFit/>
          </a:bodyPr>
          <a:lstStyle/>
          <a:p>
            <a:pPr marL="342900" indent="-342900" algn="just">
              <a:lnSpc>
                <a:spcPct val="80000"/>
              </a:lnSpc>
              <a:spcBef>
                <a:spcPct val="10000"/>
              </a:spcBef>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One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cycle is a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repeated IF</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cycle. </a:t>
            </a:r>
          </a:p>
          <a:p>
            <a:pPr marL="342900" indent="-342900" algn="just">
              <a:lnSpc>
                <a:spcPct val="80000"/>
              </a:lnSpc>
              <a:spcBef>
                <a:spcPct val="10000"/>
              </a:spcBef>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Two</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cycles are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342900" indent="-342900" algn="just">
              <a:lnSpc>
                <a:spcPct val="80000"/>
              </a:lnSpc>
              <a:spcBef>
                <a:spcPct val="1000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branch is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not taken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second IF for branch successor is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redundant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6113554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136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revised pipelined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Thus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only a 1-clock-cycle stall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 branches.  </a:t>
            </a:r>
          </a:p>
          <a:p>
            <a:pPr marL="457200" indent="457200" algn="just">
              <a:lnSpc>
                <a:spcPts val="2900"/>
              </a:lnSpc>
              <a:spcBef>
                <a:spcPts val="0"/>
              </a:spcBef>
              <a:spcAft>
                <a:spcPts val="12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Picture 2" descr="arch68">
            <a:hlinkClick r:id="rId3" action="ppaction://hlinksldjump"/>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13"/>
          <a:stretch>
            <a:fillRect/>
          </a:stretch>
        </p:blipFill>
        <p:spPr bwMode="auto">
          <a:xfrm>
            <a:off x="1187624" y="1988840"/>
            <a:ext cx="7306849" cy="468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5246395"/>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19"/>
          <p:cNvSpPr txBox="1">
            <a:spLocks noChangeArrowheads="1"/>
          </p:cNvSpPr>
          <p:nvPr/>
        </p:nvSpPr>
        <p:spPr bwMode="auto">
          <a:xfrm>
            <a:off x="92232" y="1128445"/>
            <a:ext cx="8919847" cy="136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revised pipelined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Thus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only a 1-clock-cycle stall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 branches.  </a:t>
            </a:r>
          </a:p>
          <a:p>
            <a:pPr marL="457200" indent="457200" algn="just">
              <a:lnSpc>
                <a:spcPts val="2900"/>
              </a:lnSpc>
              <a:spcBef>
                <a:spcPts val="0"/>
              </a:spcBef>
              <a:spcAft>
                <a:spcPts val="12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520" b="4539"/>
          <a:stretch>
            <a:fillRect/>
          </a:stretch>
        </p:blipFill>
        <p:spPr bwMode="auto">
          <a:xfrm>
            <a:off x="971600" y="2061773"/>
            <a:ext cx="7586673" cy="453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936417"/>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D561F-10C0-C746-AA78-CE6CC9E1E011}"/>
            </a:ext>
          </a:extLst>
        </p:cNvPr>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C010A555-DB4E-3B4D-D697-0989C18D79E0}"/>
              </a:ext>
            </a:extLst>
          </p:cNvPr>
          <p:cNvGraphicFramePr>
            <a:graphicFrameLocks noGrp="1"/>
          </p:cNvGraphicFramePr>
          <p:nvPr/>
        </p:nvGraphicFramePr>
        <p:xfrm>
          <a:off x="69914" y="1700808"/>
          <a:ext cx="8964483" cy="405384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792088">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736119">
                  <a:extLst>
                    <a:ext uri="{9D8B030D-6E8A-4147-A177-3AD203B41FA5}">
                      <a16:colId xmlns:a16="http://schemas.microsoft.com/office/drawing/2014/main" val="20006"/>
                    </a:ext>
                  </a:extLst>
                </a:gridCol>
                <a:gridCol w="814953">
                  <a:extLst>
                    <a:ext uri="{9D8B030D-6E8A-4147-A177-3AD203B41FA5}">
                      <a16:colId xmlns:a16="http://schemas.microsoft.com/office/drawing/2014/main" val="20007"/>
                    </a:ext>
                  </a:extLst>
                </a:gridCol>
                <a:gridCol w="814953">
                  <a:extLst>
                    <a:ext uri="{9D8B030D-6E8A-4147-A177-3AD203B41FA5}">
                      <a16:colId xmlns:a16="http://schemas.microsoft.com/office/drawing/2014/main" val="20008"/>
                    </a:ext>
                  </a:extLst>
                </a:gridCol>
                <a:gridCol w="814953">
                  <a:extLst>
                    <a:ext uri="{9D8B030D-6E8A-4147-A177-3AD203B41FA5}">
                      <a16:colId xmlns:a16="http://schemas.microsoft.com/office/drawing/2014/main" val="20009"/>
                    </a:ext>
                  </a:extLst>
                </a:gridCol>
                <a:gridCol w="814953">
                  <a:extLst>
                    <a:ext uri="{9D8B030D-6E8A-4147-A177-3AD203B41FA5}">
                      <a16:colId xmlns:a16="http://schemas.microsoft.com/office/drawing/2014/main" val="20010"/>
                    </a:ext>
                  </a:extLst>
                </a:gridCol>
              </a:tblGrid>
              <a:tr h="370840">
                <a:tc>
                  <a:txBody>
                    <a:bodyPr/>
                    <a:lstStyle/>
                    <a:p>
                      <a:r>
                        <a:rPr lang="en-US" altLang="zh-CN" sz="1600" dirty="0">
                          <a:solidFill>
                            <a:schemeClr val="tx1"/>
                          </a:solidFill>
                        </a:rPr>
                        <a:t>Branch instruction</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WB</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solidFill>
                        </a:rPr>
                        <a:t>Branch successor</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rgbClr val="800000"/>
                          </a:solidFill>
                        </a:rPr>
                        <a:t>IF</a:t>
                      </a:r>
                      <a:endParaRPr lang="zh-CN" altLang="en-US" sz="1800" b="1" dirty="0">
                        <a:solidFill>
                          <a:srgbClr val="8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accent2"/>
                          </a:solidFill>
                        </a:rPr>
                        <a:t>IF</a:t>
                      </a:r>
                      <a:endParaRPr lang="zh-CN" altLang="en-US" sz="1800" b="1"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sz="1800" b="1" dirty="0">
                          <a:solidFill>
                            <a:schemeClr val="tx1"/>
                          </a:solidFill>
                        </a:rPr>
                        <a:t>WB</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70840">
                <a:tc>
                  <a:txBody>
                    <a:bodyPr/>
                    <a:lstStyle/>
                    <a:p>
                      <a:r>
                        <a:rPr lang="en-US" altLang="zh-CN" sz="1600" dirty="0">
                          <a:solidFill>
                            <a:schemeClr val="tx1"/>
                          </a:solidFill>
                        </a:rPr>
                        <a:t>Branch successor+1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WB</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solidFill>
                        </a:rPr>
                        <a:t>Branch successor+2</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WB</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solidFill>
                        </a:rPr>
                        <a:t>Branch successor+3</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WB</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solidFill>
                        </a:rPr>
                        <a:t>Branch successor+4</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MEM</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solidFill>
                        </a:rPr>
                        <a:t>Branch successor+5</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8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IF</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ID</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1" dirty="0">
                          <a:solidFill>
                            <a:schemeClr val="tx1"/>
                          </a:solidFill>
                        </a:rPr>
                        <a:t>EX</a:t>
                      </a:r>
                      <a:endParaRPr lang="zh-CN" alt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5" name="Rectangle 2">
            <a:extLst>
              <a:ext uri="{FF2B5EF4-FFF2-40B4-BE49-F238E27FC236}">
                <a16:creationId xmlns:a16="http://schemas.microsoft.com/office/drawing/2014/main" id="{39351F23-F0FA-D499-7418-F5FAEABA789B}"/>
              </a:ext>
            </a:extLst>
          </p:cNvPr>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6" name="组合 15">
            <a:extLst>
              <a:ext uri="{FF2B5EF4-FFF2-40B4-BE49-F238E27FC236}">
                <a16:creationId xmlns:a16="http://schemas.microsoft.com/office/drawing/2014/main" id="{82495E8B-BCC4-B6E7-230A-EE0AB74CA798}"/>
              </a:ext>
            </a:extLst>
          </p:cNvPr>
          <p:cNvGrpSpPr/>
          <p:nvPr/>
        </p:nvGrpSpPr>
        <p:grpSpPr bwMode="auto">
          <a:xfrm>
            <a:off x="-17463" y="838200"/>
            <a:ext cx="9144001" cy="134938"/>
            <a:chOff x="0" y="919105"/>
            <a:chExt cx="9144000" cy="134443"/>
          </a:xfrm>
        </p:grpSpPr>
        <p:cxnSp>
          <p:nvCxnSpPr>
            <p:cNvPr id="7" name="直线连接符 6">
              <a:extLst>
                <a:ext uri="{FF2B5EF4-FFF2-40B4-BE49-F238E27FC236}">
                  <a16:creationId xmlns:a16="http://schemas.microsoft.com/office/drawing/2014/main" id="{5950546C-4D07-4C23-57D9-49E488BC680A}"/>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1B314138-7EE0-F64B-E94C-7D4137F755F5}"/>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0" name="直接箭头连接符 9">
            <a:extLst>
              <a:ext uri="{FF2B5EF4-FFF2-40B4-BE49-F238E27FC236}">
                <a16:creationId xmlns:a16="http://schemas.microsoft.com/office/drawing/2014/main" id="{1256B303-BC2C-EFC4-CA00-F5EE6D8A09DB}"/>
              </a:ext>
            </a:extLst>
          </p:cNvPr>
          <p:cNvCxnSpPr/>
          <p:nvPr/>
        </p:nvCxnSpPr>
        <p:spPr bwMode="auto">
          <a:xfrm>
            <a:off x="2411760" y="1988840"/>
            <a:ext cx="504056" cy="648072"/>
          </a:xfrm>
          <a:prstGeom prst="straightConnector1">
            <a:avLst/>
          </a:prstGeom>
          <a:ln w="57150">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816080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43193"/>
            <a:ext cx="8777500" cy="3298339"/>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freeze or flush the pipeline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冻结或排空流水线</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simplest scheme: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freeze or flush the pipeline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holding or deleting any instructions after branch until branch destination is known.</a:t>
            </a:r>
          </a:p>
          <a:p>
            <a:pPr marL="457200" indent="-457200" algn="just">
              <a:lnSpc>
                <a:spcPts val="2900"/>
              </a:lnSpc>
              <a:spcBef>
                <a:spcPts val="0"/>
              </a:spcBef>
              <a:spcAft>
                <a:spcPts val="600"/>
              </a:spcAft>
              <a:buSzPct val="50000"/>
              <a:buFont typeface="Wingdings" panose="05000000000000000000" pitchFamily="2" charset="2"/>
              <a:buChar char="Ø"/>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思路：在流水线中停住或删除分支后的指令，直到知道转移目标地址</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Advantages</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simplicity both for hardware and software.</a:t>
            </a:r>
          </a:p>
        </p:txBody>
      </p:sp>
    </p:spTree>
    <p:extLst>
      <p:ext uri="{BB962C8B-B14F-4D97-AF65-F5344CB8AC3E}">
        <p14:creationId xmlns:p14="http://schemas.microsoft.com/office/powerpoint/2010/main" val="4190136213"/>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43193"/>
            <a:ext cx="8777500" cy="4862870"/>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Treat branch as not taken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预测分支转移失败</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higher performance scheme: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treat branch as not taken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allowing hardware to continue as if the branch were not executed.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Not to change machine state until the branch outcome is definitely known.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branch is taken, we need to turn fetched instruction into a no-op (clearing IF/ID register) and restart fetch at the target address.</a:t>
            </a:r>
          </a:p>
          <a:p>
            <a:pPr marL="457200" indent="-457200" algn="just">
              <a:lnSpc>
                <a:spcPts val="2900"/>
              </a:lnSpc>
              <a:spcBef>
                <a:spcPts val="0"/>
              </a:spcBef>
              <a:spcAft>
                <a:spcPts val="600"/>
              </a:spcAft>
              <a:buSzPct val="50000"/>
              <a:buFont typeface="Wingdings" panose="05000000000000000000" pitchFamily="2" charset="2"/>
              <a:buChar char="Ø"/>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思路：流水线继续照常流动，如果分支转移成功，将分支指令后的指令转换为空操作，并从分支目标处开始取指令执行；否则照常执行</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22242927"/>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D00AB-A263-90B6-309D-B30019226FE3}"/>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36EFD487-0193-66BF-EA70-212A2CDF5DA4}"/>
              </a:ext>
            </a:extLst>
          </p:cNvPr>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5F16F0E5-7C91-C5B2-AA86-141E1F592175}"/>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A04DE258-96F6-90DC-52B7-BF1CBF30E3CF}"/>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7AFC05AE-4093-AFCF-94F1-6AB76F6818DA}"/>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B1AD3C4C-91F6-D786-60AA-0719B26F94AF}"/>
              </a:ext>
            </a:extLst>
          </p:cNvPr>
          <p:cNvSpPr/>
          <p:nvPr/>
        </p:nvSpPr>
        <p:spPr>
          <a:xfrm>
            <a:off x="163406" y="1143193"/>
            <a:ext cx="8777500" cy="913070"/>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Treat branch as not taken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预测分支转移失败</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shows situations of taken and untaken</a:t>
            </a:r>
          </a:p>
        </p:txBody>
      </p:sp>
      <p:graphicFrame>
        <p:nvGraphicFramePr>
          <p:cNvPr id="8" name="内容占位符 3">
            <a:extLst>
              <a:ext uri="{FF2B5EF4-FFF2-40B4-BE49-F238E27FC236}">
                <a16:creationId xmlns:a16="http://schemas.microsoft.com/office/drawing/2014/main" id="{A8B120DF-7AAF-AF05-CDF9-E05BC9E02856}"/>
              </a:ext>
            </a:extLst>
          </p:cNvPr>
          <p:cNvGraphicFramePr/>
          <p:nvPr/>
        </p:nvGraphicFramePr>
        <p:xfrm>
          <a:off x="234836" y="2173038"/>
          <a:ext cx="8712966" cy="2123440"/>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04869">
                  <a:extLst>
                    <a:ext uri="{9D8B030D-6E8A-4147-A177-3AD203B41FA5}">
                      <a16:colId xmlns:a16="http://schemas.microsoft.com/office/drawing/2014/main" val="20003"/>
                    </a:ext>
                  </a:extLst>
                </a:gridCol>
                <a:gridCol w="907298">
                  <a:extLst>
                    <a:ext uri="{9D8B030D-6E8A-4147-A177-3AD203B41FA5}">
                      <a16:colId xmlns:a16="http://schemas.microsoft.com/office/drawing/2014/main" val="20004"/>
                    </a:ext>
                  </a:extLst>
                </a:gridCol>
                <a:gridCol w="962469">
                  <a:extLst>
                    <a:ext uri="{9D8B030D-6E8A-4147-A177-3AD203B41FA5}">
                      <a16:colId xmlns:a16="http://schemas.microsoft.com/office/drawing/2014/main" val="20005"/>
                    </a:ext>
                  </a:extLst>
                </a:gridCol>
                <a:gridCol w="837732">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936104">
                  <a:extLst>
                    <a:ext uri="{9D8B030D-6E8A-4147-A177-3AD203B41FA5}">
                      <a16:colId xmlns:a16="http://schemas.microsoft.com/office/drawing/2014/main" val="20008"/>
                    </a:ext>
                  </a:extLst>
                </a:gridCol>
                <a:gridCol w="720078">
                  <a:extLst>
                    <a:ext uri="{9D8B030D-6E8A-4147-A177-3AD203B41FA5}">
                      <a16:colId xmlns:a16="http://schemas.microsoft.com/office/drawing/2014/main" val="20009"/>
                    </a:ext>
                  </a:extLst>
                </a:gridCol>
              </a:tblGrid>
              <a:tr h="370840">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Untaken</a:t>
                      </a:r>
                      <a:r>
                        <a:rPr lang="en-US" altLang="zh-CN" sz="1800" b="1" dirty="0">
                          <a:solidFill>
                            <a:schemeClr val="tx1"/>
                          </a:solidFill>
                          <a:latin typeface="Times New Roman" panose="02020603050405020304" pitchFamily="18" charset="0"/>
                          <a:cs typeface="Times New Roman" panose="02020603050405020304" pitchFamily="18" charset="0"/>
                        </a:rPr>
                        <a:t> branch instruction</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Instruction i+1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IF</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ID</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EX</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MEM</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WB</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Instruction i+2</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Instruction i+3</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Instruction i+4</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内容占位符 3">
            <a:extLst>
              <a:ext uri="{FF2B5EF4-FFF2-40B4-BE49-F238E27FC236}">
                <a16:creationId xmlns:a16="http://schemas.microsoft.com/office/drawing/2014/main" id="{1B4B48FA-609E-6376-328B-9E35B655B88E}"/>
              </a:ext>
            </a:extLst>
          </p:cNvPr>
          <p:cNvGraphicFramePr/>
          <p:nvPr/>
        </p:nvGraphicFramePr>
        <p:xfrm>
          <a:off x="234836" y="4509120"/>
          <a:ext cx="8712966" cy="2123440"/>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04869">
                  <a:extLst>
                    <a:ext uri="{9D8B030D-6E8A-4147-A177-3AD203B41FA5}">
                      <a16:colId xmlns:a16="http://schemas.microsoft.com/office/drawing/2014/main" val="20003"/>
                    </a:ext>
                  </a:extLst>
                </a:gridCol>
                <a:gridCol w="907298">
                  <a:extLst>
                    <a:ext uri="{9D8B030D-6E8A-4147-A177-3AD203B41FA5}">
                      <a16:colId xmlns:a16="http://schemas.microsoft.com/office/drawing/2014/main" val="20004"/>
                    </a:ext>
                  </a:extLst>
                </a:gridCol>
                <a:gridCol w="962469">
                  <a:extLst>
                    <a:ext uri="{9D8B030D-6E8A-4147-A177-3AD203B41FA5}">
                      <a16:colId xmlns:a16="http://schemas.microsoft.com/office/drawing/2014/main" val="20005"/>
                    </a:ext>
                  </a:extLst>
                </a:gridCol>
                <a:gridCol w="837732">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936104">
                  <a:extLst>
                    <a:ext uri="{9D8B030D-6E8A-4147-A177-3AD203B41FA5}">
                      <a16:colId xmlns:a16="http://schemas.microsoft.com/office/drawing/2014/main" val="20008"/>
                    </a:ext>
                  </a:extLst>
                </a:gridCol>
                <a:gridCol w="720078">
                  <a:extLst>
                    <a:ext uri="{9D8B030D-6E8A-4147-A177-3AD203B41FA5}">
                      <a16:colId xmlns:a16="http://schemas.microsoft.com/office/drawing/2014/main" val="20009"/>
                    </a:ext>
                  </a:extLst>
                </a:gridCol>
              </a:tblGrid>
              <a:tr h="370840">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Taken</a:t>
                      </a:r>
                      <a:r>
                        <a:rPr lang="en-US" altLang="zh-CN" sz="1800" b="1" dirty="0">
                          <a:solidFill>
                            <a:schemeClr val="tx1"/>
                          </a:solidFill>
                          <a:latin typeface="Times New Roman" panose="02020603050405020304" pitchFamily="18" charset="0"/>
                          <a:cs typeface="Times New Roman" panose="02020603050405020304" pitchFamily="18" charset="0"/>
                        </a:rPr>
                        <a:t> branch instruction</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Instruction i+1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IF</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idle</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idle</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idle</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idle</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Branch target</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Branch target+1</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Branch target+2</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3784609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7978" y="1118898"/>
            <a:ext cx="8774502" cy="4748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Improvement can be viewed as: </a:t>
            </a:r>
          </a:p>
          <a:p>
            <a:pPr marL="1200150" lvl="1" indent="-457200" algn="just">
              <a:spcBef>
                <a:spcPct val="2000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decreasing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CPI</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if multiple clock cycles per instruction).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降低</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CPI</a:t>
            </a:r>
          </a:p>
          <a:p>
            <a:pPr marL="1200150" lvl="1" indent="-457200" algn="just">
              <a:spcBef>
                <a:spcPct val="2000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decreasing the clock cycle time (one long clock cycle per instruction).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降低时钟周期</a:t>
            </a:r>
          </a:p>
          <a:p>
            <a:pPr marL="1200150" lvl="1" indent="-457200" algn="just">
              <a:spcBef>
                <a:spcPct val="2000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combination.     </a:t>
            </a:r>
          </a:p>
          <a:p>
            <a:pPr marL="457200" lvl="1" indent="-457200" algn="just">
              <a:spcBef>
                <a:spcPct val="20000"/>
              </a:spcBef>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Pipelining is an implementation technique that exploits parallelism among the instructions in a sequential instruction stream. It is not visible to the programmer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透明</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43193"/>
            <a:ext cx="8777500" cy="4042132"/>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③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Treat branch as taken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预测分支转移成功</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Upon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 decoded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target address computed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assume branch to be taken and begin fetching and executing at the target. </a:t>
            </a:r>
          </a:p>
          <a:p>
            <a:pPr marL="457200" indent="-457200" algn="just">
              <a:lnSpc>
                <a:spcPts val="2900"/>
              </a:lnSpc>
              <a:spcBef>
                <a:spcPts val="0"/>
              </a:spcBef>
              <a:spcAft>
                <a:spcPts val="600"/>
              </a:spcAft>
              <a:buSzPct val="50000"/>
              <a:buFont typeface="Wingdings" panose="05000000000000000000" pitchFamily="2" charset="2"/>
              <a:buChar char="Ø"/>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思路：始终假设分支成功，直接从分支目标处取指令执行</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DLX, we don’t know target address earlier than we know branch outcome, there is no advantage in this approach for DLX.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：知道转移目标地址不早于转移结果，所以对</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流水线没有任何好处</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5941343"/>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4744"/>
            <a:ext cx="8777500" cy="1284967"/>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 delayed branch, the execution cycle with a branch delay of length n is: </a:t>
            </a:r>
          </a:p>
        </p:txBody>
      </p:sp>
      <p:grpSp>
        <p:nvGrpSpPr>
          <p:cNvPr id="5" name="组合 4"/>
          <p:cNvGrpSpPr/>
          <p:nvPr/>
        </p:nvGrpSpPr>
        <p:grpSpPr>
          <a:xfrm>
            <a:off x="2915816" y="2127040"/>
            <a:ext cx="5290388" cy="2430181"/>
            <a:chOff x="1500944" y="2598214"/>
            <a:chExt cx="5290388" cy="2430181"/>
          </a:xfrm>
        </p:grpSpPr>
        <p:sp>
          <p:nvSpPr>
            <p:cNvPr id="4" name="矩形 3"/>
            <p:cNvSpPr/>
            <p:nvPr/>
          </p:nvSpPr>
          <p:spPr>
            <a:xfrm>
              <a:off x="1500944" y="2598214"/>
              <a:ext cx="4295192" cy="2326791"/>
            </a:xfrm>
            <a:prstGeom prst="rect">
              <a:avLst/>
            </a:prstGeom>
          </p:spPr>
          <p:txBody>
            <a:bodyPr wrap="square">
              <a:spAutoFit/>
            </a:bodyPr>
            <a:lstStyle/>
            <a:p>
              <a:pPr lvl="0">
                <a:lnSpc>
                  <a:spcPct val="80000"/>
                </a:lnSpc>
                <a:spcBef>
                  <a:spcPct val="25000"/>
                </a:spcBef>
              </a:pPr>
              <a:r>
                <a:rPr lang="en-US" altLang="zh-CN" dirty="0">
                  <a:solidFill>
                    <a:srgbClr val="6600CC"/>
                  </a:solidFill>
                  <a:latin typeface="Times New Roman" panose="02020603050405020304" pitchFamily="18" charset="0"/>
                  <a:ea typeface="宋体" panose="02010600030101010101" pitchFamily="2" charset="-122"/>
                  <a:cs typeface="Times New Roman" panose="02020603050405020304" pitchFamily="18" charset="0"/>
                </a:rPr>
                <a:t>branch instruction</a:t>
              </a:r>
            </a:p>
            <a:p>
              <a:pPr lvl="0">
                <a:lnSpc>
                  <a:spcPct val="80000"/>
                </a:lnSpc>
                <a:spcBef>
                  <a:spcPct val="2500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sequential successor</a:t>
              </a:r>
              <a:r>
                <a:rPr lang="en-US" altLang="zh-CN"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p>
            <a:p>
              <a:pPr lvl="0">
                <a:lnSpc>
                  <a:spcPct val="80000"/>
                </a:lnSpc>
                <a:spcBef>
                  <a:spcPct val="2500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sequential successor</a:t>
              </a:r>
              <a:r>
                <a:rPr lang="en-US" altLang="zh-CN"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p>
            <a:p>
              <a:pPr lvl="0">
                <a:lnSpc>
                  <a:spcPct val="80000"/>
                </a:lnSpc>
                <a:spcBef>
                  <a:spcPct val="2500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lvl="0">
                <a:lnSpc>
                  <a:spcPct val="80000"/>
                </a:lnSpc>
                <a:spcBef>
                  <a:spcPct val="25000"/>
                </a:spcBef>
              </a:pP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sequential </a:t>
              </a:r>
              <a:r>
                <a:rPr lang="en-US" altLang="zh-CN"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successor</a:t>
              </a:r>
              <a:r>
                <a:rPr lang="en-US" altLang="zh-CN" baseline="-250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endParaRPr lang="en-US" altLang="zh-CN"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lvl="0">
                <a:lnSpc>
                  <a:spcPct val="80000"/>
                </a:lnSpc>
                <a:spcBef>
                  <a:spcPct val="25000"/>
                </a:spcBef>
              </a:pPr>
              <a:r>
                <a:rPr lang="en-US" altLang="zh-CN" dirty="0">
                  <a:solidFill>
                    <a:srgbClr val="6600CC"/>
                  </a:solidFill>
                  <a:latin typeface="Times New Roman" panose="02020603050405020304" pitchFamily="18" charset="0"/>
                  <a:ea typeface="宋体" panose="02010600030101010101" pitchFamily="2" charset="-122"/>
                  <a:cs typeface="Times New Roman" panose="02020603050405020304" pitchFamily="18" charset="0"/>
                </a:rPr>
                <a:t>branch target if taken</a:t>
              </a:r>
              <a:endParaRPr lang="zh-CN" altLang="en-US" sz="2000" dirty="0">
                <a:latin typeface="Times New Roman" panose="02020603050405020304" pitchFamily="18" charset="0"/>
                <a:cs typeface="Times New Roman" panose="02020603050405020304" pitchFamily="18" charset="0"/>
              </a:endParaRPr>
            </a:p>
          </p:txBody>
        </p:sp>
        <p:sp>
          <p:nvSpPr>
            <p:cNvPr id="11" name="AutoShape 5"/>
            <p:cNvSpPr/>
            <p:nvPr/>
          </p:nvSpPr>
          <p:spPr bwMode="auto">
            <a:xfrm>
              <a:off x="4427984" y="3002216"/>
              <a:ext cx="576064" cy="1477560"/>
            </a:xfrm>
            <a:prstGeom prst="rightBrace">
              <a:avLst>
                <a:gd name="adj1" fmla="val 14331"/>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endParaRPr lang="zh-CN" altLang="en-US" sz="8800">
                <a:ea typeface="宋体" panose="02010600030101010101" pitchFamily="2" charset="-122"/>
              </a:endParaRPr>
            </a:p>
          </p:txBody>
        </p:sp>
        <p:sp>
          <p:nvSpPr>
            <p:cNvPr id="12" name="Text Box 7"/>
            <p:cNvSpPr txBox="1">
              <a:spLocks noChangeArrowheads="1"/>
            </p:cNvSpPr>
            <p:nvPr/>
          </p:nvSpPr>
          <p:spPr bwMode="auto">
            <a:xfrm>
              <a:off x="5135569" y="3498082"/>
              <a:ext cx="165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46800" rIns="54000" bIns="46800"/>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spcBef>
                  <a:spcPct val="50000"/>
                </a:spcBef>
              </a:pPr>
              <a:r>
                <a:rPr lang="zh-CN" altLang="en-US" sz="2000" b="1" dirty="0">
                  <a:latin typeface="黑体" panose="02010609060101010101" pitchFamily="49" charset="-122"/>
                  <a:ea typeface="黑体" panose="02010609060101010101" pitchFamily="49" charset="-122"/>
                </a:rPr>
                <a:t>延迟槽</a:t>
              </a:r>
            </a:p>
          </p:txBody>
        </p:sp>
        <p:sp>
          <p:nvSpPr>
            <p:cNvPr id="13" name="Text Box 8"/>
            <p:cNvSpPr txBox="1">
              <a:spLocks noChangeArrowheads="1"/>
            </p:cNvSpPr>
            <p:nvPr/>
          </p:nvSpPr>
          <p:spPr bwMode="auto">
            <a:xfrm>
              <a:off x="5034442" y="2598214"/>
              <a:ext cx="172878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46800" rIns="54000" bIns="46800"/>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spcBef>
                  <a:spcPct val="50000"/>
                </a:spcBef>
              </a:pPr>
              <a:r>
                <a:rPr lang="zh-CN" altLang="en-US" sz="2000" b="1">
                  <a:latin typeface="黑体" panose="02010609060101010101" pitchFamily="49" charset="-122"/>
                  <a:ea typeface="黑体" panose="02010609060101010101" pitchFamily="49" charset="-122"/>
                </a:rPr>
                <a:t>转移指令</a:t>
              </a:r>
            </a:p>
          </p:txBody>
        </p:sp>
        <p:sp>
          <p:nvSpPr>
            <p:cNvPr id="14" name="Text Box 9"/>
            <p:cNvSpPr txBox="1">
              <a:spLocks noChangeArrowheads="1"/>
            </p:cNvSpPr>
            <p:nvPr/>
          </p:nvSpPr>
          <p:spPr bwMode="auto">
            <a:xfrm>
              <a:off x="5034442" y="4494995"/>
              <a:ext cx="15875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46800" rIns="54000" bIns="46800"/>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spcBef>
                  <a:spcPct val="50000"/>
                </a:spcBef>
              </a:pPr>
              <a:r>
                <a:rPr lang="zh-CN" altLang="en-US" sz="2000" b="1" dirty="0">
                  <a:latin typeface="黑体" panose="02010609060101010101" pitchFamily="49" charset="-122"/>
                  <a:ea typeface="黑体" panose="02010609060101010101" pitchFamily="49" charset="-122"/>
                </a:rPr>
                <a:t>转移目标</a:t>
              </a:r>
            </a:p>
          </p:txBody>
        </p:sp>
      </p:grpSp>
      <p:sp>
        <p:nvSpPr>
          <p:cNvPr id="6" name="矩形 5"/>
          <p:cNvSpPr/>
          <p:nvPr/>
        </p:nvSpPr>
        <p:spPr>
          <a:xfrm>
            <a:off x="163406" y="4509120"/>
            <a:ext cx="8777500" cy="2400657"/>
          </a:xfrm>
          <a:prstGeom prst="rect">
            <a:avLst/>
          </a:prstGeom>
        </p:spPr>
        <p:txBody>
          <a:bodyPr wrap="square">
            <a:spAutoFit/>
          </a:bodyPr>
          <a:lstStyle/>
          <a:p>
            <a:pPr marL="457200" indent="-457200" algn="just">
              <a:lnSpc>
                <a:spcPts val="2900"/>
              </a:lnSpc>
              <a:spcBef>
                <a:spcPts val="0"/>
              </a:spcBef>
              <a:spcAft>
                <a:spcPts val="600"/>
              </a:spcAft>
              <a:buSzPct val="50000"/>
              <a:buFont typeface="Wingdings" panose="05000000000000000000" pitchFamily="2" charset="2"/>
              <a:buChar char="Ø"/>
            </a:pP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思路：分支开销为</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的分支指令后紧跟有</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个延迟槽，流水线遇到分支指令时，按正常方式处理，顺带执行延迟槽中的指令，从而减少分支开销。</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Branch-delay slots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These instructions are executed whether or not the branch is taken.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无论转移是否成功</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这些指令都被执行</a:t>
            </a:r>
          </a:p>
        </p:txBody>
      </p:sp>
    </p:spTree>
    <p:extLst>
      <p:ext uri="{BB962C8B-B14F-4D97-AF65-F5344CB8AC3E}">
        <p14:creationId xmlns:p14="http://schemas.microsoft.com/office/powerpoint/2010/main" val="258314609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C920-5470-D60C-71A6-941C1689384F}"/>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652A4230-4945-BD3E-DF02-9C0F41290D7F}"/>
              </a:ext>
            </a:extLst>
          </p:cNvPr>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FBA99F60-24D8-703C-4C63-D4D1F562EC8A}"/>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4648A500-55EF-8B0D-E941-65AA4D339EE3}"/>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CAD9103C-F4F7-E9A3-9956-B8CFB257E9D8}"/>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BFCC0E6F-229B-346F-A9EF-C8CBE52BA192}"/>
              </a:ext>
            </a:extLst>
          </p:cNvPr>
          <p:cNvSpPr/>
          <p:nvPr/>
        </p:nvSpPr>
        <p:spPr>
          <a:xfrm>
            <a:off x="163406" y="1124744"/>
            <a:ext cx="8777500" cy="1695336"/>
          </a:xfrm>
          <a:prstGeom prst="rect">
            <a:avLst/>
          </a:prstGeom>
        </p:spPr>
        <p:txBody>
          <a:bodyPr wrap="square">
            <a:spAutoFit/>
          </a:bodyPr>
          <a:lstStyle/>
          <a:p>
            <a:pPr marL="457200" indent="-457200" algn="just">
              <a:lnSpc>
                <a:spcPts val="2500"/>
              </a:lnSpc>
              <a:spcBef>
                <a:spcPts val="0"/>
              </a:spcBef>
              <a:spcAft>
                <a:spcPts val="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500"/>
              </a:lnSpc>
              <a:spcBef>
                <a:spcPts val="0"/>
              </a:spcBef>
              <a:spcAft>
                <a:spcPts val="0"/>
              </a:spcAft>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job of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compiler</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to make successor instructions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valid and useful</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要求：使转移指令后面的指令</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即延迟槽中的指令</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正确且有用</a:t>
            </a:r>
            <a:endPar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500"/>
              </a:lnSpc>
              <a:spcBef>
                <a:spcPts val="0"/>
              </a:spcBef>
              <a:spcAft>
                <a:spcPts val="0"/>
              </a:spcAft>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Three ways branch delay can be scheduled.</a:t>
            </a: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500"/>
              </a:lnSpc>
              <a:spcBef>
                <a:spcPts val="0"/>
              </a:spcBef>
              <a:spcAft>
                <a:spcPts val="0"/>
              </a:spcAft>
              <a:buSzPct val="50000"/>
              <a:buFont typeface="Wingdings" panose="05000000000000000000" pitchFamily="2" charset="2"/>
              <a:buChar char="Ø"/>
            </a:pP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Picture 4">
            <a:extLst>
              <a:ext uri="{FF2B5EF4-FFF2-40B4-BE49-F238E27FC236}">
                <a16:creationId xmlns:a16="http://schemas.microsoft.com/office/drawing/2014/main" id="{3E4403E1-D96C-F3E9-E0A9-74598B4CF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372" y="2465193"/>
            <a:ext cx="5701567" cy="427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982047"/>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4744"/>
            <a:ext cx="8777500" cy="3670236"/>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zh-CN" altLang="en-US"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limitations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 delayed-branch:  </a:t>
            </a:r>
          </a:p>
          <a:p>
            <a:pPr marL="914400" lvl="1" indent="-457200" algn="just">
              <a:lnSpc>
                <a:spcPts val="3100"/>
              </a:lnSpc>
              <a:spcBef>
                <a:spcPts val="0"/>
              </a:spcBef>
              <a:spcAft>
                <a:spcPts val="0"/>
              </a:spcAft>
              <a:buSzPct val="5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Restrictions on the instructions that are scheduled into the delay slots. </a:t>
            </a:r>
          </a:p>
          <a:p>
            <a:pPr marL="914400" lvl="1" indent="-457200" algn="just">
              <a:lnSpc>
                <a:spcPts val="3100"/>
              </a:lnSpc>
              <a:spcBef>
                <a:spcPts val="0"/>
              </a:spcBef>
              <a:spcAft>
                <a:spcPts val="0"/>
              </a:spcAft>
              <a:buSzPct val="5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Ability to predict at compile time whether a branch is likely to be taken or not.  </a:t>
            </a: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Advantage:</a:t>
            </a:r>
          </a:p>
          <a:p>
            <a:pPr marL="914400" lvl="1" indent="-457200" algn="just">
              <a:lnSpc>
                <a:spcPts val="3100"/>
              </a:lnSpc>
              <a:spcBef>
                <a:spcPts val="0"/>
              </a:spcBef>
              <a:spcAft>
                <a:spcPts val="0"/>
              </a:spcAft>
              <a:buSzPct val="5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Allowing the use of simple compiler scheduling to reduce branch penalties. </a:t>
            </a:r>
          </a:p>
        </p:txBody>
      </p:sp>
    </p:spTree>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A10EB-E9CA-3441-D22F-7ECF8994706A}"/>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AA335B39-E1C0-E22F-1EA9-03BDDAB1573E}"/>
              </a:ext>
            </a:extLst>
          </p:cNvPr>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6CEE3B2E-BA5B-5AA5-16D8-5E1EF8837492}"/>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8EF3E5A1-CC4B-9CE5-D0A5-C395A1E6E07D}"/>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A18BCA45-0824-61F1-4766-082AC3711754}"/>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A1D239C5-A29B-0B53-ACD9-C67369E917C6}"/>
              </a:ext>
            </a:extLst>
          </p:cNvPr>
          <p:cNvSpPr/>
          <p:nvPr/>
        </p:nvSpPr>
        <p:spPr>
          <a:xfrm>
            <a:off x="163406" y="1124744"/>
            <a:ext cx="8777500" cy="5657959"/>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zh-CN" altLang="en-US"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improve</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ability</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complier</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fill</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branch delay slots, most machines with conditional branches have introduced a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cancelling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nullifying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分支取消机制</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 cancelling branch, the instruction includes the direction that the branch was predicted. </a:t>
            </a:r>
          </a:p>
          <a:p>
            <a:pPr marL="914400" lvl="1" indent="-457200" algn="just">
              <a:lnSpc>
                <a:spcPts val="3100"/>
              </a:lnSpc>
              <a:spcBef>
                <a:spcPts val="0"/>
              </a:spcBef>
              <a:spcAft>
                <a:spcPts val="0"/>
              </a:spcAft>
              <a:buSzPct val="5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the branch behaves as predicted, the instruction in the branch-delay slot is simply executed as it would normally be with a delayed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预测正确则照常执行</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914400" lvl="1" indent="-457200" algn="just">
              <a:lnSpc>
                <a:spcPts val="3100"/>
              </a:lnSpc>
              <a:spcBef>
                <a:spcPts val="0"/>
              </a:spcBef>
              <a:spcAft>
                <a:spcPts val="0"/>
              </a:spcAft>
              <a:buSzPct val="5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the branch is incorrectly predicted, the instruction in the branch-delay slot is simply turned into a no-op.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预测错误则取消</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1364180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4744"/>
            <a:ext cx="8777500" cy="1579920"/>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100000"/>
              <a:buFont typeface="Symbol" panose="05050102010706020507" pitchFamily="18" charset="2"/>
              <a:buChar char="¨"/>
            </a:pP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behavior of a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predicted-taken cancelling</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branch depends on whether the branch is taken or not.</a:t>
            </a:r>
          </a:p>
          <a:p>
            <a:pPr marL="457200" indent="-457200" algn="just">
              <a:lnSpc>
                <a:spcPts val="2900"/>
              </a:lnSpc>
              <a:spcBef>
                <a:spcPts val="0"/>
              </a:spcBef>
              <a:spcAft>
                <a:spcPts val="0"/>
              </a:spcAft>
              <a:buSzPct val="100000"/>
              <a:buFont typeface="Symbol" panose="05050102010706020507" pitchFamily="18" charset="2"/>
              <a:buChar char="¨"/>
            </a:pP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内容占位符 3"/>
          <p:cNvGraphicFramePr/>
          <p:nvPr/>
        </p:nvGraphicFramePr>
        <p:xfrm>
          <a:off x="227940" y="2345040"/>
          <a:ext cx="8712966" cy="2164080"/>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04869">
                  <a:extLst>
                    <a:ext uri="{9D8B030D-6E8A-4147-A177-3AD203B41FA5}">
                      <a16:colId xmlns:a16="http://schemas.microsoft.com/office/drawing/2014/main" val="20003"/>
                    </a:ext>
                  </a:extLst>
                </a:gridCol>
                <a:gridCol w="907298">
                  <a:extLst>
                    <a:ext uri="{9D8B030D-6E8A-4147-A177-3AD203B41FA5}">
                      <a16:colId xmlns:a16="http://schemas.microsoft.com/office/drawing/2014/main" val="20004"/>
                    </a:ext>
                  </a:extLst>
                </a:gridCol>
                <a:gridCol w="962469">
                  <a:extLst>
                    <a:ext uri="{9D8B030D-6E8A-4147-A177-3AD203B41FA5}">
                      <a16:colId xmlns:a16="http://schemas.microsoft.com/office/drawing/2014/main" val="20005"/>
                    </a:ext>
                  </a:extLst>
                </a:gridCol>
                <a:gridCol w="837732">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936104">
                  <a:extLst>
                    <a:ext uri="{9D8B030D-6E8A-4147-A177-3AD203B41FA5}">
                      <a16:colId xmlns:a16="http://schemas.microsoft.com/office/drawing/2014/main" val="20008"/>
                    </a:ext>
                  </a:extLst>
                </a:gridCol>
                <a:gridCol w="720078">
                  <a:extLst>
                    <a:ext uri="{9D8B030D-6E8A-4147-A177-3AD203B41FA5}">
                      <a16:colId xmlns:a16="http://schemas.microsoft.com/office/drawing/2014/main" val="20009"/>
                    </a:ext>
                  </a:extLst>
                </a:gridCol>
              </a:tblGrid>
              <a:tr h="516753">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Untaken</a:t>
                      </a:r>
                      <a:r>
                        <a:rPr lang="en-US" altLang="zh-CN" sz="1600" b="1" dirty="0">
                          <a:solidFill>
                            <a:schemeClr val="tx1"/>
                          </a:solidFill>
                          <a:latin typeface="Times New Roman" panose="02020603050405020304" pitchFamily="18" charset="0"/>
                          <a:cs typeface="Times New Roman" panose="02020603050405020304" pitchFamily="18" charset="0"/>
                        </a:rPr>
                        <a:t> branch instruction</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6753">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Branch-delay Instruction i+1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IF</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idle</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idle</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idle</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idle</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090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rgbClr val="800000"/>
                          </a:solidFill>
                          <a:latin typeface="Times New Roman" panose="02020603050405020304" pitchFamily="18" charset="0"/>
                          <a:cs typeface="Times New Roman" panose="02020603050405020304" pitchFamily="18" charset="0"/>
                        </a:rPr>
                        <a:t>Instruction i+2</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090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i+3</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090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内容占位符 3"/>
          <p:cNvGraphicFramePr/>
          <p:nvPr/>
        </p:nvGraphicFramePr>
        <p:xfrm>
          <a:off x="195673" y="4577288"/>
          <a:ext cx="8712966" cy="2164080"/>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04869">
                  <a:extLst>
                    <a:ext uri="{9D8B030D-6E8A-4147-A177-3AD203B41FA5}">
                      <a16:colId xmlns:a16="http://schemas.microsoft.com/office/drawing/2014/main" val="20003"/>
                    </a:ext>
                  </a:extLst>
                </a:gridCol>
                <a:gridCol w="907298">
                  <a:extLst>
                    <a:ext uri="{9D8B030D-6E8A-4147-A177-3AD203B41FA5}">
                      <a16:colId xmlns:a16="http://schemas.microsoft.com/office/drawing/2014/main" val="20004"/>
                    </a:ext>
                  </a:extLst>
                </a:gridCol>
                <a:gridCol w="962469">
                  <a:extLst>
                    <a:ext uri="{9D8B030D-6E8A-4147-A177-3AD203B41FA5}">
                      <a16:colId xmlns:a16="http://schemas.microsoft.com/office/drawing/2014/main" val="20005"/>
                    </a:ext>
                  </a:extLst>
                </a:gridCol>
                <a:gridCol w="837732">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936104">
                  <a:extLst>
                    <a:ext uri="{9D8B030D-6E8A-4147-A177-3AD203B41FA5}">
                      <a16:colId xmlns:a16="http://schemas.microsoft.com/office/drawing/2014/main" val="20008"/>
                    </a:ext>
                  </a:extLst>
                </a:gridCol>
                <a:gridCol w="720078">
                  <a:extLst>
                    <a:ext uri="{9D8B030D-6E8A-4147-A177-3AD203B41FA5}">
                      <a16:colId xmlns:a16="http://schemas.microsoft.com/office/drawing/2014/main" val="20009"/>
                    </a:ext>
                  </a:extLst>
                </a:gridCol>
              </a:tblGrid>
              <a:tr h="495840">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Taken</a:t>
                      </a:r>
                      <a:r>
                        <a:rPr lang="en-US" altLang="zh-CN" sz="1600" b="1" dirty="0">
                          <a:solidFill>
                            <a:schemeClr val="tx1"/>
                          </a:solidFill>
                          <a:latin typeface="Times New Roman" panose="02020603050405020304" pitchFamily="18" charset="0"/>
                          <a:cs typeface="Times New Roman" panose="02020603050405020304" pitchFamily="18" charset="0"/>
                        </a:rPr>
                        <a:t> branch instruction</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5840">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Branch-delay Instruction i+1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IF</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ID</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EX</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MEM</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600" b="1" dirty="0">
                          <a:solidFill>
                            <a:srgbClr val="800000"/>
                          </a:solidFill>
                          <a:latin typeface="Times New Roman" panose="02020603050405020304" pitchFamily="18" charset="0"/>
                          <a:cs typeface="Times New Roman" panose="02020603050405020304" pitchFamily="18" charset="0"/>
                        </a:rPr>
                        <a:t>WB</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751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rgbClr val="800000"/>
                          </a:solidFill>
                          <a:latin typeface="Times New Roman" panose="02020603050405020304" pitchFamily="18" charset="0"/>
                          <a:cs typeface="Times New Roman" panose="02020603050405020304" pitchFamily="18" charset="0"/>
                        </a:rPr>
                        <a:t>Branch target</a:t>
                      </a:r>
                      <a:endParaRPr lang="zh-CN" altLang="en-US" sz="16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751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i+1</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751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cs typeface="Times New Roman" panose="02020603050405020304" pitchFamily="18" charset="0"/>
                        </a:rPr>
                        <a:t>Instruction i+2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IF</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ID</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MEM</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WB</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0F800-2003-0FD3-1166-725BD38D0225}"/>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22544D24-9052-6E66-BE6F-BE5367603165}"/>
              </a:ext>
            </a:extLst>
          </p:cNvPr>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368A1E85-4E6D-CC11-C57B-99A3F9A4127F}"/>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25A32204-E0E0-170D-C90B-2F2E2A7F30CE}"/>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C308F24D-A796-EF74-F9B7-A7206EA1FAD9}"/>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51644008-6A91-6BAA-7658-A7AA620C34D6}"/>
              </a:ext>
            </a:extLst>
          </p:cNvPr>
          <p:cNvSpPr/>
          <p:nvPr/>
        </p:nvSpPr>
        <p:spPr>
          <a:xfrm>
            <a:off x="163406" y="1124744"/>
            <a:ext cx="8777500" cy="5630709"/>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zh-CN" altLang="en-US"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a:t>
            </a:r>
            <a:r>
              <a:rPr lang="zh-CN" altLang="en-US"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延迟分支</a:t>
            </a:r>
            <a:endParaRPr lang="en-US" altLang="zh-CN"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advantage of cancelling branches is that they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eliminate the requirements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 the instruction placed in the delay slot, enabling the compiler to use scheduling schemes ‘From target’ and ‘From fall through’ without meeting the requirements shown for these schemes in Figure 3.29.</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the early RISC machines with single-cycle branch delays, the delayed branch approach was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attractive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since it yielded good performance with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minimal hardware cost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More recently, with deeper pipelines and longer branch delays, a delayed branch approach is less useful since it cannot easily hide the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longer delays.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With these longer branch delays, most architects have found it necessary to include more powerful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hardware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schemes for branch prediction.</a:t>
            </a:r>
          </a:p>
        </p:txBody>
      </p:sp>
    </p:spTree>
    <p:extLst>
      <p:ext uri="{BB962C8B-B14F-4D97-AF65-F5344CB8AC3E}">
        <p14:creationId xmlns:p14="http://schemas.microsoft.com/office/powerpoint/2010/main" val="3835277213"/>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73192" y="2277627"/>
            <a:ext cx="8777500" cy="836126"/>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effective pipeline speedup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with branch penalties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assuming an ideal CPI of 1: </a:t>
            </a:r>
          </a:p>
        </p:txBody>
      </p:sp>
      <p:sp>
        <p:nvSpPr>
          <p:cNvPr id="7" name="Text Box 4"/>
          <p:cNvSpPr txBox="1">
            <a:spLocks noChangeArrowheads="1"/>
          </p:cNvSpPr>
          <p:nvPr/>
        </p:nvSpPr>
        <p:spPr bwMode="auto">
          <a:xfrm>
            <a:off x="1475656" y="1104150"/>
            <a:ext cx="6172572" cy="104246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Performance of Branch Schemes </a:t>
            </a:r>
          </a:p>
          <a:p>
            <a:pPr algn="ctr">
              <a:spcBef>
                <a:spcPct val="20000"/>
              </a:spcBef>
            </a:pP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转移方案的性能</a:t>
            </a:r>
          </a:p>
        </p:txBody>
      </p:sp>
      <mc:AlternateContent xmlns:mc="http://schemas.openxmlformats.org/markup-compatibility/2006" xmlns:a14="http://schemas.microsoft.com/office/drawing/2010/main">
        <mc:Choice Requires="a14">
          <p:sp>
            <p:nvSpPr>
              <p:cNvPr id="8" name="文本框 7"/>
              <p:cNvSpPr txBox="1"/>
              <p:nvPr/>
            </p:nvSpPr>
            <p:spPr>
              <a:xfrm>
                <a:off x="556037" y="3244764"/>
                <a:ext cx="8011809" cy="1898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solidFill>
                            <a:schemeClr val="tx1"/>
                          </a:solidFill>
                          <a:latin typeface="Cambria Math" panose="02040503050406030204" pitchFamily="18" charset="0"/>
                        </a:rPr>
                        <m:t>Pipeline</m:t>
                      </m:r>
                      <m:r>
                        <a:rPr lang="en-US" altLang="zh-CN" b="0" i="1" smtClean="0">
                          <a:solidFill>
                            <a:schemeClr val="tx1"/>
                          </a:solidFill>
                          <a:latin typeface="Cambria Math" panose="02040503050406030204" pitchFamily="18" charset="0"/>
                        </a:rPr>
                        <m:t> </m:t>
                      </m:r>
                      <m:r>
                        <m:rPr>
                          <m:sty m:val="p"/>
                        </m:rPr>
                        <a:rPr lang="en-US" altLang="zh-CN" b="0" i="1" smtClean="0">
                          <a:solidFill>
                            <a:schemeClr val="tx1"/>
                          </a:solidFill>
                          <a:latin typeface="Cambria Math" panose="02040503050406030204" pitchFamily="18" charset="0"/>
                        </a:rPr>
                        <m:t>S</m:t>
                      </m:r>
                      <m:r>
                        <m:rPr>
                          <m:sty m:val="p"/>
                        </m:rPr>
                        <a:rPr lang="en-US" altLang="zh-CN" b="0" i="0" smtClean="0">
                          <a:solidFill>
                            <a:schemeClr val="tx1"/>
                          </a:solidFill>
                          <a:latin typeface="Cambria Math" panose="02040503050406030204" pitchFamily="18" charset="0"/>
                        </a:rPr>
                        <m:t>peedup</m:t>
                      </m:r>
                      <m:r>
                        <a:rPr lang="en-US" altLang="zh-CN" b="0" i="1" smtClean="0">
                          <a:solidFill>
                            <a:schemeClr val="tx1"/>
                          </a:solidFill>
                          <a:latin typeface="Cambria Math" panose="02040503050406030204" pitchFamily="18" charset="0"/>
                        </a:rPr>
                        <m:t>=</m:t>
                      </m:r>
                      <m:f>
                        <m:fPr>
                          <m:ctrlPr>
                            <a:rPr lang="en-US" altLang="zh-CN" b="0" i="1">
                              <a:solidFill>
                                <a:schemeClr val="tx1"/>
                              </a:solidFill>
                              <a:latin typeface="Cambria Math" panose="02040503050406030204" pitchFamily="18" charset="0"/>
                            </a:rPr>
                          </m:ctrlPr>
                        </m:fPr>
                        <m:num>
                          <m:r>
                            <m:rPr>
                              <m:sty m:val="p"/>
                            </m:rPr>
                            <a:rPr lang="en-US" altLang="zh-CN" b="0" i="0" smtClean="0">
                              <a:solidFill>
                                <a:schemeClr val="tx1"/>
                              </a:solidFill>
                              <a:latin typeface="Cambria Math" panose="02040503050406030204" pitchFamily="18" charset="0"/>
                            </a:rPr>
                            <m:t>Pipeline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depth</m:t>
                          </m:r>
                        </m:num>
                        <m:den>
                          <m:r>
                            <a:rPr lang="en-US" altLang="zh-CN" b="0" i="0" smtClean="0">
                              <a:solidFill>
                                <a:schemeClr val="tx1"/>
                              </a:solidFill>
                              <a:latin typeface="Cambria Math" panose="02040503050406030204" pitchFamily="18" charset="0"/>
                            </a:rPr>
                            <m:t>1+</m:t>
                          </m:r>
                          <m:r>
                            <m:rPr>
                              <m:sty m:val="p"/>
                            </m:rPr>
                            <a:rPr lang="en-US" altLang="zh-CN" b="0" i="0" smtClean="0">
                              <a:solidFill>
                                <a:schemeClr val="tx1"/>
                              </a:solidFill>
                              <a:latin typeface="Cambria Math" panose="02040503050406030204" pitchFamily="18" charset="0"/>
                            </a:rPr>
                            <m:t>Pipeline</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stall</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cycles</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per</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instruction</m:t>
                          </m:r>
                        </m:den>
                      </m:f>
                    </m:oMath>
                  </m:oMathPara>
                </a14:m>
                <a:br>
                  <a:rPr lang="en-US" altLang="zh-CN" b="0" dirty="0">
                    <a:solidFill>
                      <a:schemeClr val="tx1"/>
                    </a:solidFill>
                  </a:rPr>
                </a:br>
                <a:endParaRPr lang="en-US" altLang="zh-CN" b="0" i="1" dirty="0">
                  <a:solidFill>
                    <a:schemeClr val="tx1"/>
                  </a:solidFill>
                  <a:latin typeface="Cambria Math" panose="02040503050406030204" pitchFamily="18" charset="0"/>
                </a:endParaRPr>
              </a:p>
              <a:p>
                <a:endParaRPr lang="en-US" altLang="zh-CN"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m:t>
                      </m:r>
                      <m:f>
                        <m:fPr>
                          <m:ctrlPr>
                            <a:rPr lang="en-US" altLang="zh-CN" b="0" i="1">
                              <a:solidFill>
                                <a:schemeClr val="tx1"/>
                              </a:solidFill>
                              <a:latin typeface="Cambria Math" panose="02040503050406030204" pitchFamily="18" charset="0"/>
                            </a:rPr>
                          </m:ctrlPr>
                        </m:fPr>
                        <m:num>
                          <m:r>
                            <m:rPr>
                              <m:sty m:val="p"/>
                            </m:rPr>
                            <a:rPr lang="en-US" altLang="zh-CN" b="0">
                              <a:solidFill>
                                <a:schemeClr val="tx1"/>
                              </a:solidFill>
                              <a:latin typeface="Cambria Math" panose="02040503050406030204" pitchFamily="18" charset="0"/>
                            </a:rPr>
                            <m:t>Pipeline</m:t>
                          </m:r>
                          <m:r>
                            <a:rPr lang="en-US" altLang="zh-CN" b="0">
                              <a:solidFill>
                                <a:schemeClr val="tx1"/>
                              </a:solidFill>
                              <a:latin typeface="Cambria Math" panose="02040503050406030204" pitchFamily="18" charset="0"/>
                            </a:rPr>
                            <m:t> </m:t>
                          </m:r>
                          <m:r>
                            <m:rPr>
                              <m:sty m:val="p"/>
                            </m:rPr>
                            <a:rPr lang="en-US" altLang="zh-CN" b="0">
                              <a:solidFill>
                                <a:schemeClr val="tx1"/>
                              </a:solidFill>
                              <a:latin typeface="Cambria Math" panose="02040503050406030204" pitchFamily="18" charset="0"/>
                            </a:rPr>
                            <m:t>depth</m:t>
                          </m:r>
                        </m:num>
                        <m:den>
                          <m:r>
                            <a:rPr lang="en-US" altLang="zh-CN" b="0">
                              <a:solidFill>
                                <a:schemeClr val="tx1"/>
                              </a:solidFill>
                              <a:latin typeface="Cambria Math" panose="02040503050406030204" pitchFamily="18" charset="0"/>
                            </a:rPr>
                            <m:t>1+</m:t>
                          </m:r>
                          <m:r>
                            <m:rPr>
                              <m:sty m:val="p"/>
                            </m:rPr>
                            <a:rPr lang="en-US" altLang="zh-CN" b="0" i="0" smtClean="0">
                              <a:solidFill>
                                <a:schemeClr val="tx1"/>
                              </a:solidFill>
                              <a:latin typeface="Cambria Math" panose="02040503050406030204" pitchFamily="18" charset="0"/>
                            </a:rPr>
                            <m:t>Branch</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frequency</m:t>
                          </m:r>
                          <m:r>
                            <a:rPr lang="en-US" altLang="zh-CN" b="0" i="0"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ea typeface="Cambria Math" panose="02040503050406030204" pitchFamily="18" charset="0"/>
                            </a:rPr>
                            <m:t>×</m:t>
                          </m:r>
                          <m:r>
                            <m:rPr>
                              <m:sty m:val="p"/>
                            </m:rPr>
                            <a:rPr lang="en-US" altLang="zh-CN" b="0" i="0" smtClean="0">
                              <a:solidFill>
                                <a:schemeClr val="tx1"/>
                              </a:solidFill>
                              <a:latin typeface="Cambria Math" panose="02040503050406030204" pitchFamily="18" charset="0"/>
                              <a:ea typeface="Cambria Math" panose="02040503050406030204" pitchFamily="18" charset="0"/>
                            </a:rPr>
                            <m:t>B</m:t>
                          </m:r>
                          <m:r>
                            <m:rPr>
                              <m:sty m:val="p"/>
                            </m:rPr>
                            <a:rPr lang="en-US" altLang="zh-CN" b="0" i="0" smtClean="0">
                              <a:solidFill>
                                <a:schemeClr val="tx1"/>
                              </a:solidFill>
                              <a:latin typeface="Cambria Math" panose="02040503050406030204" pitchFamily="18" charset="0"/>
                            </a:rPr>
                            <m:t>ranch</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penalty</m:t>
                          </m:r>
                        </m:den>
                      </m:f>
                    </m:oMath>
                  </m:oMathPara>
                </a14:m>
                <a:endParaRPr lang="en-US" altLang="zh-CN" b="0"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56037" y="3244764"/>
                <a:ext cx="8011809" cy="1898853"/>
              </a:xfrm>
              <a:prstGeom prst="rect">
                <a:avLst/>
              </a:prstGeom>
              <a:blipFill rotWithShape="1">
                <a:blip r:embed="rId3"/>
                <a:stretch>
                  <a:fillRect l="-5" t="-29" r="5" b="-17684"/>
                </a:stretch>
              </a:blipFill>
            </p:spPr>
            <p:txBody>
              <a:bodyPr/>
              <a:lstStyle/>
              <a:p>
                <a:r>
                  <a:rPr lang="zh-CN" altLang="en-US">
                    <a:noFill/>
                  </a:rPr>
                  <a:t> </a:t>
                </a:r>
              </a:p>
            </p:txBody>
          </p:sp>
        </mc:Fallback>
      </mc:AlternateContent>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2116576"/>
            <a:ext cx="8777500" cy="2302875"/>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Delayed branches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are a technique that exposes a pipeline hazard so that the compiler can reduce the penalty associated with the hazard. </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Effectiveness of delayed branches: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depends 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we can correctly guess branch direction. Accurately predict a branch at compile time is also helpful scheduling data hazards.</a:t>
            </a:r>
          </a:p>
        </p:txBody>
      </p:sp>
      <p:sp>
        <p:nvSpPr>
          <p:cNvPr id="7" name="Text Box 4"/>
          <p:cNvSpPr txBox="1">
            <a:spLocks noChangeArrowheads="1"/>
          </p:cNvSpPr>
          <p:nvPr/>
        </p:nvSpPr>
        <p:spPr bwMode="auto">
          <a:xfrm>
            <a:off x="323528" y="1050618"/>
            <a:ext cx="8568952" cy="104246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Static Branch Prediction: Using Compiler Technology</a:t>
            </a:r>
          </a:p>
          <a:p>
            <a:pPr algn="ctr">
              <a:spcBef>
                <a:spcPct val="20000"/>
              </a:spcBef>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静态转移预测：采用编译器技术</a:t>
            </a:r>
          </a:p>
        </p:txBody>
      </p:sp>
      <p:sp>
        <p:nvSpPr>
          <p:cNvPr id="2" name="矩形 1">
            <a:extLst>
              <a:ext uri="{FF2B5EF4-FFF2-40B4-BE49-F238E27FC236}">
                <a16:creationId xmlns:a16="http://schemas.microsoft.com/office/drawing/2014/main" id="{DF9FF57D-EFB1-30ED-F9AC-C6E45798A0BD}"/>
              </a:ext>
            </a:extLst>
          </p:cNvPr>
          <p:cNvSpPr/>
          <p:nvPr/>
        </p:nvSpPr>
        <p:spPr>
          <a:xfrm>
            <a:off x="2699792" y="4419451"/>
            <a:ext cx="4104456" cy="2302875"/>
          </a:xfrm>
          <a:prstGeom prst="rect">
            <a:avLst/>
          </a:prstGeom>
        </p:spPr>
        <p:txBody>
          <a:bodyPr wrap="square">
            <a:spAutoFit/>
          </a:bodyPr>
          <a:lstStyle/>
          <a:p>
            <a:pPr algn="just">
              <a:lnSpc>
                <a:spcPts val="2900"/>
              </a:lnSpc>
              <a:spcBef>
                <a:spcPts val="0"/>
              </a:spcBef>
              <a:spcAft>
                <a:spcPts val="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LW        R1, 0(R2)</a:t>
            </a:r>
          </a:p>
          <a:p>
            <a:pPr algn="just">
              <a:lnSpc>
                <a:spcPts val="2900"/>
              </a:lnSpc>
              <a:spcBef>
                <a:spcPts val="0"/>
              </a:spcBef>
              <a:spcAft>
                <a:spcPts val="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SUB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R1</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R1, R3</a:t>
            </a:r>
          </a:p>
          <a:p>
            <a:pPr algn="just">
              <a:lnSpc>
                <a:spcPts val="2900"/>
              </a:lnSpc>
              <a:spcBef>
                <a:spcPts val="0"/>
              </a:spcBef>
              <a:spcAft>
                <a:spcPts val="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BEQZ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R1</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L</a:t>
            </a:r>
          </a:p>
          <a:p>
            <a:pPr algn="just">
              <a:lnSpc>
                <a:spcPts val="2900"/>
              </a:lnSpc>
              <a:spcBef>
                <a:spcPts val="0"/>
              </a:spcBef>
              <a:spcAft>
                <a:spcPts val="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R4, R5, R6</a:t>
            </a:r>
          </a:p>
          <a:p>
            <a:pPr algn="just">
              <a:lnSpc>
                <a:spcPts val="2900"/>
              </a:lnSpc>
              <a:spcBef>
                <a:spcPts val="0"/>
              </a:spcBef>
              <a:spcAft>
                <a:spcPts val="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ADD      R10, R4, R3</a:t>
            </a:r>
          </a:p>
          <a:p>
            <a:pPr algn="just">
              <a:lnSpc>
                <a:spcPts val="2900"/>
              </a:lnSpc>
              <a:spcBef>
                <a:spcPts val="0"/>
              </a:spcBef>
              <a:spcAft>
                <a:spcPts val="0"/>
              </a:spcAft>
              <a:buSzPct val="10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   ADD      R7, R8, R9</a:t>
            </a:r>
          </a:p>
        </p:txBody>
      </p:sp>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3CF71-C8CE-58CE-1E69-33326A4BE9B4}"/>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BA911CB8-25EC-B878-E24D-FA12DF3914AC}"/>
              </a:ext>
            </a:extLst>
          </p:cNvPr>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993BC6E5-8F7C-8966-B83A-10921289D51E}"/>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013EF6E5-9A36-FE15-0034-4EB1A4CB4882}"/>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CF2D53C-EB50-5D3E-603D-2A2782D93A2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0268A408-3BEC-6630-6F33-280233F52316}"/>
              </a:ext>
            </a:extLst>
          </p:cNvPr>
          <p:cNvSpPr/>
          <p:nvPr/>
        </p:nvSpPr>
        <p:spPr>
          <a:xfrm>
            <a:off x="173192" y="2277627"/>
            <a:ext cx="8777500" cy="4162358"/>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Delayed branches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are a technique that exposes a pipeline hazard so that the compiler can reduce the penalty associated with the hazard. </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Effectiveness of delayed branches: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depends 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we can correctly guess branch direction</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Accurately predict a branch at compile time is also helpful scheduling data hazards.</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Two basic methods to statically predict branches: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by examining program behavior.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by using profile information collected from earlier runs of program.     </a:t>
            </a:r>
          </a:p>
        </p:txBody>
      </p:sp>
      <p:sp>
        <p:nvSpPr>
          <p:cNvPr id="7" name="Text Box 4">
            <a:extLst>
              <a:ext uri="{FF2B5EF4-FFF2-40B4-BE49-F238E27FC236}">
                <a16:creationId xmlns:a16="http://schemas.microsoft.com/office/drawing/2014/main" id="{D7DFA388-C11D-F606-FF69-F99BA1A4BA3A}"/>
              </a:ext>
            </a:extLst>
          </p:cNvPr>
          <p:cNvSpPr txBox="1">
            <a:spLocks noChangeArrowheads="1"/>
          </p:cNvSpPr>
          <p:nvPr/>
        </p:nvSpPr>
        <p:spPr bwMode="auto">
          <a:xfrm>
            <a:off x="323528" y="1050618"/>
            <a:ext cx="8568952" cy="104246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Static Branch Prediction: Using Compiler Technology</a:t>
            </a:r>
          </a:p>
          <a:p>
            <a:pPr algn="ctr">
              <a:spcBef>
                <a:spcPct val="20000"/>
              </a:spcBef>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静态转移预测：采用编译器技术</a:t>
            </a:r>
          </a:p>
        </p:txBody>
      </p:sp>
    </p:spTree>
    <p:extLst>
      <p:ext uri="{BB962C8B-B14F-4D97-AF65-F5344CB8AC3E}">
        <p14:creationId xmlns:p14="http://schemas.microsoft.com/office/powerpoint/2010/main" val="22269958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00703" y="2088621"/>
            <a:ext cx="8774502" cy="4317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will:</a:t>
            </a:r>
          </a:p>
          <a:p>
            <a:pPr marL="514350" indent="514350" algn="just">
              <a:spcBef>
                <a:spcPct val="20000"/>
              </a:spcBef>
              <a:buFont typeface="+mj-ea"/>
              <a:buAutoNum type="circleNumDbPlain"/>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define five steps a DLX instruction involves.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首先定义</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指令所涉及的</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个步骤</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514350" indent="514350" algn="just">
              <a:spcBef>
                <a:spcPct val="20000"/>
              </a:spcBef>
              <a:buFont typeface="+mj-ea"/>
              <a:buAutoNum type="circleNumDbPlain"/>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implement DLX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without pipelining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再以无流水线的方式实现</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p>
          <a:p>
            <a:pPr marL="514350" indent="514350" algn="just">
              <a:spcBef>
                <a:spcPct val="20000"/>
              </a:spcBef>
              <a:buFont typeface="+mj-ea"/>
              <a:buAutoNum type="circleNumDbPlain"/>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extend this implementation to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pipelined DLX</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再将该实现扩展成流水线</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，与非流水对比</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Every DLX instruction can be implemented in at most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five clock cycles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 ID, EX, MEM, WB. </a:t>
            </a:r>
          </a:p>
        </p:txBody>
      </p:sp>
      <p:sp>
        <p:nvSpPr>
          <p:cNvPr id="8" name="Text Box 5"/>
          <p:cNvSpPr txBox="1">
            <a:spLocks noChangeArrowheads="1"/>
          </p:cNvSpPr>
          <p:nvPr/>
        </p:nvSpPr>
        <p:spPr bwMode="auto">
          <a:xfrm>
            <a:off x="1491816" y="1052736"/>
            <a:ext cx="6120680" cy="956288"/>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Simple Implementation of DLX</a:t>
            </a:r>
          </a:p>
          <a:p>
            <a:pPr algn="ctr">
              <a:spcBef>
                <a:spcPts val="0"/>
              </a:spcBef>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的一种简单实现</a:t>
            </a:r>
          </a:p>
        </p:txBody>
      </p:sp>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3473708" cy="452945"/>
          </a:xfrm>
        </p:spPr>
        <p:txBody>
          <a:bodyPr/>
          <a:lstStyle/>
          <a:p>
            <a:r>
              <a:rPr lang="en-US" altLang="zh-CN" sz="3000" dirty="0">
                <a:solidFill>
                  <a:srgbClr val="800000"/>
                </a:solidFill>
                <a:latin typeface="Times New Roman" panose="02020603050405020304" pitchFamily="18" charset="0"/>
                <a:ea typeface="宋体" panose="02010600030101010101" pitchFamily="2" charset="-122"/>
              </a:rPr>
              <a:t>3.5 Control Hazards</a:t>
            </a:r>
            <a:endParaRPr lang="en-US" altLang="zh-CN"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73192" y="2277627"/>
            <a:ext cx="8777500" cy="3245440"/>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Simplest scheme: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predict a branch as taken</a:t>
            </a:r>
          </a:p>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Another: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predict on basis of branch direction, choosing: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backward-going branch -&gt; taken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forward-going branches -&gt; not taken.</a:t>
            </a:r>
          </a:p>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More accurate technique: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predict branches on the basis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profile information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collected from earlier runs.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behavior of branches: often highly biased toward taken or untaken.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4"/>
          <p:cNvSpPr txBox="1">
            <a:spLocks noChangeArrowheads="1"/>
          </p:cNvSpPr>
          <p:nvPr/>
        </p:nvSpPr>
        <p:spPr bwMode="auto">
          <a:xfrm>
            <a:off x="323528" y="1050618"/>
            <a:ext cx="8568952" cy="104246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Static Branch Prediction: Using Compiler Technology</a:t>
            </a:r>
          </a:p>
          <a:p>
            <a:pPr algn="ctr">
              <a:spcBef>
                <a:spcPct val="20000"/>
              </a:spcBef>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静态转移预测：采用编译器技术</a:t>
            </a:r>
          </a:p>
        </p:txBody>
      </p:sp>
    </p:spTree>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8445"/>
            <a:ext cx="8777500" cy="4067780"/>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 floating-point operations: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DLX FP operations complete in one cycle -&gt; slow clock, or enormous logic in FP units -&gt; impractical</a:t>
            </a:r>
          </a:p>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浮点操作在一个周期内完成不现实</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多周期操作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流水线中如何解决？</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Imagine FP pipeline has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changes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 may be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repeat as many times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 needed to complete the operation– the number of repetitions can vary for different operation. </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There may be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multiple floating-point functional units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28445"/>
            <a:ext cx="8777500" cy="5657959"/>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Assume there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four separate functional units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DLX implement:</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Integer unit: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handles loads and stores, integer ALU operations, and branches.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整数单元</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FP and integer multiplier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浮点和整数乘法器</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③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FP adder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handles FP add, subtract, conversion.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浮点加法器</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FP and integer divider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浮点和整数除法器</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Assume that the execution stages of these functional units are not pipelined.</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Thus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no instruction using a unit may issue until previous instruction leaves EX.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 instruction cannot proceed to EX, the entire pipeline behind will be stalled.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980728"/>
            <a:ext cx="8777500"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DLX pipeline with three additional </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unpipelined</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floating-point, functional units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grpSp>
        <p:nvGrpSpPr>
          <p:cNvPr id="68" name="组合 67"/>
          <p:cNvGrpSpPr/>
          <p:nvPr/>
        </p:nvGrpSpPr>
        <p:grpSpPr>
          <a:xfrm>
            <a:off x="1259632" y="1844824"/>
            <a:ext cx="6492322" cy="4748343"/>
            <a:chOff x="1259632" y="1902602"/>
            <a:chExt cx="6492322" cy="4748343"/>
          </a:xfrm>
        </p:grpSpPr>
        <p:grpSp>
          <p:nvGrpSpPr>
            <p:cNvPr id="5" name="组合 4"/>
            <p:cNvGrpSpPr/>
            <p:nvPr/>
          </p:nvGrpSpPr>
          <p:grpSpPr>
            <a:xfrm>
              <a:off x="1259632" y="3429000"/>
              <a:ext cx="1080120" cy="1080120"/>
              <a:chOff x="1475656" y="2780928"/>
              <a:chExt cx="1080120" cy="1080120"/>
            </a:xfrm>
          </p:grpSpPr>
          <p:sp>
            <p:nvSpPr>
              <p:cNvPr id="2" name="矩形 1"/>
              <p:cNvSpPr/>
              <p:nvPr/>
            </p:nvSpPr>
            <p:spPr bwMode="auto">
              <a:xfrm>
                <a:off x="1475656" y="2780928"/>
                <a:ext cx="1080120" cy="1080120"/>
              </a:xfrm>
              <a:prstGeom prst="rect">
                <a:avLst/>
              </a:prstGeom>
              <a:solidFill>
                <a:srgbClr val="00B050"/>
              </a:solidFill>
              <a:ln w="12700" cap="flat" cmpd="sng" algn="ctr">
                <a:solidFill>
                  <a:srgbClr val="00B05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4" name="矩形 3"/>
              <p:cNvSpPr/>
              <p:nvPr/>
            </p:nvSpPr>
            <p:spPr>
              <a:xfrm>
                <a:off x="1769494" y="3090155"/>
                <a:ext cx="492443" cy="461665"/>
              </a:xfrm>
              <a:prstGeom prst="rect">
                <a:avLst/>
              </a:prstGeom>
            </p:spPr>
            <p:txBody>
              <a:bodyPr wrap="none">
                <a:sp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a:t>
                </a:r>
                <a:endParaRPr lang="zh-CN" altLang="en-US" dirty="0">
                  <a:solidFill>
                    <a:schemeClr val="tx1"/>
                  </a:solidFill>
                </a:endParaRPr>
              </a:p>
            </p:txBody>
          </p:sp>
        </p:grpSp>
        <p:grpSp>
          <p:nvGrpSpPr>
            <p:cNvPr id="10" name="组合 9"/>
            <p:cNvGrpSpPr/>
            <p:nvPr/>
          </p:nvGrpSpPr>
          <p:grpSpPr>
            <a:xfrm>
              <a:off x="2367474" y="3429000"/>
              <a:ext cx="1080120" cy="1080120"/>
              <a:chOff x="1475656" y="2780928"/>
              <a:chExt cx="1080120" cy="1080120"/>
            </a:xfrm>
          </p:grpSpPr>
          <p:sp>
            <p:nvSpPr>
              <p:cNvPr id="11" name="矩形 10"/>
              <p:cNvSpPr/>
              <p:nvPr/>
            </p:nvSpPr>
            <p:spPr bwMode="auto">
              <a:xfrm>
                <a:off x="1475656" y="2780928"/>
                <a:ext cx="1080120" cy="1080120"/>
              </a:xfrm>
              <a:prstGeom prst="rect">
                <a:avLst/>
              </a:prstGeom>
              <a:solidFill>
                <a:srgbClr val="FFC000"/>
              </a:solidFill>
              <a:ln w="12700" cap="flat" cmpd="sng" algn="ctr">
                <a:solidFill>
                  <a:srgbClr val="FFC0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12" name="矩形 11"/>
              <p:cNvSpPr/>
              <p:nvPr/>
            </p:nvSpPr>
            <p:spPr>
              <a:xfrm>
                <a:off x="1769494" y="3090155"/>
                <a:ext cx="527709" cy="461665"/>
              </a:xfrm>
              <a:prstGeom prst="rect">
                <a:avLst/>
              </a:prstGeom>
            </p:spPr>
            <p:txBody>
              <a:bodyPr wrap="none">
                <a:sp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ID</a:t>
                </a:r>
                <a:endParaRPr lang="zh-CN" altLang="en-US" dirty="0">
                  <a:solidFill>
                    <a:schemeClr val="tx1"/>
                  </a:solidFill>
                </a:endParaRPr>
              </a:p>
            </p:txBody>
          </p:sp>
        </p:grpSp>
        <p:grpSp>
          <p:nvGrpSpPr>
            <p:cNvPr id="13" name="组合 12"/>
            <p:cNvGrpSpPr/>
            <p:nvPr/>
          </p:nvGrpSpPr>
          <p:grpSpPr>
            <a:xfrm>
              <a:off x="3894243" y="1902602"/>
              <a:ext cx="1080120" cy="1080120"/>
              <a:chOff x="1475656" y="2780928"/>
              <a:chExt cx="1080120" cy="1080120"/>
            </a:xfrm>
          </p:grpSpPr>
          <p:sp>
            <p:nvSpPr>
              <p:cNvPr id="14" name="矩形 13"/>
              <p:cNvSpPr/>
              <p:nvPr/>
            </p:nvSpPr>
            <p:spPr bwMode="auto">
              <a:xfrm>
                <a:off x="1475656" y="2780928"/>
                <a:ext cx="1080120" cy="1080120"/>
              </a:xfrm>
              <a:prstGeom prst="rect">
                <a:avLst/>
              </a:prstGeom>
              <a:solidFill>
                <a:schemeClr val="accent5"/>
              </a:solidFill>
              <a:ln w="12700" cap="flat" cmpd="sng" algn="ctr">
                <a:solidFill>
                  <a:srgbClr val="FFC0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15" name="矩形 14"/>
              <p:cNvSpPr/>
              <p:nvPr/>
            </p:nvSpPr>
            <p:spPr>
              <a:xfrm>
                <a:off x="1564310" y="2780928"/>
                <a:ext cx="902811" cy="923330"/>
              </a:xfrm>
              <a:prstGeom prst="rect">
                <a:avLst/>
              </a:prstGeom>
            </p:spPr>
            <p:txBody>
              <a:bodyPr wrap="none">
                <a:spAutoFit/>
              </a:bodyPr>
              <a:lstStyle/>
              <a:p>
                <a:pPr algn="ct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a:t>
                </a:r>
              </a:p>
              <a:p>
                <a:pPr algn="ct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Integer</a:t>
                </a:r>
              </a:p>
              <a:p>
                <a:pPr algn="ct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unit</a:t>
                </a:r>
                <a:endParaRPr lang="zh-CN" altLang="en-US" sz="1800" dirty="0">
                  <a:solidFill>
                    <a:schemeClr val="tx1"/>
                  </a:solidFill>
                </a:endParaRPr>
              </a:p>
            </p:txBody>
          </p:sp>
        </p:grpSp>
        <p:grpSp>
          <p:nvGrpSpPr>
            <p:cNvPr id="16" name="组合 15"/>
            <p:cNvGrpSpPr/>
            <p:nvPr/>
          </p:nvGrpSpPr>
          <p:grpSpPr>
            <a:xfrm>
              <a:off x="3809773" y="3105785"/>
              <a:ext cx="1249060" cy="1080120"/>
              <a:chOff x="1391186" y="2780928"/>
              <a:chExt cx="1249060" cy="1080120"/>
            </a:xfrm>
          </p:grpSpPr>
          <p:sp>
            <p:nvSpPr>
              <p:cNvPr id="19" name="矩形 18"/>
              <p:cNvSpPr/>
              <p:nvPr/>
            </p:nvSpPr>
            <p:spPr bwMode="auto">
              <a:xfrm>
                <a:off x="1475656" y="2780928"/>
                <a:ext cx="1080120" cy="1080120"/>
              </a:xfrm>
              <a:prstGeom prst="rect">
                <a:avLst/>
              </a:prstGeom>
              <a:solidFill>
                <a:schemeClr val="accent5"/>
              </a:solidFill>
              <a:ln w="12700" cap="flat" cmpd="sng" algn="ctr">
                <a:solidFill>
                  <a:srgbClr val="FFC0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20" name="矩形 19"/>
              <p:cNvSpPr/>
              <p:nvPr/>
            </p:nvSpPr>
            <p:spPr>
              <a:xfrm>
                <a:off x="1391186" y="2780928"/>
                <a:ext cx="1249060" cy="923330"/>
              </a:xfrm>
              <a:prstGeom prst="rect">
                <a:avLst/>
              </a:prstGeom>
            </p:spPr>
            <p:txBody>
              <a:bodyPr wrap="none">
                <a:spAutoFit/>
              </a:bodyPr>
              <a:lstStyle/>
              <a:p>
                <a:pPr algn="ct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a:t>
                </a:r>
              </a:p>
              <a:p>
                <a:pPr algn="ct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FP/Integer</a:t>
                </a:r>
              </a:p>
              <a:p>
                <a:pPr algn="ct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multiply</a:t>
                </a:r>
                <a:endParaRPr lang="zh-CN" altLang="en-US" sz="1800" dirty="0">
                  <a:solidFill>
                    <a:schemeClr val="tx1"/>
                  </a:solidFill>
                </a:endParaRPr>
              </a:p>
            </p:txBody>
          </p:sp>
        </p:grpSp>
        <p:grpSp>
          <p:nvGrpSpPr>
            <p:cNvPr id="21" name="组合 20"/>
            <p:cNvGrpSpPr/>
            <p:nvPr/>
          </p:nvGrpSpPr>
          <p:grpSpPr>
            <a:xfrm>
              <a:off x="3889890" y="4323357"/>
              <a:ext cx="1088824" cy="1080120"/>
              <a:chOff x="1468674" y="2780928"/>
              <a:chExt cx="1088824" cy="1080120"/>
            </a:xfrm>
          </p:grpSpPr>
          <p:sp>
            <p:nvSpPr>
              <p:cNvPr id="22" name="矩形 21"/>
              <p:cNvSpPr/>
              <p:nvPr/>
            </p:nvSpPr>
            <p:spPr bwMode="auto">
              <a:xfrm>
                <a:off x="1475656" y="2780928"/>
                <a:ext cx="1080120" cy="1080120"/>
              </a:xfrm>
              <a:prstGeom prst="rect">
                <a:avLst/>
              </a:prstGeom>
              <a:solidFill>
                <a:schemeClr val="accent5"/>
              </a:solidFill>
              <a:ln w="12700" cap="flat" cmpd="sng" algn="ctr">
                <a:solidFill>
                  <a:srgbClr val="FFC0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23" name="矩形 22"/>
              <p:cNvSpPr/>
              <p:nvPr/>
            </p:nvSpPr>
            <p:spPr>
              <a:xfrm>
                <a:off x="1468674" y="2951743"/>
                <a:ext cx="1088824" cy="646331"/>
              </a:xfrm>
              <a:prstGeom prst="rect">
                <a:avLst/>
              </a:prstGeom>
            </p:spPr>
            <p:txBody>
              <a:bodyPr wrap="none">
                <a:spAutoFit/>
              </a:bodyPr>
              <a:lstStyle/>
              <a:p>
                <a:pPr algn="ct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a:t>
                </a:r>
              </a:p>
              <a:p>
                <a:pPr algn="ct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FP adder</a:t>
                </a:r>
                <a:endParaRPr lang="zh-CN" altLang="en-US" sz="1800" dirty="0">
                  <a:solidFill>
                    <a:schemeClr val="tx1"/>
                  </a:solidFill>
                </a:endParaRPr>
              </a:p>
            </p:txBody>
          </p:sp>
        </p:grpSp>
        <p:grpSp>
          <p:nvGrpSpPr>
            <p:cNvPr id="24" name="组合 23"/>
            <p:cNvGrpSpPr/>
            <p:nvPr/>
          </p:nvGrpSpPr>
          <p:grpSpPr>
            <a:xfrm>
              <a:off x="3741716" y="5540930"/>
              <a:ext cx="1420465" cy="1110015"/>
              <a:chOff x="1323129" y="2751033"/>
              <a:chExt cx="1420465" cy="1110015"/>
            </a:xfrm>
          </p:grpSpPr>
          <p:sp>
            <p:nvSpPr>
              <p:cNvPr id="25" name="矩形 24"/>
              <p:cNvSpPr/>
              <p:nvPr/>
            </p:nvSpPr>
            <p:spPr bwMode="auto">
              <a:xfrm>
                <a:off x="1475656" y="2780928"/>
                <a:ext cx="1080120" cy="1080120"/>
              </a:xfrm>
              <a:prstGeom prst="rect">
                <a:avLst/>
              </a:prstGeom>
              <a:solidFill>
                <a:schemeClr val="accent5"/>
              </a:solidFill>
              <a:ln w="12700" cap="flat" cmpd="sng" algn="ctr">
                <a:solidFill>
                  <a:srgbClr val="FFC0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26" name="矩形 25"/>
              <p:cNvSpPr/>
              <p:nvPr/>
            </p:nvSpPr>
            <p:spPr>
              <a:xfrm>
                <a:off x="1323129" y="2751033"/>
                <a:ext cx="1420465" cy="923330"/>
              </a:xfrm>
              <a:prstGeom prst="rect">
                <a:avLst/>
              </a:prstGeom>
            </p:spPr>
            <p:txBody>
              <a:bodyPr wrap="square">
                <a:spAutoFit/>
              </a:bodyPr>
              <a:lstStyle/>
              <a:p>
                <a:pPr algn="ct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a:t>
                </a:r>
              </a:p>
              <a:p>
                <a:pPr algn="ct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FP/Integer</a:t>
                </a:r>
              </a:p>
              <a:p>
                <a:pPr algn="ct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divide</a:t>
                </a:r>
                <a:endParaRPr lang="zh-CN" altLang="en-US" sz="1800" dirty="0">
                  <a:solidFill>
                    <a:schemeClr val="tx1"/>
                  </a:solidFill>
                </a:endParaRPr>
              </a:p>
            </p:txBody>
          </p:sp>
        </p:grpSp>
        <p:grpSp>
          <p:nvGrpSpPr>
            <p:cNvPr id="28" name="组合 27"/>
            <p:cNvGrpSpPr/>
            <p:nvPr/>
          </p:nvGrpSpPr>
          <p:grpSpPr>
            <a:xfrm>
              <a:off x="5563992" y="3429000"/>
              <a:ext cx="1080120" cy="1080120"/>
              <a:chOff x="1475656" y="2780928"/>
              <a:chExt cx="1080120" cy="1080120"/>
            </a:xfrm>
          </p:grpSpPr>
          <p:sp>
            <p:nvSpPr>
              <p:cNvPr id="29" name="矩形 28"/>
              <p:cNvSpPr/>
              <p:nvPr/>
            </p:nvSpPr>
            <p:spPr bwMode="auto">
              <a:xfrm>
                <a:off x="1475656" y="2780928"/>
                <a:ext cx="1080120" cy="1080120"/>
              </a:xfrm>
              <a:prstGeom prst="rect">
                <a:avLst/>
              </a:prstGeom>
              <a:solidFill>
                <a:schemeClr val="accent5">
                  <a:lumMod val="75000"/>
                </a:schemeClr>
              </a:solidFill>
              <a:ln w="12700" cap="flat" cmpd="sng" algn="ctr">
                <a:solidFill>
                  <a:schemeClr val="accent5">
                    <a:lumMod val="75000"/>
                  </a:schemeClr>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30" name="矩形 29"/>
              <p:cNvSpPr/>
              <p:nvPr/>
            </p:nvSpPr>
            <p:spPr>
              <a:xfrm>
                <a:off x="1552202" y="3090155"/>
                <a:ext cx="970137" cy="461665"/>
              </a:xfrm>
              <a:prstGeom prst="rect">
                <a:avLst/>
              </a:prstGeom>
            </p:spPr>
            <p:txBody>
              <a:bodyPr wrap="none">
                <a:sp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MEM</a:t>
                </a:r>
                <a:endParaRPr lang="zh-CN" altLang="en-US" dirty="0">
                  <a:solidFill>
                    <a:schemeClr val="tx1"/>
                  </a:solidFill>
                </a:endParaRPr>
              </a:p>
            </p:txBody>
          </p:sp>
        </p:grpSp>
        <p:grpSp>
          <p:nvGrpSpPr>
            <p:cNvPr id="31" name="组合 30"/>
            <p:cNvGrpSpPr/>
            <p:nvPr/>
          </p:nvGrpSpPr>
          <p:grpSpPr>
            <a:xfrm>
              <a:off x="6671834" y="3429000"/>
              <a:ext cx="1080120" cy="1080120"/>
              <a:chOff x="1475656" y="2780928"/>
              <a:chExt cx="1080120" cy="1080120"/>
            </a:xfrm>
          </p:grpSpPr>
          <p:sp>
            <p:nvSpPr>
              <p:cNvPr id="32" name="矩形 31"/>
              <p:cNvSpPr/>
              <p:nvPr/>
            </p:nvSpPr>
            <p:spPr bwMode="auto">
              <a:xfrm>
                <a:off x="1475656" y="2780928"/>
                <a:ext cx="1080120" cy="1080120"/>
              </a:xfrm>
              <a:prstGeom prst="rect">
                <a:avLst/>
              </a:prstGeom>
              <a:solidFill>
                <a:schemeClr val="accent6"/>
              </a:solidFill>
              <a:ln w="12700" cap="flat" cmpd="sng" algn="ctr">
                <a:solidFill>
                  <a:schemeClr val="accent6"/>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33" name="矩形 32"/>
              <p:cNvSpPr/>
              <p:nvPr/>
            </p:nvSpPr>
            <p:spPr>
              <a:xfrm>
                <a:off x="1666902" y="3102266"/>
                <a:ext cx="697627" cy="461665"/>
              </a:xfrm>
              <a:prstGeom prst="rect">
                <a:avLst/>
              </a:prstGeom>
            </p:spPr>
            <p:txBody>
              <a:bodyPr wrap="none">
                <a:spAutoFit/>
              </a:bodyPr>
              <a:lstStyle/>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WB</a:t>
                </a:r>
                <a:endParaRPr lang="zh-CN" altLang="en-US" dirty="0">
                  <a:solidFill>
                    <a:schemeClr val="tx1"/>
                  </a:solidFill>
                </a:endParaRPr>
              </a:p>
            </p:txBody>
          </p:sp>
        </p:grpSp>
        <p:cxnSp>
          <p:nvCxnSpPr>
            <p:cNvPr id="7" name="直接箭头连接符 6"/>
            <p:cNvCxnSpPr>
              <a:stCxn id="11" idx="3"/>
              <a:endCxn id="14" idx="1"/>
            </p:cNvCxnSpPr>
            <p:nvPr/>
          </p:nvCxnSpPr>
          <p:spPr bwMode="auto">
            <a:xfrm flipV="1">
              <a:off x="3447594" y="2442662"/>
              <a:ext cx="446649" cy="1526398"/>
            </a:xfrm>
            <a:prstGeom prst="straightConnector1">
              <a:avLst/>
            </a:prstGeom>
            <a:noFill/>
            <a:ln w="12700" cap="flat" cmpd="sng" algn="ctr">
              <a:solidFill>
                <a:schemeClr val="tx1"/>
              </a:solidFill>
              <a:prstDash val="solid"/>
              <a:round/>
              <a:headEnd type="none" w="med" len="med"/>
              <a:tailEnd type="triangle"/>
            </a:ln>
          </p:spPr>
        </p:cxnSp>
        <p:cxnSp>
          <p:nvCxnSpPr>
            <p:cNvPr id="34" name="直接箭头连接符 33"/>
            <p:cNvCxnSpPr>
              <a:stCxn id="11" idx="3"/>
              <a:endCxn id="19" idx="1"/>
            </p:cNvCxnSpPr>
            <p:nvPr/>
          </p:nvCxnSpPr>
          <p:spPr bwMode="auto">
            <a:xfrm flipV="1">
              <a:off x="3447594" y="3645845"/>
              <a:ext cx="446649" cy="323215"/>
            </a:xfrm>
            <a:prstGeom prst="straightConnector1">
              <a:avLst/>
            </a:prstGeom>
            <a:noFill/>
            <a:ln w="12700" cap="flat" cmpd="sng" algn="ctr">
              <a:solidFill>
                <a:schemeClr val="tx1"/>
              </a:solidFill>
              <a:prstDash val="solid"/>
              <a:round/>
              <a:headEnd type="none" w="med" len="med"/>
              <a:tailEnd type="triangle"/>
            </a:ln>
          </p:spPr>
        </p:cxnSp>
        <p:cxnSp>
          <p:nvCxnSpPr>
            <p:cNvPr id="37" name="直接箭头连接符 36"/>
            <p:cNvCxnSpPr>
              <a:stCxn id="11" idx="3"/>
              <a:endCxn id="22" idx="1"/>
            </p:cNvCxnSpPr>
            <p:nvPr/>
          </p:nvCxnSpPr>
          <p:spPr bwMode="auto">
            <a:xfrm>
              <a:off x="3447594" y="3969060"/>
              <a:ext cx="449278" cy="894357"/>
            </a:xfrm>
            <a:prstGeom prst="straightConnector1">
              <a:avLst/>
            </a:prstGeom>
            <a:noFill/>
            <a:ln w="12700" cap="flat" cmpd="sng" algn="ctr">
              <a:solidFill>
                <a:schemeClr val="tx1"/>
              </a:solidFill>
              <a:prstDash val="solid"/>
              <a:round/>
              <a:headEnd type="none" w="med" len="med"/>
              <a:tailEnd type="triangle"/>
            </a:ln>
          </p:spPr>
        </p:cxnSp>
        <p:cxnSp>
          <p:nvCxnSpPr>
            <p:cNvPr id="43" name="直接箭头连接符 42"/>
            <p:cNvCxnSpPr>
              <a:stCxn id="11" idx="3"/>
            </p:cNvCxnSpPr>
            <p:nvPr/>
          </p:nvCxnSpPr>
          <p:spPr bwMode="auto">
            <a:xfrm>
              <a:off x="3447594" y="3969060"/>
              <a:ext cx="449278" cy="2268252"/>
            </a:xfrm>
            <a:prstGeom prst="straightConnector1">
              <a:avLst/>
            </a:prstGeom>
            <a:noFill/>
            <a:ln w="12700" cap="flat" cmpd="sng" algn="ctr">
              <a:solidFill>
                <a:schemeClr val="tx1"/>
              </a:solidFill>
              <a:prstDash val="solid"/>
              <a:round/>
              <a:headEnd type="none" w="med" len="med"/>
              <a:tailEnd type="triangle"/>
            </a:ln>
          </p:spPr>
        </p:cxnSp>
        <p:cxnSp>
          <p:nvCxnSpPr>
            <p:cNvPr id="46" name="直接箭头连接符 45"/>
            <p:cNvCxnSpPr>
              <a:stCxn id="14" idx="3"/>
              <a:endCxn id="29" idx="1"/>
            </p:cNvCxnSpPr>
            <p:nvPr/>
          </p:nvCxnSpPr>
          <p:spPr bwMode="auto">
            <a:xfrm>
              <a:off x="4974363" y="2442662"/>
              <a:ext cx="589629" cy="1526398"/>
            </a:xfrm>
            <a:prstGeom prst="straightConnector1">
              <a:avLst/>
            </a:prstGeom>
            <a:noFill/>
            <a:ln w="12700" cap="flat" cmpd="sng" algn="ctr">
              <a:solidFill>
                <a:schemeClr val="tx1"/>
              </a:solidFill>
              <a:prstDash val="solid"/>
              <a:round/>
              <a:headEnd type="none" w="med" len="med"/>
              <a:tailEnd type="triangle"/>
            </a:ln>
          </p:spPr>
        </p:cxnSp>
        <p:cxnSp>
          <p:nvCxnSpPr>
            <p:cNvPr id="52" name="直接箭头连接符 51"/>
            <p:cNvCxnSpPr>
              <a:stCxn id="19" idx="3"/>
              <a:endCxn id="29" idx="1"/>
            </p:cNvCxnSpPr>
            <p:nvPr/>
          </p:nvCxnSpPr>
          <p:spPr bwMode="auto">
            <a:xfrm>
              <a:off x="4974363" y="3645845"/>
              <a:ext cx="589629" cy="323215"/>
            </a:xfrm>
            <a:prstGeom prst="straightConnector1">
              <a:avLst/>
            </a:prstGeom>
            <a:noFill/>
            <a:ln w="12700" cap="flat" cmpd="sng" algn="ctr">
              <a:solidFill>
                <a:schemeClr val="tx1"/>
              </a:solidFill>
              <a:prstDash val="solid"/>
              <a:round/>
              <a:headEnd type="none" w="med" len="med"/>
              <a:tailEnd type="triangle"/>
            </a:ln>
          </p:spPr>
        </p:cxnSp>
        <p:cxnSp>
          <p:nvCxnSpPr>
            <p:cNvPr id="55" name="直接箭头连接符 54"/>
            <p:cNvCxnSpPr>
              <a:stCxn id="23" idx="3"/>
              <a:endCxn id="29" idx="1"/>
            </p:cNvCxnSpPr>
            <p:nvPr/>
          </p:nvCxnSpPr>
          <p:spPr bwMode="auto">
            <a:xfrm flipV="1">
              <a:off x="4978714" y="3969060"/>
              <a:ext cx="585278" cy="848278"/>
            </a:xfrm>
            <a:prstGeom prst="straightConnector1">
              <a:avLst/>
            </a:prstGeom>
            <a:noFill/>
            <a:ln w="12700" cap="flat" cmpd="sng" algn="ctr">
              <a:solidFill>
                <a:schemeClr val="tx1"/>
              </a:solidFill>
              <a:prstDash val="solid"/>
              <a:round/>
              <a:headEnd type="none" w="med" len="med"/>
              <a:tailEnd type="triangle"/>
            </a:ln>
          </p:spPr>
        </p:cxnSp>
        <p:cxnSp>
          <p:nvCxnSpPr>
            <p:cNvPr id="58" name="直接箭头连接符 57"/>
            <p:cNvCxnSpPr>
              <a:stCxn id="25" idx="3"/>
              <a:endCxn id="29" idx="1"/>
            </p:cNvCxnSpPr>
            <p:nvPr/>
          </p:nvCxnSpPr>
          <p:spPr bwMode="auto">
            <a:xfrm flipV="1">
              <a:off x="4974363" y="3969060"/>
              <a:ext cx="589629" cy="2141825"/>
            </a:xfrm>
            <a:prstGeom prst="straightConnector1">
              <a:avLst/>
            </a:prstGeom>
            <a:noFill/>
            <a:ln w="12700" cap="flat" cmpd="sng" algn="ctr">
              <a:solidFill>
                <a:schemeClr val="tx1"/>
              </a:solidFill>
              <a:prstDash val="solid"/>
              <a:round/>
              <a:headEnd type="none" w="med" len="med"/>
              <a:tailEnd type="triangle"/>
            </a:ln>
          </p:spPr>
        </p:cxnSp>
        <p:cxnSp>
          <p:nvCxnSpPr>
            <p:cNvPr id="60" name="曲线连接符 59"/>
            <p:cNvCxnSpPr>
              <a:stCxn id="19" idx="3"/>
            </p:cNvCxnSpPr>
            <p:nvPr/>
          </p:nvCxnSpPr>
          <p:spPr bwMode="auto">
            <a:xfrm flipH="1">
              <a:off x="3889890" y="3645845"/>
              <a:ext cx="1084473" cy="12700"/>
            </a:xfrm>
            <a:prstGeom prst="curvedConnector5">
              <a:avLst>
                <a:gd name="adj1" fmla="val -31197"/>
                <a:gd name="adj2" fmla="val -6052441"/>
                <a:gd name="adj3" fmla="val 130153"/>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3" name="曲线连接符 62"/>
            <p:cNvCxnSpPr>
              <a:stCxn id="23" idx="3"/>
              <a:endCxn id="23" idx="1"/>
            </p:cNvCxnSpPr>
            <p:nvPr/>
          </p:nvCxnSpPr>
          <p:spPr bwMode="auto">
            <a:xfrm flipH="1">
              <a:off x="3889890" y="4817338"/>
              <a:ext cx="1088824" cy="12700"/>
            </a:xfrm>
            <a:prstGeom prst="curvedConnector5">
              <a:avLst>
                <a:gd name="adj1" fmla="val -34432"/>
                <a:gd name="adj2" fmla="val 6216614"/>
                <a:gd name="adj3" fmla="val 134432"/>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5"/>
            <p:cNvCxnSpPr>
              <a:stCxn id="25" idx="3"/>
              <a:endCxn id="25" idx="1"/>
            </p:cNvCxnSpPr>
            <p:nvPr/>
          </p:nvCxnSpPr>
          <p:spPr bwMode="auto">
            <a:xfrm flipH="1">
              <a:off x="3894243" y="6110885"/>
              <a:ext cx="1080120" cy="12700"/>
            </a:xfrm>
            <a:prstGeom prst="curvedConnector5">
              <a:avLst>
                <a:gd name="adj1" fmla="val -36402"/>
                <a:gd name="adj2" fmla="val 6052441"/>
                <a:gd name="adj3" fmla="val 131323"/>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96752"/>
            <a:ext cx="8777500" cy="4067780"/>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Latency</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number of intervening cycles between an instruction that produces a result and an instruction that uses the result.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从产生结果到能使用结果之间的周期数</a:t>
            </a:r>
          </a:p>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Initiation interval or repeat interval</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number of cycles that must elapse between issuing two operations of a given type.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发射两个给定类型操作之间必须经过的周期数</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0"/>
              </a:spcAft>
              <a:buSzPct val="100000"/>
              <a:buFont typeface="Symbol" panose="05050102010706020507" pitchFamily="18" charset="2"/>
              <a:buChar char="¨"/>
            </a:pP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0"/>
              </a:spcAft>
              <a:buSzPct val="100000"/>
              <a:buFont typeface="Symbol" panose="05050102010706020507" pitchFamily="18" charset="2"/>
              <a:buChar char="¨"/>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980728"/>
            <a:ext cx="8777500"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pipeline that supports multiply outstanding FP operations.  </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81" y="1868150"/>
            <a:ext cx="7530349" cy="4289265"/>
          </a:xfrm>
          <a:prstGeom prst="rect">
            <a:avLst/>
          </a:prstGeom>
        </p:spPr>
      </p:pic>
    </p:spTree>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052736"/>
            <a:ext cx="8777500" cy="5811847"/>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Latency of integer unit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整数单元的</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Latency</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integer ALU</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since results can be used on next cycle.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结果在下一个周期就能用</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since results can be used after 1 cycle.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结果在过一个周期后才能用</a:t>
            </a:r>
          </a:p>
          <a:p>
            <a:pPr marL="457200" indent="457200" algn="just">
              <a:lnSpc>
                <a:spcPts val="3100"/>
              </a:lnSpc>
              <a:spcBef>
                <a:spcPts val="0"/>
              </a:spcBef>
              <a:spcAft>
                <a:spcPts val="120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store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对于被存的数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latency: equal to depth of EX pipeline - 1,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number of stages from EX to stage that produces result. </a:t>
            </a:r>
          </a:p>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above example, the number of stages: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FP add: 4,  then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latency=3</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FP multiply: 7, then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latency=6</a:t>
            </a:r>
          </a:p>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achieve higher clock rate -&gt; put fewer logic in each pipe stage -&gt; number of pipe stages larger -&gt; longer latency. </a:t>
            </a:r>
          </a:p>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Thus, faster clock rate</a:t>
            </a:r>
            <a:r>
              <a:rPr lang="en-US" altLang="zh-CN" dirty="0">
                <a:solidFill>
                  <a:schemeClr val="tx1"/>
                </a:solidFill>
                <a:ea typeface="宋体" panose="02010600030101010101" pitchFamily="2" charset="-122"/>
                <a:sym typeface="Symbol" panose="05050102010706020507" pitchFamily="18" charset="2"/>
              </a:rPr>
              <a:t> 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longer latency.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052736"/>
            <a:ext cx="8777500"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latencies and initiation intervals for functional units.</a:t>
            </a:r>
          </a:p>
        </p:txBody>
      </p:sp>
      <p:graphicFrame>
        <p:nvGraphicFramePr>
          <p:cNvPr id="2" name="表格 1"/>
          <p:cNvGraphicFramePr>
            <a:graphicFrameLocks noGrp="1"/>
          </p:cNvGraphicFramePr>
          <p:nvPr/>
        </p:nvGraphicFramePr>
        <p:xfrm>
          <a:off x="641969" y="2276872"/>
          <a:ext cx="7820373" cy="3291840"/>
        </p:xfrm>
        <a:graphic>
          <a:graphicData uri="http://schemas.openxmlformats.org/drawingml/2006/table">
            <a:tbl>
              <a:tblPr firstRow="1" bandRow="1">
                <a:tableStyleId>{5C22544A-7EE6-4342-B048-85BDC9FD1C3A}</a:tableStyleId>
              </a:tblPr>
              <a:tblGrid>
                <a:gridCol w="2606791">
                  <a:extLst>
                    <a:ext uri="{9D8B030D-6E8A-4147-A177-3AD203B41FA5}">
                      <a16:colId xmlns:a16="http://schemas.microsoft.com/office/drawing/2014/main" val="20000"/>
                    </a:ext>
                  </a:extLst>
                </a:gridCol>
                <a:gridCol w="2606791">
                  <a:extLst>
                    <a:ext uri="{9D8B030D-6E8A-4147-A177-3AD203B41FA5}">
                      <a16:colId xmlns:a16="http://schemas.microsoft.com/office/drawing/2014/main" val="20001"/>
                    </a:ext>
                  </a:extLst>
                </a:gridCol>
                <a:gridCol w="2606791">
                  <a:extLst>
                    <a:ext uri="{9D8B030D-6E8A-4147-A177-3AD203B41FA5}">
                      <a16:colId xmlns:a16="http://schemas.microsoft.com/office/drawing/2014/main" val="20002"/>
                    </a:ext>
                  </a:extLst>
                </a:gridCol>
              </a:tblGrid>
              <a:tr h="370840">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Functional unit</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Latency </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Initiation interval</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altLang="zh-CN" sz="2000" dirty="0">
                          <a:solidFill>
                            <a:schemeClr val="tx1"/>
                          </a:solidFill>
                          <a:latin typeface="Times New Roman" panose="02020603050405020304" pitchFamily="18" charset="0"/>
                          <a:cs typeface="Times New Roman" panose="02020603050405020304" pitchFamily="18" charset="0"/>
                        </a:rPr>
                        <a:t>Integer ALU</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0</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1</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altLang="zh-CN" sz="2000" dirty="0">
                          <a:solidFill>
                            <a:schemeClr val="tx1"/>
                          </a:solidFill>
                          <a:latin typeface="Times New Roman" panose="02020603050405020304" pitchFamily="18" charset="0"/>
                          <a:cs typeface="Times New Roman" panose="02020603050405020304" pitchFamily="18" charset="0"/>
                        </a:rPr>
                        <a:t>Data memory (integer and FP loads)</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1</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1</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altLang="zh-CN" sz="2000" dirty="0">
                          <a:solidFill>
                            <a:schemeClr val="tx1"/>
                          </a:solidFill>
                          <a:latin typeface="Times New Roman" panose="02020603050405020304" pitchFamily="18" charset="0"/>
                          <a:cs typeface="Times New Roman" panose="02020603050405020304" pitchFamily="18" charset="0"/>
                        </a:rPr>
                        <a:t>FP add</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3(4-1)</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1</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altLang="zh-CN" sz="2000" dirty="0">
                          <a:solidFill>
                            <a:schemeClr val="tx1"/>
                          </a:solidFill>
                          <a:latin typeface="Times New Roman" panose="02020603050405020304" pitchFamily="18" charset="0"/>
                          <a:cs typeface="Times New Roman" panose="02020603050405020304" pitchFamily="18" charset="0"/>
                        </a:rPr>
                        <a:t>FP multiply (also integer multiply)</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6(7-1)</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1</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latin typeface="Times New Roman" panose="02020603050405020304" pitchFamily="18" charset="0"/>
                          <a:cs typeface="Times New Roman" panose="02020603050405020304" pitchFamily="18" charset="0"/>
                        </a:rPr>
                        <a:t>FP divide (also integer divide</a:t>
                      </a:r>
                      <a:r>
                        <a:rPr lang="en-US" altLang="zh-CN" sz="2000" baseline="0" dirty="0">
                          <a:solidFill>
                            <a:schemeClr val="tx1"/>
                          </a:solidFill>
                          <a:latin typeface="Times New Roman" panose="02020603050405020304" pitchFamily="18" charset="0"/>
                          <a:cs typeface="Times New Roman" panose="02020603050405020304" pitchFamily="18" charset="0"/>
                        </a:rPr>
                        <a:t> and FP </a:t>
                      </a:r>
                      <a:r>
                        <a:rPr lang="en-US" altLang="zh-CN" sz="2000" dirty="0" err="1">
                          <a:solidFill>
                            <a:schemeClr val="tx1"/>
                          </a:solidFill>
                          <a:latin typeface="Times New Roman" panose="02020603050405020304" pitchFamily="18" charset="0"/>
                          <a:cs typeface="Times New Roman" panose="02020603050405020304" pitchFamily="18" charset="0"/>
                        </a:rPr>
                        <a:t>sqrt</a:t>
                      </a:r>
                      <a:r>
                        <a:rPr lang="en-US" altLang="zh-CN" sz="2000" dirty="0">
                          <a:solidFill>
                            <a:schemeClr val="tx1"/>
                          </a:solidFill>
                          <a:latin typeface="Times New Roman" panose="02020603050405020304" pitchFamily="18" charset="0"/>
                          <a:cs typeface="Times New Roman" panose="02020603050405020304" pitchFamily="18" charset="0"/>
                        </a:rPr>
                        <a:t>)</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14(15-1)</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15</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980728"/>
            <a:ext cx="8777500"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pipeline that supports multiply outstanding FP operations.  </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81" y="1868150"/>
            <a:ext cx="7530349" cy="4289265"/>
          </a:xfrm>
          <a:prstGeom prst="rect">
            <a:avLst/>
          </a:prstGeom>
        </p:spPr>
      </p:pic>
    </p:spTree>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980728"/>
            <a:ext cx="8777500" cy="3670236"/>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pipeline that supports multiply outstanding FP operations.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Repeat interval</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by adding additional pipeline stages, separated by pipeline registers.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Requires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additional pipeline registers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(A1/A2, A2/A3, A3/A4), and ID/EX, ID/DIV, ID/M1, ID/A1.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Divide unit: take multiple cycles, are further subdivided to show the latency of those stages. Because they are not complete stages, only one operation may be active.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9" name="Picture 2" descr="arch13">
            <a:hlinkClick r:id="rId3" action="ppaction://hlinksldjump"/>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25" t="2764" r="3538" b="6518"/>
          <a:stretch>
            <a:fillRect/>
          </a:stretch>
        </p:blipFill>
        <p:spPr bwMode="auto">
          <a:xfrm>
            <a:off x="686149" y="1052736"/>
            <a:ext cx="7774283" cy="571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980728"/>
            <a:ext cx="8777500" cy="5657959"/>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pipeline that supports multiply outstanding FP operations.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FP multiplier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adder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are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fully pipelined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have a depth of 7 and 4 stages.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FP divider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 pipelined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requires 15 cycles.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latency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between </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issue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of an FP operation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the </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use of the result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that operation without incurring a RAW stall is determined by the number of cycles spent in the execution stages.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For example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fourth instruction after an FP add can use the result of the FP add.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integer ALU operations, the depth of the execution pipeline is always one and the next instruction can use the results.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200676"/>
            <a:ext cx="8777500" cy="86017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pipeline timing of a set of independent FP operations.</a:t>
            </a:r>
          </a:p>
        </p:txBody>
      </p:sp>
      <p:graphicFrame>
        <p:nvGraphicFramePr>
          <p:cNvPr id="7" name="内容占位符 3"/>
          <p:cNvGraphicFramePr/>
          <p:nvPr/>
        </p:nvGraphicFramePr>
        <p:xfrm>
          <a:off x="163446" y="2599125"/>
          <a:ext cx="8715615" cy="2225040"/>
        </p:xfrm>
        <a:graphic>
          <a:graphicData uri="http://schemas.openxmlformats.org/drawingml/2006/table">
            <a:tbl>
              <a:tblPr firstRow="1" bandRow="1">
                <a:tableStyleId>{5C22544A-7EE6-4342-B048-85BDC9FD1C3A}</a:tableStyleId>
              </a:tblPr>
              <a:tblGrid>
                <a:gridCol w="1024178">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576064">
                  <a:extLst>
                    <a:ext uri="{9D8B030D-6E8A-4147-A177-3AD203B41FA5}">
                      <a16:colId xmlns:a16="http://schemas.microsoft.com/office/drawing/2014/main" val="20004"/>
                    </a:ext>
                  </a:extLst>
                </a:gridCol>
                <a:gridCol w="576064">
                  <a:extLst>
                    <a:ext uri="{9D8B030D-6E8A-4147-A177-3AD203B41FA5}">
                      <a16:colId xmlns:a16="http://schemas.microsoft.com/office/drawing/2014/main" val="20005"/>
                    </a:ext>
                  </a:extLst>
                </a:gridCol>
                <a:gridCol w="864096">
                  <a:extLst>
                    <a:ext uri="{9D8B030D-6E8A-4147-A177-3AD203B41FA5}">
                      <a16:colId xmlns:a16="http://schemas.microsoft.com/office/drawing/2014/main" val="20006"/>
                    </a:ext>
                  </a:extLst>
                </a:gridCol>
                <a:gridCol w="936104">
                  <a:extLst>
                    <a:ext uri="{9D8B030D-6E8A-4147-A177-3AD203B41FA5}">
                      <a16:colId xmlns:a16="http://schemas.microsoft.com/office/drawing/2014/main" val="20007"/>
                    </a:ext>
                  </a:extLst>
                </a:gridCol>
                <a:gridCol w="792088">
                  <a:extLst>
                    <a:ext uri="{9D8B030D-6E8A-4147-A177-3AD203B41FA5}">
                      <a16:colId xmlns:a16="http://schemas.microsoft.com/office/drawing/2014/main" val="20008"/>
                    </a:ext>
                  </a:extLst>
                </a:gridCol>
                <a:gridCol w="864096">
                  <a:extLst>
                    <a:ext uri="{9D8B030D-6E8A-4147-A177-3AD203B41FA5}">
                      <a16:colId xmlns:a16="http://schemas.microsoft.com/office/drawing/2014/main" val="20009"/>
                    </a:ext>
                  </a:extLst>
                </a:gridCol>
                <a:gridCol w="792088">
                  <a:extLst>
                    <a:ext uri="{9D8B030D-6E8A-4147-A177-3AD203B41FA5}">
                      <a16:colId xmlns:a16="http://schemas.microsoft.com/office/drawing/2014/main" val="20010"/>
                    </a:ext>
                  </a:extLst>
                </a:gridCol>
                <a:gridCol w="778669">
                  <a:extLst>
                    <a:ext uri="{9D8B030D-6E8A-4147-A177-3AD203B41FA5}">
                      <a16:colId xmlns:a16="http://schemas.microsoft.com/office/drawing/2014/main" val="20011"/>
                    </a:ext>
                  </a:extLst>
                </a:gridCol>
              </a:tblGrid>
              <a:tr h="37084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MULTD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M1</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M2</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M3</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M4</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M5</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M6</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M7</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ADDD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A1</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A2</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A3</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A4</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LD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EX</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MEM</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SD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EX</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MEM</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 name="矩形 1"/>
          <p:cNvSpPr/>
          <p:nvPr/>
        </p:nvSpPr>
        <p:spPr>
          <a:xfrm>
            <a:off x="1724888" y="5054997"/>
            <a:ext cx="1587294" cy="461665"/>
          </a:xfrm>
          <a:prstGeom prst="rect">
            <a:avLst/>
          </a:prstGeom>
        </p:spPr>
        <p:txBody>
          <a:bodyPr wrap="none">
            <a:spAutoFit/>
          </a:bodyPr>
          <a:lstStyle/>
          <a:p>
            <a:r>
              <a:rPr lang="en-US" altLang="zh-CN" dirty="0">
                <a:solidFill>
                  <a:srgbClr val="00B050"/>
                </a:solidFill>
                <a:latin typeface="Times New Roman" panose="02020603050405020304" pitchFamily="18" charset="0"/>
                <a:cs typeface="Times New Roman" panose="02020603050405020304" pitchFamily="18" charset="0"/>
              </a:rPr>
              <a:t>Need data </a:t>
            </a:r>
            <a:endParaRPr lang="zh-CN" altLang="en-US" dirty="0">
              <a:solidFill>
                <a:srgbClr val="00B050"/>
              </a:solidFill>
            </a:endParaRPr>
          </a:p>
        </p:txBody>
      </p:sp>
      <p:sp>
        <p:nvSpPr>
          <p:cNvPr id="9" name="矩形 8"/>
          <p:cNvSpPr/>
          <p:nvPr/>
        </p:nvSpPr>
        <p:spPr>
          <a:xfrm>
            <a:off x="5529551" y="5059055"/>
            <a:ext cx="1958421" cy="461665"/>
          </a:xfrm>
          <a:prstGeom prst="rect">
            <a:avLst/>
          </a:prstGeom>
        </p:spPr>
        <p:txBody>
          <a:bodyPr wrap="none">
            <a:spAutoFit/>
          </a:bodyPr>
          <a:lstStyle/>
          <a:p>
            <a:r>
              <a:rPr lang="en-US" altLang="zh-CN" dirty="0">
                <a:solidFill>
                  <a:srgbClr val="800000"/>
                </a:solidFill>
                <a:latin typeface="Times New Roman" panose="02020603050405020304" pitchFamily="18" charset="0"/>
                <a:cs typeface="Times New Roman" panose="02020603050405020304" pitchFamily="18" charset="0"/>
              </a:rPr>
              <a:t>product data </a:t>
            </a:r>
            <a:endParaRPr lang="zh-CN" altLang="en-US" dirty="0"/>
          </a:p>
        </p:txBody>
      </p:sp>
      <p:cxnSp>
        <p:nvCxnSpPr>
          <p:cNvPr id="5" name="直接箭头连接符 4"/>
          <p:cNvCxnSpPr>
            <a:stCxn id="2" idx="0"/>
          </p:cNvCxnSpPr>
          <p:nvPr/>
        </p:nvCxnSpPr>
        <p:spPr bwMode="auto">
          <a:xfrm flipH="1" flipV="1">
            <a:off x="2339752" y="2955693"/>
            <a:ext cx="178783" cy="2099304"/>
          </a:xfrm>
          <a:prstGeom prst="straightConnector1">
            <a:avLst/>
          </a:prstGeom>
          <a:noFill/>
          <a:ln w="28575" cap="flat" cmpd="sng" algn="ctr">
            <a:solidFill>
              <a:srgbClr val="00B050"/>
            </a:solidFill>
            <a:prstDash val="solid"/>
            <a:round/>
            <a:headEnd type="none" w="med" len="med"/>
            <a:tailEnd type="triangle"/>
          </a:ln>
        </p:spPr>
      </p:cxnSp>
      <p:cxnSp>
        <p:nvCxnSpPr>
          <p:cNvPr id="12" name="直接箭头连接符 11"/>
          <p:cNvCxnSpPr>
            <a:stCxn id="2" idx="0"/>
          </p:cNvCxnSpPr>
          <p:nvPr/>
        </p:nvCxnSpPr>
        <p:spPr bwMode="auto">
          <a:xfrm flipV="1">
            <a:off x="2518535" y="3388874"/>
            <a:ext cx="357377" cy="1666123"/>
          </a:xfrm>
          <a:prstGeom prst="straightConnector1">
            <a:avLst/>
          </a:prstGeom>
          <a:noFill/>
          <a:ln w="28575" cap="flat" cmpd="sng" algn="ctr">
            <a:solidFill>
              <a:srgbClr val="00B050"/>
            </a:solidFill>
            <a:prstDash val="solid"/>
            <a:round/>
            <a:headEnd type="none" w="med" len="med"/>
            <a:tailEnd type="triangle"/>
          </a:ln>
        </p:spPr>
      </p:cxnSp>
      <p:cxnSp>
        <p:nvCxnSpPr>
          <p:cNvPr id="15" name="直接箭头连接符 14"/>
          <p:cNvCxnSpPr>
            <a:stCxn id="2" idx="0"/>
          </p:cNvCxnSpPr>
          <p:nvPr/>
        </p:nvCxnSpPr>
        <p:spPr bwMode="auto">
          <a:xfrm flipV="1">
            <a:off x="2518535" y="3748914"/>
            <a:ext cx="979211" cy="1306083"/>
          </a:xfrm>
          <a:prstGeom prst="straightConnector1">
            <a:avLst/>
          </a:prstGeom>
          <a:noFill/>
          <a:ln w="28575" cap="flat" cmpd="sng" algn="ctr">
            <a:solidFill>
              <a:srgbClr val="00B050"/>
            </a:solidFill>
            <a:prstDash val="solid"/>
            <a:round/>
            <a:headEnd type="none" w="med" len="med"/>
            <a:tailEnd type="triangle"/>
          </a:ln>
        </p:spPr>
      </p:cxnSp>
      <p:cxnSp>
        <p:nvCxnSpPr>
          <p:cNvPr id="19" name="直接箭头连接符 18"/>
          <p:cNvCxnSpPr>
            <a:stCxn id="2" idx="0"/>
          </p:cNvCxnSpPr>
          <p:nvPr/>
        </p:nvCxnSpPr>
        <p:spPr bwMode="auto">
          <a:xfrm flipV="1">
            <a:off x="2518535" y="3933056"/>
            <a:ext cx="1619935" cy="1121941"/>
          </a:xfrm>
          <a:prstGeom prst="straightConnector1">
            <a:avLst/>
          </a:prstGeom>
          <a:noFill/>
          <a:ln w="28575" cap="flat" cmpd="sng" algn="ctr">
            <a:solidFill>
              <a:srgbClr val="00B050"/>
            </a:solidFill>
            <a:prstDash val="solid"/>
            <a:round/>
            <a:headEnd type="none" w="med" len="med"/>
            <a:tailEnd type="triangle"/>
          </a:ln>
        </p:spPr>
      </p:cxnSp>
      <p:cxnSp>
        <p:nvCxnSpPr>
          <p:cNvPr id="22" name="直接箭头连接符 21"/>
          <p:cNvCxnSpPr>
            <a:stCxn id="9" idx="0"/>
          </p:cNvCxnSpPr>
          <p:nvPr/>
        </p:nvCxnSpPr>
        <p:spPr bwMode="auto">
          <a:xfrm flipH="1" flipV="1">
            <a:off x="4584445" y="3573016"/>
            <a:ext cx="1924317" cy="148603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9" idx="0"/>
          </p:cNvCxnSpPr>
          <p:nvPr/>
        </p:nvCxnSpPr>
        <p:spPr bwMode="auto">
          <a:xfrm flipH="1" flipV="1">
            <a:off x="5343987" y="3135713"/>
            <a:ext cx="1164775" cy="1923342"/>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9" idx="0"/>
          </p:cNvCxnSpPr>
          <p:nvPr/>
        </p:nvCxnSpPr>
        <p:spPr bwMode="auto">
          <a:xfrm flipV="1">
            <a:off x="6508762" y="2867299"/>
            <a:ext cx="455160" cy="219175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 idx="0"/>
          </p:cNvCxnSpPr>
          <p:nvPr/>
        </p:nvCxnSpPr>
        <p:spPr bwMode="auto">
          <a:xfrm flipV="1">
            <a:off x="2518535" y="3933056"/>
            <a:ext cx="2269489" cy="1121941"/>
          </a:xfrm>
          <a:prstGeom prst="straightConnector1">
            <a:avLst/>
          </a:prstGeom>
          <a:noFill/>
          <a:ln w="28575" cap="flat" cmpd="sng" algn="ctr">
            <a:solidFill>
              <a:srgbClr val="00B050"/>
            </a:solidFill>
            <a:prstDash val="solid"/>
            <a:round/>
            <a:headEnd type="none" w="med" len="med"/>
            <a:tailEnd type="triangle"/>
          </a:ln>
        </p:spPr>
      </p:cxnSp>
      <p:sp>
        <p:nvSpPr>
          <p:cNvPr id="38" name="矩形 37"/>
          <p:cNvSpPr/>
          <p:nvPr/>
        </p:nvSpPr>
        <p:spPr>
          <a:xfrm>
            <a:off x="130161" y="5678947"/>
            <a:ext cx="8777500"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longer latency of the FP operations increases the frequency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hazards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resultant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stalls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07504" y="2252663"/>
            <a:ext cx="8777500" cy="4465325"/>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Aspects to hazard detection and forwarding for pipeline that supports multiple outstanding FP operations:</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Because the divide unit is not fully pipelined,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can occur. These will need to be detected and issuing instructions will need to be stalled.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除法单元未充分流水化</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可能导致结构冲突</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需要检测</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并使指令发射停顿</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Because the instructions have varying running times, the number of register writes required in a cycle can be larger than 1.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assume the FP register file has one write port.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指令运行时间不同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会导致同一个周期有多个寄存器写操作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形成结构冲突</a:t>
            </a:r>
          </a:p>
        </p:txBody>
      </p:sp>
      <p:sp>
        <p:nvSpPr>
          <p:cNvPr id="20" name="Text Box 5"/>
          <p:cNvSpPr txBox="1">
            <a:spLocks noChangeArrowheads="1"/>
          </p:cNvSpPr>
          <p:nvPr/>
        </p:nvSpPr>
        <p:spPr bwMode="auto">
          <a:xfrm>
            <a:off x="133533" y="1108076"/>
            <a:ext cx="8847138" cy="100965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7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Hazards and Forwarding in Longer Latency Pipelines</a:t>
            </a:r>
          </a:p>
          <a:p>
            <a:pPr algn="ctr">
              <a:spcBef>
                <a:spcPct val="20000"/>
              </a:spcBef>
            </a:pPr>
            <a:r>
              <a:rPr lang="zh-CN" altLang="en-US" sz="27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长延迟流水线的冒险和前送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200676"/>
            <a:ext cx="8777500" cy="86017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pipeline timing of a set of independent FP operations.</a:t>
            </a:r>
          </a:p>
        </p:txBody>
      </p:sp>
      <p:graphicFrame>
        <p:nvGraphicFramePr>
          <p:cNvPr id="7" name="内容占位符 3"/>
          <p:cNvGraphicFramePr/>
          <p:nvPr/>
        </p:nvGraphicFramePr>
        <p:xfrm>
          <a:off x="163446" y="2599125"/>
          <a:ext cx="8715615" cy="2225040"/>
        </p:xfrm>
        <a:graphic>
          <a:graphicData uri="http://schemas.openxmlformats.org/drawingml/2006/table">
            <a:tbl>
              <a:tblPr firstRow="1" bandRow="1">
                <a:tableStyleId>{5C22544A-7EE6-4342-B048-85BDC9FD1C3A}</a:tableStyleId>
              </a:tblPr>
              <a:tblGrid>
                <a:gridCol w="1024178">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576064">
                  <a:extLst>
                    <a:ext uri="{9D8B030D-6E8A-4147-A177-3AD203B41FA5}">
                      <a16:colId xmlns:a16="http://schemas.microsoft.com/office/drawing/2014/main" val="20004"/>
                    </a:ext>
                  </a:extLst>
                </a:gridCol>
                <a:gridCol w="576064">
                  <a:extLst>
                    <a:ext uri="{9D8B030D-6E8A-4147-A177-3AD203B41FA5}">
                      <a16:colId xmlns:a16="http://schemas.microsoft.com/office/drawing/2014/main" val="20005"/>
                    </a:ext>
                  </a:extLst>
                </a:gridCol>
                <a:gridCol w="864096">
                  <a:extLst>
                    <a:ext uri="{9D8B030D-6E8A-4147-A177-3AD203B41FA5}">
                      <a16:colId xmlns:a16="http://schemas.microsoft.com/office/drawing/2014/main" val="20006"/>
                    </a:ext>
                  </a:extLst>
                </a:gridCol>
                <a:gridCol w="936104">
                  <a:extLst>
                    <a:ext uri="{9D8B030D-6E8A-4147-A177-3AD203B41FA5}">
                      <a16:colId xmlns:a16="http://schemas.microsoft.com/office/drawing/2014/main" val="20007"/>
                    </a:ext>
                  </a:extLst>
                </a:gridCol>
                <a:gridCol w="792088">
                  <a:extLst>
                    <a:ext uri="{9D8B030D-6E8A-4147-A177-3AD203B41FA5}">
                      <a16:colId xmlns:a16="http://schemas.microsoft.com/office/drawing/2014/main" val="20008"/>
                    </a:ext>
                  </a:extLst>
                </a:gridCol>
                <a:gridCol w="864096">
                  <a:extLst>
                    <a:ext uri="{9D8B030D-6E8A-4147-A177-3AD203B41FA5}">
                      <a16:colId xmlns:a16="http://schemas.microsoft.com/office/drawing/2014/main" val="20009"/>
                    </a:ext>
                  </a:extLst>
                </a:gridCol>
                <a:gridCol w="792088">
                  <a:extLst>
                    <a:ext uri="{9D8B030D-6E8A-4147-A177-3AD203B41FA5}">
                      <a16:colId xmlns:a16="http://schemas.microsoft.com/office/drawing/2014/main" val="20010"/>
                    </a:ext>
                  </a:extLst>
                </a:gridCol>
                <a:gridCol w="778669">
                  <a:extLst>
                    <a:ext uri="{9D8B030D-6E8A-4147-A177-3AD203B41FA5}">
                      <a16:colId xmlns:a16="http://schemas.microsoft.com/office/drawing/2014/main" val="20011"/>
                    </a:ext>
                  </a:extLst>
                </a:gridCol>
              </a:tblGrid>
              <a:tr h="37084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MULTD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M1</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M2</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M3</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M4</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M5</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M6</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M7</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ADDD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A1</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A2</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A3</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A4</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LD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EX</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MEM</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SD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EX</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MEM</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 name="矩形 1"/>
          <p:cNvSpPr/>
          <p:nvPr/>
        </p:nvSpPr>
        <p:spPr>
          <a:xfrm>
            <a:off x="1724888" y="5054997"/>
            <a:ext cx="1587294" cy="461665"/>
          </a:xfrm>
          <a:prstGeom prst="rect">
            <a:avLst/>
          </a:prstGeom>
        </p:spPr>
        <p:txBody>
          <a:bodyPr wrap="none">
            <a:spAutoFit/>
          </a:bodyPr>
          <a:lstStyle/>
          <a:p>
            <a:r>
              <a:rPr lang="en-US" altLang="zh-CN" dirty="0">
                <a:solidFill>
                  <a:srgbClr val="00B050"/>
                </a:solidFill>
                <a:latin typeface="Times New Roman" panose="02020603050405020304" pitchFamily="18" charset="0"/>
                <a:cs typeface="Times New Roman" panose="02020603050405020304" pitchFamily="18" charset="0"/>
              </a:rPr>
              <a:t>Need data </a:t>
            </a:r>
            <a:endParaRPr lang="zh-CN" altLang="en-US" dirty="0">
              <a:solidFill>
                <a:srgbClr val="00B050"/>
              </a:solidFill>
            </a:endParaRPr>
          </a:p>
        </p:txBody>
      </p:sp>
      <p:sp>
        <p:nvSpPr>
          <p:cNvPr id="9" name="矩形 8"/>
          <p:cNvSpPr/>
          <p:nvPr/>
        </p:nvSpPr>
        <p:spPr>
          <a:xfrm>
            <a:off x="5529551" y="5059055"/>
            <a:ext cx="1958421" cy="461665"/>
          </a:xfrm>
          <a:prstGeom prst="rect">
            <a:avLst/>
          </a:prstGeom>
        </p:spPr>
        <p:txBody>
          <a:bodyPr wrap="none">
            <a:spAutoFit/>
          </a:bodyPr>
          <a:lstStyle/>
          <a:p>
            <a:r>
              <a:rPr lang="en-US" altLang="zh-CN" dirty="0">
                <a:solidFill>
                  <a:srgbClr val="800000"/>
                </a:solidFill>
                <a:latin typeface="Times New Roman" panose="02020603050405020304" pitchFamily="18" charset="0"/>
                <a:cs typeface="Times New Roman" panose="02020603050405020304" pitchFamily="18" charset="0"/>
              </a:rPr>
              <a:t>product data </a:t>
            </a:r>
            <a:endParaRPr lang="zh-CN" altLang="en-US" dirty="0"/>
          </a:p>
        </p:txBody>
      </p:sp>
      <p:cxnSp>
        <p:nvCxnSpPr>
          <p:cNvPr id="5" name="直接箭头连接符 4"/>
          <p:cNvCxnSpPr>
            <a:stCxn id="2" idx="0"/>
          </p:cNvCxnSpPr>
          <p:nvPr/>
        </p:nvCxnSpPr>
        <p:spPr bwMode="auto">
          <a:xfrm flipH="1" flipV="1">
            <a:off x="2339752" y="2955693"/>
            <a:ext cx="178783" cy="2099304"/>
          </a:xfrm>
          <a:prstGeom prst="straightConnector1">
            <a:avLst/>
          </a:prstGeom>
          <a:noFill/>
          <a:ln w="28575" cap="flat" cmpd="sng" algn="ctr">
            <a:solidFill>
              <a:srgbClr val="00B050"/>
            </a:solidFill>
            <a:prstDash val="solid"/>
            <a:round/>
            <a:headEnd type="none" w="med" len="med"/>
            <a:tailEnd type="triangle"/>
          </a:ln>
        </p:spPr>
      </p:cxnSp>
      <p:cxnSp>
        <p:nvCxnSpPr>
          <p:cNvPr id="12" name="直接箭头连接符 11"/>
          <p:cNvCxnSpPr>
            <a:stCxn id="2" idx="0"/>
          </p:cNvCxnSpPr>
          <p:nvPr/>
        </p:nvCxnSpPr>
        <p:spPr bwMode="auto">
          <a:xfrm flipV="1">
            <a:off x="2518535" y="3388874"/>
            <a:ext cx="357377" cy="1666123"/>
          </a:xfrm>
          <a:prstGeom prst="straightConnector1">
            <a:avLst/>
          </a:prstGeom>
          <a:noFill/>
          <a:ln w="28575" cap="flat" cmpd="sng" algn="ctr">
            <a:solidFill>
              <a:srgbClr val="00B050"/>
            </a:solidFill>
            <a:prstDash val="solid"/>
            <a:round/>
            <a:headEnd type="none" w="med" len="med"/>
            <a:tailEnd type="triangle"/>
          </a:ln>
        </p:spPr>
      </p:cxnSp>
      <p:cxnSp>
        <p:nvCxnSpPr>
          <p:cNvPr id="15" name="直接箭头连接符 14"/>
          <p:cNvCxnSpPr>
            <a:stCxn id="2" idx="0"/>
          </p:cNvCxnSpPr>
          <p:nvPr/>
        </p:nvCxnSpPr>
        <p:spPr bwMode="auto">
          <a:xfrm flipV="1">
            <a:off x="2518535" y="3748914"/>
            <a:ext cx="979211" cy="1306083"/>
          </a:xfrm>
          <a:prstGeom prst="straightConnector1">
            <a:avLst/>
          </a:prstGeom>
          <a:noFill/>
          <a:ln w="28575" cap="flat" cmpd="sng" algn="ctr">
            <a:solidFill>
              <a:srgbClr val="00B050"/>
            </a:solidFill>
            <a:prstDash val="solid"/>
            <a:round/>
            <a:headEnd type="none" w="med" len="med"/>
            <a:tailEnd type="triangle"/>
          </a:ln>
        </p:spPr>
      </p:cxnSp>
      <p:cxnSp>
        <p:nvCxnSpPr>
          <p:cNvPr id="19" name="直接箭头连接符 18"/>
          <p:cNvCxnSpPr>
            <a:stCxn id="2" idx="0"/>
          </p:cNvCxnSpPr>
          <p:nvPr/>
        </p:nvCxnSpPr>
        <p:spPr bwMode="auto">
          <a:xfrm flipV="1">
            <a:off x="2518535" y="3933056"/>
            <a:ext cx="1619935" cy="1121941"/>
          </a:xfrm>
          <a:prstGeom prst="straightConnector1">
            <a:avLst/>
          </a:prstGeom>
          <a:noFill/>
          <a:ln w="28575" cap="flat" cmpd="sng" algn="ctr">
            <a:solidFill>
              <a:srgbClr val="00B050"/>
            </a:solidFill>
            <a:prstDash val="solid"/>
            <a:round/>
            <a:headEnd type="none" w="med" len="med"/>
            <a:tailEnd type="triangle"/>
          </a:ln>
        </p:spPr>
      </p:cxnSp>
      <p:cxnSp>
        <p:nvCxnSpPr>
          <p:cNvPr id="22" name="直接箭头连接符 21"/>
          <p:cNvCxnSpPr>
            <a:stCxn id="9" idx="0"/>
          </p:cNvCxnSpPr>
          <p:nvPr/>
        </p:nvCxnSpPr>
        <p:spPr bwMode="auto">
          <a:xfrm flipH="1" flipV="1">
            <a:off x="4584445" y="3573016"/>
            <a:ext cx="1924317" cy="148603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9" idx="0"/>
          </p:cNvCxnSpPr>
          <p:nvPr/>
        </p:nvCxnSpPr>
        <p:spPr bwMode="auto">
          <a:xfrm flipH="1" flipV="1">
            <a:off x="5343987" y="3135713"/>
            <a:ext cx="1164775" cy="1923342"/>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9" idx="0"/>
          </p:cNvCxnSpPr>
          <p:nvPr/>
        </p:nvCxnSpPr>
        <p:spPr bwMode="auto">
          <a:xfrm flipV="1">
            <a:off x="6508762" y="2867299"/>
            <a:ext cx="455160" cy="219175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 idx="0"/>
          </p:cNvCxnSpPr>
          <p:nvPr/>
        </p:nvCxnSpPr>
        <p:spPr bwMode="auto">
          <a:xfrm flipV="1">
            <a:off x="2518535" y="3933056"/>
            <a:ext cx="2269489" cy="1121941"/>
          </a:xfrm>
          <a:prstGeom prst="straightConnector1">
            <a:avLst/>
          </a:prstGeom>
          <a:noFill/>
          <a:ln w="28575" cap="flat" cmpd="sng" algn="ctr">
            <a:solidFill>
              <a:srgbClr val="00B050"/>
            </a:solidFill>
            <a:prstDash val="solid"/>
            <a:round/>
            <a:headEnd type="none" w="med" len="med"/>
            <a:tailEnd type="triangle"/>
          </a:ln>
        </p:spPr>
      </p:cxnSp>
      <p:sp>
        <p:nvSpPr>
          <p:cNvPr id="38" name="矩形 37"/>
          <p:cNvSpPr/>
          <p:nvPr/>
        </p:nvSpPr>
        <p:spPr>
          <a:xfrm>
            <a:off x="130161" y="5678947"/>
            <a:ext cx="8777500"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longer latency of the FP operations increases the frequency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hazards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resultant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stalls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07504" y="2348880"/>
            <a:ext cx="8777500" cy="4067780"/>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Aspects to hazard detection and forwarding for pipeline that supports multiple outstanding FP operations:</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③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 hazards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 hazard) are possible, since instruction no longer reach WB in order. Note that WAR hazards are not possible, since the register reads always occur in ID.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指令不再按序到达</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可能导致</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冒险。寄存器读总在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发生</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所以不会有</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WAR</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Because of longer latency of operations, stalls for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hazards (Data hazard)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will be more frequent.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操作的长延迟</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导致</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RAW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冲突更频繁。</a:t>
            </a:r>
          </a:p>
        </p:txBody>
      </p:sp>
      <p:sp>
        <p:nvSpPr>
          <p:cNvPr id="8" name="Text Box 5"/>
          <p:cNvSpPr txBox="1">
            <a:spLocks noChangeArrowheads="1"/>
          </p:cNvSpPr>
          <p:nvPr/>
        </p:nvSpPr>
        <p:spPr bwMode="auto">
          <a:xfrm>
            <a:off x="133533" y="1108076"/>
            <a:ext cx="8847138" cy="100965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7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Hazards and Forwarding in Longer Latency Pipelines</a:t>
            </a:r>
          </a:p>
          <a:p>
            <a:pPr algn="ctr">
              <a:spcBef>
                <a:spcPct val="20000"/>
              </a:spcBef>
            </a:pPr>
            <a:r>
              <a:rPr lang="zh-CN" altLang="en-US" sz="27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长延迟流水线的冒险和前送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200676"/>
            <a:ext cx="8777500" cy="86017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pipeline timing of a set of independent FP operations.</a:t>
            </a:r>
          </a:p>
        </p:txBody>
      </p:sp>
      <p:graphicFrame>
        <p:nvGraphicFramePr>
          <p:cNvPr id="7" name="内容占位符 3"/>
          <p:cNvGraphicFramePr/>
          <p:nvPr/>
        </p:nvGraphicFramePr>
        <p:xfrm>
          <a:off x="163446" y="2599125"/>
          <a:ext cx="8715615" cy="2225040"/>
        </p:xfrm>
        <a:graphic>
          <a:graphicData uri="http://schemas.openxmlformats.org/drawingml/2006/table">
            <a:tbl>
              <a:tblPr firstRow="1" bandRow="1">
                <a:tableStyleId>{5C22544A-7EE6-4342-B048-85BDC9FD1C3A}</a:tableStyleId>
              </a:tblPr>
              <a:tblGrid>
                <a:gridCol w="1024178">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576064">
                  <a:extLst>
                    <a:ext uri="{9D8B030D-6E8A-4147-A177-3AD203B41FA5}">
                      <a16:colId xmlns:a16="http://schemas.microsoft.com/office/drawing/2014/main" val="20004"/>
                    </a:ext>
                  </a:extLst>
                </a:gridCol>
                <a:gridCol w="576064">
                  <a:extLst>
                    <a:ext uri="{9D8B030D-6E8A-4147-A177-3AD203B41FA5}">
                      <a16:colId xmlns:a16="http://schemas.microsoft.com/office/drawing/2014/main" val="20005"/>
                    </a:ext>
                  </a:extLst>
                </a:gridCol>
                <a:gridCol w="864096">
                  <a:extLst>
                    <a:ext uri="{9D8B030D-6E8A-4147-A177-3AD203B41FA5}">
                      <a16:colId xmlns:a16="http://schemas.microsoft.com/office/drawing/2014/main" val="20006"/>
                    </a:ext>
                  </a:extLst>
                </a:gridCol>
                <a:gridCol w="936104">
                  <a:extLst>
                    <a:ext uri="{9D8B030D-6E8A-4147-A177-3AD203B41FA5}">
                      <a16:colId xmlns:a16="http://schemas.microsoft.com/office/drawing/2014/main" val="20007"/>
                    </a:ext>
                  </a:extLst>
                </a:gridCol>
                <a:gridCol w="792088">
                  <a:extLst>
                    <a:ext uri="{9D8B030D-6E8A-4147-A177-3AD203B41FA5}">
                      <a16:colId xmlns:a16="http://schemas.microsoft.com/office/drawing/2014/main" val="20008"/>
                    </a:ext>
                  </a:extLst>
                </a:gridCol>
                <a:gridCol w="864096">
                  <a:extLst>
                    <a:ext uri="{9D8B030D-6E8A-4147-A177-3AD203B41FA5}">
                      <a16:colId xmlns:a16="http://schemas.microsoft.com/office/drawing/2014/main" val="20009"/>
                    </a:ext>
                  </a:extLst>
                </a:gridCol>
                <a:gridCol w="792088">
                  <a:extLst>
                    <a:ext uri="{9D8B030D-6E8A-4147-A177-3AD203B41FA5}">
                      <a16:colId xmlns:a16="http://schemas.microsoft.com/office/drawing/2014/main" val="20010"/>
                    </a:ext>
                  </a:extLst>
                </a:gridCol>
                <a:gridCol w="778669">
                  <a:extLst>
                    <a:ext uri="{9D8B030D-6E8A-4147-A177-3AD203B41FA5}">
                      <a16:colId xmlns:a16="http://schemas.microsoft.com/office/drawing/2014/main" val="20011"/>
                    </a:ext>
                  </a:extLst>
                </a:gridCol>
              </a:tblGrid>
              <a:tr h="37084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MULTD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M1</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M2</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M3</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M4</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M5</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M6</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M7</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ADDD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A1</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A2</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accent2"/>
                          </a:solidFill>
                          <a:latin typeface="Times New Roman" panose="02020603050405020304" pitchFamily="18" charset="0"/>
                          <a:cs typeface="Times New Roman" panose="02020603050405020304" pitchFamily="18" charset="0"/>
                        </a:rPr>
                        <a:t>A3</a:t>
                      </a:r>
                      <a:endParaRPr lang="zh-CN" altLang="en-US" sz="18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A4</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LD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EX</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800000"/>
                          </a:solidFill>
                          <a:latin typeface="Times New Roman" panose="02020603050405020304" pitchFamily="18" charset="0"/>
                          <a:cs typeface="Times New Roman" panose="02020603050405020304" pitchFamily="18" charset="0"/>
                        </a:rPr>
                        <a:t>MEM</a:t>
                      </a:r>
                      <a:endParaRPr lang="zh-CN" altLang="en-US" sz="18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SD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EX</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rgbClr val="00B050"/>
                          </a:solidFill>
                          <a:latin typeface="Times New Roman" panose="02020603050405020304" pitchFamily="18" charset="0"/>
                          <a:cs typeface="Times New Roman" panose="02020603050405020304" pitchFamily="18" charset="0"/>
                        </a:rPr>
                        <a:t>MEM</a:t>
                      </a:r>
                      <a:endParaRPr lang="zh-CN" altLang="en-US" sz="18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IF</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ID</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EX</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MEM</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WB</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 name="矩形 1"/>
          <p:cNvSpPr/>
          <p:nvPr/>
        </p:nvSpPr>
        <p:spPr>
          <a:xfrm>
            <a:off x="1724888" y="5054997"/>
            <a:ext cx="1587294" cy="461665"/>
          </a:xfrm>
          <a:prstGeom prst="rect">
            <a:avLst/>
          </a:prstGeom>
        </p:spPr>
        <p:txBody>
          <a:bodyPr wrap="none">
            <a:spAutoFit/>
          </a:bodyPr>
          <a:lstStyle/>
          <a:p>
            <a:r>
              <a:rPr lang="en-US" altLang="zh-CN" dirty="0">
                <a:solidFill>
                  <a:srgbClr val="00B050"/>
                </a:solidFill>
                <a:latin typeface="Times New Roman" panose="02020603050405020304" pitchFamily="18" charset="0"/>
                <a:cs typeface="Times New Roman" panose="02020603050405020304" pitchFamily="18" charset="0"/>
              </a:rPr>
              <a:t>Need data </a:t>
            </a:r>
            <a:endParaRPr lang="zh-CN" altLang="en-US" dirty="0">
              <a:solidFill>
                <a:srgbClr val="00B050"/>
              </a:solidFill>
            </a:endParaRPr>
          </a:p>
        </p:txBody>
      </p:sp>
      <p:sp>
        <p:nvSpPr>
          <p:cNvPr id="9" name="矩形 8"/>
          <p:cNvSpPr/>
          <p:nvPr/>
        </p:nvSpPr>
        <p:spPr>
          <a:xfrm>
            <a:off x="5529551" y="5059055"/>
            <a:ext cx="1958421" cy="461665"/>
          </a:xfrm>
          <a:prstGeom prst="rect">
            <a:avLst/>
          </a:prstGeom>
        </p:spPr>
        <p:txBody>
          <a:bodyPr wrap="none">
            <a:spAutoFit/>
          </a:bodyPr>
          <a:lstStyle/>
          <a:p>
            <a:r>
              <a:rPr lang="en-US" altLang="zh-CN" dirty="0">
                <a:solidFill>
                  <a:srgbClr val="800000"/>
                </a:solidFill>
                <a:latin typeface="Times New Roman" panose="02020603050405020304" pitchFamily="18" charset="0"/>
                <a:cs typeface="Times New Roman" panose="02020603050405020304" pitchFamily="18" charset="0"/>
              </a:rPr>
              <a:t>product data </a:t>
            </a:r>
            <a:endParaRPr lang="zh-CN" altLang="en-US" dirty="0"/>
          </a:p>
        </p:txBody>
      </p:sp>
      <p:cxnSp>
        <p:nvCxnSpPr>
          <p:cNvPr id="5" name="直接箭头连接符 4"/>
          <p:cNvCxnSpPr>
            <a:stCxn id="2" idx="0"/>
          </p:cNvCxnSpPr>
          <p:nvPr/>
        </p:nvCxnSpPr>
        <p:spPr bwMode="auto">
          <a:xfrm flipH="1" flipV="1">
            <a:off x="2339752" y="2955693"/>
            <a:ext cx="178783" cy="2099304"/>
          </a:xfrm>
          <a:prstGeom prst="straightConnector1">
            <a:avLst/>
          </a:prstGeom>
          <a:noFill/>
          <a:ln w="28575" cap="flat" cmpd="sng" algn="ctr">
            <a:solidFill>
              <a:srgbClr val="00B050"/>
            </a:solidFill>
            <a:prstDash val="solid"/>
            <a:round/>
            <a:headEnd type="none" w="med" len="med"/>
            <a:tailEnd type="triangle"/>
          </a:ln>
        </p:spPr>
      </p:cxnSp>
      <p:cxnSp>
        <p:nvCxnSpPr>
          <p:cNvPr id="12" name="直接箭头连接符 11"/>
          <p:cNvCxnSpPr>
            <a:stCxn id="2" idx="0"/>
          </p:cNvCxnSpPr>
          <p:nvPr/>
        </p:nvCxnSpPr>
        <p:spPr bwMode="auto">
          <a:xfrm flipV="1">
            <a:off x="2518535" y="3388874"/>
            <a:ext cx="357377" cy="1666123"/>
          </a:xfrm>
          <a:prstGeom prst="straightConnector1">
            <a:avLst/>
          </a:prstGeom>
          <a:noFill/>
          <a:ln w="28575" cap="flat" cmpd="sng" algn="ctr">
            <a:solidFill>
              <a:srgbClr val="00B050"/>
            </a:solidFill>
            <a:prstDash val="solid"/>
            <a:round/>
            <a:headEnd type="none" w="med" len="med"/>
            <a:tailEnd type="triangle"/>
          </a:ln>
        </p:spPr>
      </p:cxnSp>
      <p:cxnSp>
        <p:nvCxnSpPr>
          <p:cNvPr id="15" name="直接箭头连接符 14"/>
          <p:cNvCxnSpPr>
            <a:stCxn id="2" idx="0"/>
          </p:cNvCxnSpPr>
          <p:nvPr/>
        </p:nvCxnSpPr>
        <p:spPr bwMode="auto">
          <a:xfrm flipV="1">
            <a:off x="2518535" y="3748914"/>
            <a:ext cx="979211" cy="1306083"/>
          </a:xfrm>
          <a:prstGeom prst="straightConnector1">
            <a:avLst/>
          </a:prstGeom>
          <a:noFill/>
          <a:ln w="28575" cap="flat" cmpd="sng" algn="ctr">
            <a:solidFill>
              <a:srgbClr val="00B050"/>
            </a:solidFill>
            <a:prstDash val="solid"/>
            <a:round/>
            <a:headEnd type="none" w="med" len="med"/>
            <a:tailEnd type="triangle"/>
          </a:ln>
        </p:spPr>
      </p:cxnSp>
      <p:cxnSp>
        <p:nvCxnSpPr>
          <p:cNvPr id="19" name="直接箭头连接符 18"/>
          <p:cNvCxnSpPr>
            <a:stCxn id="2" idx="0"/>
          </p:cNvCxnSpPr>
          <p:nvPr/>
        </p:nvCxnSpPr>
        <p:spPr bwMode="auto">
          <a:xfrm flipV="1">
            <a:off x="2518535" y="3933056"/>
            <a:ext cx="1619935" cy="1121941"/>
          </a:xfrm>
          <a:prstGeom prst="straightConnector1">
            <a:avLst/>
          </a:prstGeom>
          <a:noFill/>
          <a:ln w="28575" cap="flat" cmpd="sng" algn="ctr">
            <a:solidFill>
              <a:srgbClr val="00B050"/>
            </a:solidFill>
            <a:prstDash val="solid"/>
            <a:round/>
            <a:headEnd type="none" w="med" len="med"/>
            <a:tailEnd type="triangle"/>
          </a:ln>
        </p:spPr>
      </p:cxnSp>
      <p:cxnSp>
        <p:nvCxnSpPr>
          <p:cNvPr id="22" name="直接箭头连接符 21"/>
          <p:cNvCxnSpPr>
            <a:stCxn id="9" idx="0"/>
          </p:cNvCxnSpPr>
          <p:nvPr/>
        </p:nvCxnSpPr>
        <p:spPr bwMode="auto">
          <a:xfrm flipH="1" flipV="1">
            <a:off x="4584445" y="3573016"/>
            <a:ext cx="1924317" cy="148603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9" idx="0"/>
          </p:cNvCxnSpPr>
          <p:nvPr/>
        </p:nvCxnSpPr>
        <p:spPr bwMode="auto">
          <a:xfrm flipH="1" flipV="1">
            <a:off x="5343987" y="3135713"/>
            <a:ext cx="1164775" cy="1923342"/>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9" idx="0"/>
          </p:cNvCxnSpPr>
          <p:nvPr/>
        </p:nvCxnSpPr>
        <p:spPr bwMode="auto">
          <a:xfrm flipV="1">
            <a:off x="6508762" y="2867299"/>
            <a:ext cx="455160" cy="2191756"/>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 idx="0"/>
          </p:cNvCxnSpPr>
          <p:nvPr/>
        </p:nvCxnSpPr>
        <p:spPr bwMode="auto">
          <a:xfrm flipV="1">
            <a:off x="2518535" y="3933056"/>
            <a:ext cx="2269489" cy="1121941"/>
          </a:xfrm>
          <a:prstGeom prst="straightConnector1">
            <a:avLst/>
          </a:prstGeom>
          <a:noFill/>
          <a:ln w="28575" cap="flat" cmpd="sng" algn="ctr">
            <a:solidFill>
              <a:srgbClr val="00B050"/>
            </a:solidFill>
            <a:prstDash val="solid"/>
            <a:round/>
            <a:headEnd type="none" w="med" len="med"/>
            <a:tailEnd type="triangle"/>
          </a:ln>
        </p:spPr>
      </p:cxnSp>
      <p:sp>
        <p:nvSpPr>
          <p:cNvPr id="38" name="矩形 37"/>
          <p:cNvSpPr/>
          <p:nvPr/>
        </p:nvSpPr>
        <p:spPr>
          <a:xfrm>
            <a:off x="130161" y="5678947"/>
            <a:ext cx="8777500"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longer latency of the FP operations increases the frequency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hazards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resultant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stalls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96184" y="1078373"/>
            <a:ext cx="8777500" cy="1284967"/>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hazards</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number of register writes required in a cycle can be larger than 1. The single register port represents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9" name="内容占位符 3"/>
          <p:cNvGraphicFramePr/>
          <p:nvPr/>
        </p:nvGraphicFramePr>
        <p:xfrm>
          <a:off x="107504" y="2419826"/>
          <a:ext cx="8952708" cy="2730296"/>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76064">
                  <a:extLst>
                    <a:ext uri="{9D8B030D-6E8A-4147-A177-3AD203B41FA5}">
                      <a16:colId xmlns:a16="http://schemas.microsoft.com/office/drawing/2014/main" val="20004"/>
                    </a:ext>
                  </a:extLst>
                </a:gridCol>
                <a:gridCol w="720080">
                  <a:extLst>
                    <a:ext uri="{9D8B030D-6E8A-4147-A177-3AD203B41FA5}">
                      <a16:colId xmlns:a16="http://schemas.microsoft.com/office/drawing/2014/main" val="20005"/>
                    </a:ext>
                  </a:extLst>
                </a:gridCol>
                <a:gridCol w="720080">
                  <a:extLst>
                    <a:ext uri="{9D8B030D-6E8A-4147-A177-3AD203B41FA5}">
                      <a16:colId xmlns:a16="http://schemas.microsoft.com/office/drawing/2014/main" val="20006"/>
                    </a:ext>
                  </a:extLst>
                </a:gridCol>
                <a:gridCol w="648072">
                  <a:extLst>
                    <a:ext uri="{9D8B030D-6E8A-4147-A177-3AD203B41FA5}">
                      <a16:colId xmlns:a16="http://schemas.microsoft.com/office/drawing/2014/main" val="20007"/>
                    </a:ext>
                  </a:extLst>
                </a:gridCol>
                <a:gridCol w="720080">
                  <a:extLst>
                    <a:ext uri="{9D8B030D-6E8A-4147-A177-3AD203B41FA5}">
                      <a16:colId xmlns:a16="http://schemas.microsoft.com/office/drawing/2014/main" val="20008"/>
                    </a:ext>
                  </a:extLst>
                </a:gridCol>
                <a:gridCol w="648072">
                  <a:extLst>
                    <a:ext uri="{9D8B030D-6E8A-4147-A177-3AD203B41FA5}">
                      <a16:colId xmlns:a16="http://schemas.microsoft.com/office/drawing/2014/main" val="20009"/>
                    </a:ext>
                  </a:extLst>
                </a:gridCol>
                <a:gridCol w="720080">
                  <a:extLst>
                    <a:ext uri="{9D8B030D-6E8A-4147-A177-3AD203B41FA5}">
                      <a16:colId xmlns:a16="http://schemas.microsoft.com/office/drawing/2014/main" val="20010"/>
                    </a:ext>
                  </a:extLst>
                </a:gridCol>
                <a:gridCol w="599780">
                  <a:extLst>
                    <a:ext uri="{9D8B030D-6E8A-4147-A177-3AD203B41FA5}">
                      <a16:colId xmlns:a16="http://schemas.microsoft.com/office/drawing/2014/main" val="20011"/>
                    </a:ext>
                  </a:extLst>
                </a:gridCol>
              </a:tblGrid>
              <a:tr h="261171">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Instruction </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1</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2</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3</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4</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5</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6</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7</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8</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9</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10</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11</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28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Times New Roman" panose="02020603050405020304" pitchFamily="18" charset="0"/>
                          <a:cs typeface="Times New Roman" panose="02020603050405020304" pitchFamily="18" charset="0"/>
                        </a:rPr>
                        <a:t>MULTD</a:t>
                      </a:r>
                      <a:r>
                        <a:rPr lang="en-US" altLang="zh-CN" sz="1400" b="1" baseline="0" dirty="0">
                          <a:solidFill>
                            <a:schemeClr val="tx1"/>
                          </a:solidFill>
                          <a:latin typeface="Times New Roman" panose="02020603050405020304" pitchFamily="18" charset="0"/>
                          <a:cs typeface="Times New Roman" panose="02020603050405020304" pitchFamily="18" charset="0"/>
                        </a:rPr>
                        <a:t> </a:t>
                      </a:r>
                      <a:r>
                        <a:rPr lang="en-US" altLang="zh-CN" sz="1400" b="1" baseline="0" dirty="0">
                          <a:solidFill>
                            <a:schemeClr val="accent2"/>
                          </a:solidFill>
                          <a:latin typeface="Times New Roman" panose="02020603050405020304" pitchFamily="18" charset="0"/>
                          <a:cs typeface="Times New Roman" panose="02020603050405020304" pitchFamily="18" charset="0"/>
                        </a:rPr>
                        <a:t>F0</a:t>
                      </a:r>
                      <a:r>
                        <a:rPr lang="en-US" altLang="zh-CN" sz="1400" b="1" baseline="0" dirty="0">
                          <a:solidFill>
                            <a:schemeClr val="tx1"/>
                          </a:solidFill>
                          <a:latin typeface="Times New Roman" panose="02020603050405020304" pitchFamily="18" charset="0"/>
                          <a:cs typeface="Times New Roman" panose="02020603050405020304" pitchFamily="18" charset="0"/>
                        </a:rPr>
                        <a:t>, F4, F6</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M1</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M2</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M3</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M4</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M5</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M6</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M7</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rgbClr val="00B050"/>
                          </a:solidFill>
                          <a:latin typeface="Times New Roman" panose="02020603050405020304" pitchFamily="18" charset="0"/>
                          <a:ea typeface="+mn-ea"/>
                          <a:cs typeface="Times New Roman" panose="02020603050405020304" pitchFamily="18" charset="0"/>
                        </a:rPr>
                        <a:t>MEM</a:t>
                      </a:r>
                      <a:endParaRPr lang="zh-CN" altLang="en-US" sz="1400" b="1" kern="1200" dirty="0">
                        <a:solidFill>
                          <a:srgbClr val="00B05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400" b="1" dirty="0">
                          <a:solidFill>
                            <a:srgbClr val="800000"/>
                          </a:solidFill>
                          <a:latin typeface="Times New Roman" panose="02020603050405020304" pitchFamily="18" charset="0"/>
                          <a:cs typeface="Times New Roman" panose="02020603050405020304" pitchFamily="18" charset="0"/>
                        </a:rPr>
                        <a:t>WB</a:t>
                      </a:r>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822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935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Times New Roman" panose="02020603050405020304" pitchFamily="18" charset="0"/>
                          <a:cs typeface="Times New Roman" panose="02020603050405020304" pitchFamily="18" charset="0"/>
                        </a:rPr>
                        <a:t>ADDD</a:t>
                      </a:r>
                      <a:r>
                        <a:rPr lang="en-US" altLang="zh-CN" sz="1400" b="1" baseline="0" dirty="0">
                          <a:solidFill>
                            <a:schemeClr val="tx1"/>
                          </a:solidFill>
                          <a:latin typeface="Times New Roman" panose="02020603050405020304" pitchFamily="18" charset="0"/>
                          <a:cs typeface="Times New Roman" panose="02020603050405020304" pitchFamily="18" charset="0"/>
                        </a:rPr>
                        <a:t> </a:t>
                      </a:r>
                      <a:r>
                        <a:rPr lang="en-US" altLang="zh-CN" sz="1400" b="1" baseline="0" dirty="0">
                          <a:solidFill>
                            <a:schemeClr val="accent2"/>
                          </a:solidFill>
                          <a:latin typeface="Times New Roman" panose="02020603050405020304" pitchFamily="18" charset="0"/>
                          <a:cs typeface="Times New Roman" panose="02020603050405020304" pitchFamily="18" charset="0"/>
                        </a:rPr>
                        <a:t>F2</a:t>
                      </a:r>
                      <a:r>
                        <a:rPr lang="en-US" altLang="zh-CN" sz="1400" b="1" baseline="0" dirty="0">
                          <a:solidFill>
                            <a:schemeClr val="tx1"/>
                          </a:solidFill>
                          <a:latin typeface="Times New Roman" panose="02020603050405020304" pitchFamily="18" charset="0"/>
                          <a:cs typeface="Times New Roman" panose="02020603050405020304" pitchFamily="18" charset="0"/>
                        </a:rPr>
                        <a:t>, F4, F6</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ID</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A1</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A2</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A3</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A4</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rgbClr val="00B050"/>
                          </a:solidFill>
                          <a:latin typeface="Times New Roman" panose="02020603050405020304" pitchFamily="18" charset="0"/>
                          <a:ea typeface="+mn-ea"/>
                          <a:cs typeface="Times New Roman" panose="02020603050405020304" pitchFamily="18" charset="0"/>
                        </a:rPr>
                        <a:t>MEM</a:t>
                      </a:r>
                      <a:endParaRPr lang="zh-CN" altLang="en-US" sz="1400" b="1" kern="1200" dirty="0">
                        <a:solidFill>
                          <a:srgbClr val="00B05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400" b="1" kern="1200" dirty="0">
                          <a:solidFill>
                            <a:srgbClr val="800000"/>
                          </a:solidFill>
                          <a:latin typeface="Times New Roman" panose="02020603050405020304" pitchFamily="18" charset="0"/>
                          <a:ea typeface="+mn-ea"/>
                          <a:cs typeface="Times New Roman" panose="02020603050405020304" pitchFamily="18" charset="0"/>
                        </a:rPr>
                        <a:t>WB</a:t>
                      </a:r>
                      <a:endParaRPr lang="zh-CN" altLang="en-US" sz="1400" b="1" kern="1200" dirty="0">
                        <a:solidFill>
                          <a:srgbClr val="80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822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Times New Roman" panose="02020603050405020304" pitchFamily="18" charset="0"/>
                          <a:cs typeface="Times New Roman" panose="02020603050405020304" pitchFamily="18" charset="0"/>
                        </a:rPr>
                        <a:t>LD </a:t>
                      </a:r>
                      <a:r>
                        <a:rPr lang="en-US" altLang="zh-CN" sz="1400" b="1" dirty="0">
                          <a:solidFill>
                            <a:schemeClr val="accent2"/>
                          </a:solidFill>
                          <a:latin typeface="Times New Roman" panose="02020603050405020304" pitchFamily="18" charset="0"/>
                          <a:cs typeface="Times New Roman" panose="02020603050405020304" pitchFamily="18" charset="0"/>
                        </a:rPr>
                        <a:t>F8</a:t>
                      </a:r>
                      <a:r>
                        <a:rPr lang="en-US" altLang="zh-CN" sz="1400" b="1" dirty="0">
                          <a:solidFill>
                            <a:schemeClr val="tx1"/>
                          </a:solidFill>
                          <a:latin typeface="Times New Roman" panose="02020603050405020304" pitchFamily="18" charset="0"/>
                          <a:cs typeface="Times New Roman" panose="02020603050405020304" pitchFamily="18" charset="0"/>
                        </a:rPr>
                        <a:t>, 0(R2)</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rgbClr val="00B050"/>
                          </a:solidFill>
                          <a:latin typeface="Times New Roman" panose="02020603050405020304" pitchFamily="18" charset="0"/>
                          <a:ea typeface="+mn-ea"/>
                          <a:cs typeface="Times New Roman" panose="02020603050405020304" pitchFamily="18" charset="0"/>
                        </a:rPr>
                        <a:t>MEM</a:t>
                      </a:r>
                      <a:endParaRPr lang="zh-CN" altLang="en-US" sz="1400" b="1" kern="1200" dirty="0">
                        <a:solidFill>
                          <a:srgbClr val="00B05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400" b="1" kern="1200" dirty="0">
                          <a:solidFill>
                            <a:srgbClr val="800000"/>
                          </a:solidFill>
                          <a:latin typeface="Times New Roman" panose="02020603050405020304" pitchFamily="18" charset="0"/>
                          <a:ea typeface="+mn-ea"/>
                          <a:cs typeface="Times New Roman" panose="02020603050405020304" pitchFamily="18" charset="0"/>
                        </a:rPr>
                        <a:t>WB</a:t>
                      </a:r>
                      <a:endParaRPr lang="zh-CN" altLang="en-US" sz="1400" b="1" kern="1200" dirty="0">
                        <a:solidFill>
                          <a:srgbClr val="80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矩形 4"/>
          <p:cNvSpPr/>
          <p:nvPr/>
        </p:nvSpPr>
        <p:spPr>
          <a:xfrm>
            <a:off x="107504" y="5589240"/>
            <a:ext cx="8766180" cy="1089529"/>
          </a:xfrm>
          <a:prstGeom prst="rect">
            <a:avLst/>
          </a:prstGeom>
        </p:spPr>
        <p:txBody>
          <a:bodyPr wrap="square">
            <a:spAutoFit/>
          </a:bodyPr>
          <a:lstStyle/>
          <a:p>
            <a:pPr marL="342900" indent="-342900" algn="just">
              <a:lnSpc>
                <a:spcPct val="90000"/>
              </a:lnSpc>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cycle 11</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all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 instructions reach WB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and want to write register file -&gt; structural hazard.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在第</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周期</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3</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条指令都到了</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阶段并要写寄存器文件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从而导致结构冲突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96184" y="1078373"/>
            <a:ext cx="8777500" cy="3272691"/>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solutions.</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With only 1 write port, machine must serialize the instruction.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若只有一个写端口</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就必须使指令串行化</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Could increase write ports -&gt; but unattractive since additional ports are used rarely.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可增加写端口数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但没有吸引力</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因为增加的端口很少使用</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Instead, we choose to detect and enforce access to write port as a structural hazard.</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96184" y="1078373"/>
            <a:ext cx="8777500" cy="5657959"/>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Deal with the hazard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track</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use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write port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stall</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instruction before it issues.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早解决</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阶段跟踪写端口的使用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并在发射之前阻塞指令</a:t>
            </a:r>
          </a:p>
          <a:p>
            <a:pPr marL="800100" indent="-342900" algn="just">
              <a:lnSpc>
                <a:spcPts val="3100"/>
              </a:lnSpc>
              <a:spcBef>
                <a:spcPts val="0"/>
              </a:spcBef>
              <a:spcAft>
                <a:spcPts val="0"/>
              </a:spcAft>
              <a:buSzPct val="5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a instruction in ID needs to use register file at the same time as an instruction already issued, the instruction is stalled for a cycle.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如果检测到处于</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的指令与早先发射的指令在同一周期使用寄存器文件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则该指令阻塞一个周期</a:t>
            </a:r>
          </a:p>
          <a:p>
            <a:pPr marL="800100" indent="-342900" algn="just">
              <a:lnSpc>
                <a:spcPts val="3100"/>
              </a:lnSpc>
              <a:spcBef>
                <a:spcPts val="0"/>
              </a:spcBef>
              <a:spcAft>
                <a:spcPts val="0"/>
              </a:spcAft>
              <a:buSzPct val="5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Tracking is done by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shift register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each clock shifted one bit.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跟踪操作用移位寄存器实现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每个周期移一位</a:t>
            </a:r>
          </a:p>
          <a:p>
            <a:pPr marL="800100" indent="-342900" algn="just">
              <a:lnSpc>
                <a:spcPts val="3100"/>
              </a:lnSpc>
              <a:spcBef>
                <a:spcPts val="0"/>
              </a:spcBef>
              <a:spcAft>
                <a:spcPts val="0"/>
              </a:spcAft>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Advantage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interlock detection and stall insertion occurs in the ID stage.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阶段就完成互锁检测和阻塞插入</a:t>
            </a:r>
          </a:p>
          <a:p>
            <a:pPr marL="800100" indent="-342900" algn="just">
              <a:lnSpc>
                <a:spcPts val="3100"/>
              </a:lnSpc>
              <a:spcBef>
                <a:spcPts val="0"/>
              </a:spcBef>
              <a:spcAft>
                <a:spcPts val="0"/>
              </a:spcAft>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Cost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addition of shift register and write conflict logic.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成本</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要加入移位寄存器和写冲突逻辑</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96184" y="1078373"/>
            <a:ext cx="8777500" cy="5657959"/>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Deal with the hazard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stall a conflicting instruction when it tries to enter either MEM or WB.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到时候再解决</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在冲突指令要进入</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MEM</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时阻塞之</a:t>
            </a:r>
          </a:p>
          <a:p>
            <a:pPr marL="800100" indent="-342900" algn="just">
              <a:lnSpc>
                <a:spcPts val="3100"/>
              </a:lnSpc>
              <a:spcBef>
                <a:spcPts val="0"/>
              </a:spcBef>
              <a:spcAft>
                <a:spcPts val="0"/>
              </a:spcAft>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Heuristic</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give priority to the unit with longest latency, the one most likely to have caused another instruction to be stalled.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优先考虑具有最长潜伏期的指令</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这些指令最有可能引起其他指令阻塞</a:t>
            </a:r>
          </a:p>
          <a:p>
            <a:pPr marL="800100" indent="-342900" algn="just">
              <a:lnSpc>
                <a:spcPts val="3100"/>
              </a:lnSpc>
              <a:spcBef>
                <a:spcPts val="0"/>
              </a:spcBef>
              <a:spcAft>
                <a:spcPts val="0"/>
              </a:spcAft>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Advantage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not require detecting conflict until MEM or WB, so is easy to see.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优点</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MEM</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才检测冲突</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因此容易</a:t>
            </a:r>
          </a:p>
          <a:p>
            <a:pPr marL="800100" indent="-342900" algn="just">
              <a:lnSpc>
                <a:spcPts val="3100"/>
              </a:lnSpc>
              <a:spcBef>
                <a:spcPts val="0"/>
              </a:spcBef>
              <a:spcAft>
                <a:spcPts val="0"/>
              </a:spcAft>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Disadvantage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complicates pipeline control, as stalls can now arise from two places.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使流水线控制复杂化</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因为可从两个地方插入阻塞</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 Instruction fetch cycle (IF)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取指令</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 name="矩形 3"/>
          <p:cNvSpPr/>
          <p:nvPr/>
        </p:nvSpPr>
        <p:spPr>
          <a:xfrm>
            <a:off x="0" y="2759254"/>
            <a:ext cx="8863785" cy="4093428"/>
          </a:xfrm>
          <a:prstGeom prst="rect">
            <a:avLst/>
          </a:prstGeom>
        </p:spPr>
        <p:txBody>
          <a:bodyPr wrap="square">
            <a:spAutoFit/>
          </a:bodyPr>
          <a:lstStyle/>
          <a:p>
            <a:pPr marL="342900" indent="-342900" algn="just">
              <a:buFont typeface="Wingdings" panose="05000000000000000000" pitchFamily="2" charset="2"/>
              <a:buChar char="u"/>
            </a:pPr>
            <a:r>
              <a:rPr lang="en-US" altLang="zh-CN" sz="2600" dirty="0">
                <a:solidFill>
                  <a:srgbClr val="800000"/>
                </a:solidFill>
                <a:latin typeface="Times New Roman" panose="02020603050405020304" pitchFamily="18" charset="0"/>
                <a:cs typeface="Times New Roman" panose="02020603050405020304" pitchFamily="18" charset="0"/>
              </a:rPr>
              <a:t>Operation:</a:t>
            </a:r>
          </a:p>
          <a:p>
            <a:pPr marL="342900" indent="342900" algn="just">
              <a:buSzPct val="50000"/>
              <a:buFont typeface="Wingdings" panose="05000000000000000000" pitchFamily="2" charset="2"/>
              <a:buChar char="Ø"/>
            </a:pPr>
            <a:r>
              <a:rPr lang="en-US" altLang="zh-CN" sz="2600" dirty="0">
                <a:solidFill>
                  <a:schemeClr val="tx1"/>
                </a:solidFill>
                <a:latin typeface="Times New Roman" panose="02020603050405020304" pitchFamily="18" charset="0"/>
                <a:cs typeface="Times New Roman" panose="02020603050405020304" pitchFamily="18" charset="0"/>
              </a:rPr>
              <a:t>Send out the PC, </a:t>
            </a:r>
            <a:r>
              <a:rPr lang="en-US" altLang="zh-CN" sz="2600" dirty="0">
                <a:solidFill>
                  <a:srgbClr val="800000"/>
                </a:solidFill>
                <a:latin typeface="Times New Roman" panose="02020603050405020304" pitchFamily="18" charset="0"/>
                <a:cs typeface="Times New Roman" panose="02020603050405020304" pitchFamily="18" charset="0"/>
              </a:rPr>
              <a:t>fetch</a:t>
            </a:r>
            <a:r>
              <a:rPr lang="en-US" altLang="zh-CN" sz="2600" dirty="0">
                <a:solidFill>
                  <a:schemeClr val="tx1"/>
                </a:solidFill>
                <a:latin typeface="Times New Roman" panose="02020603050405020304" pitchFamily="18" charset="0"/>
                <a:cs typeface="Times New Roman" panose="02020603050405020304" pitchFamily="18" charset="0"/>
              </a:rPr>
              <a:t> instruction from memory into </a:t>
            </a:r>
            <a:r>
              <a:rPr lang="en-US" altLang="zh-CN" sz="2600" dirty="0">
                <a:solidFill>
                  <a:srgbClr val="800000"/>
                </a:solidFill>
                <a:latin typeface="Times New Roman" panose="02020603050405020304" pitchFamily="18" charset="0"/>
                <a:cs typeface="Times New Roman" panose="02020603050405020304" pitchFamily="18" charset="0"/>
              </a:rPr>
              <a:t>instruction register (IR)</a:t>
            </a:r>
            <a:r>
              <a:rPr lang="en-US" altLang="zh-CN" sz="2600" dirty="0">
                <a:solidFill>
                  <a:schemeClr val="tx1"/>
                </a:solidFill>
                <a:latin typeface="Times New Roman" panose="02020603050405020304" pitchFamily="18" charset="0"/>
                <a:cs typeface="Times New Roman" panose="02020603050405020304" pitchFamily="18" charset="0"/>
              </a:rPr>
              <a:t>; </a:t>
            </a:r>
            <a:r>
              <a:rPr lang="zh-CN" altLang="en-US" sz="2600" dirty="0">
                <a:solidFill>
                  <a:schemeClr val="accent2"/>
                </a:solidFill>
                <a:latin typeface="Times New Roman" panose="02020603050405020304" pitchFamily="18" charset="0"/>
                <a:cs typeface="Times New Roman" panose="02020603050405020304" pitchFamily="18" charset="0"/>
              </a:rPr>
              <a:t>根据</a:t>
            </a:r>
            <a:r>
              <a:rPr lang="en-US" altLang="zh-CN" sz="2600" dirty="0">
                <a:solidFill>
                  <a:schemeClr val="accent2"/>
                </a:solidFill>
                <a:latin typeface="Times New Roman" panose="02020603050405020304" pitchFamily="18" charset="0"/>
                <a:cs typeface="Times New Roman" panose="02020603050405020304" pitchFamily="18" charset="0"/>
              </a:rPr>
              <a:t>PC</a:t>
            </a:r>
            <a:r>
              <a:rPr lang="zh-CN" altLang="en-US" sz="2600" dirty="0">
                <a:solidFill>
                  <a:schemeClr val="accent2"/>
                </a:solidFill>
                <a:latin typeface="Times New Roman" panose="02020603050405020304" pitchFamily="18" charset="0"/>
                <a:cs typeface="Times New Roman" panose="02020603050405020304" pitchFamily="18" charset="0"/>
              </a:rPr>
              <a:t>值从存储器中取出指令，并将指令送入指令寄存器</a:t>
            </a:r>
            <a:r>
              <a:rPr lang="en-US" altLang="zh-CN" sz="2600" dirty="0">
                <a:solidFill>
                  <a:schemeClr val="accent2"/>
                </a:solidFill>
                <a:latin typeface="Times New Roman" panose="02020603050405020304" pitchFamily="18" charset="0"/>
                <a:cs typeface="Times New Roman" panose="02020603050405020304" pitchFamily="18" charset="0"/>
              </a:rPr>
              <a:t>IR</a:t>
            </a:r>
            <a:endParaRPr lang="zh-CN" altLang="en-US" sz="2600" dirty="0">
              <a:solidFill>
                <a:schemeClr val="accent2"/>
              </a:solidFill>
              <a:latin typeface="Times New Roman" panose="02020603050405020304" pitchFamily="18" charset="0"/>
              <a:cs typeface="Times New Roman" panose="02020603050405020304" pitchFamily="18" charset="0"/>
            </a:endParaRPr>
          </a:p>
          <a:p>
            <a:pPr marL="342900" indent="342900" algn="just">
              <a:buSzPct val="50000"/>
              <a:buFont typeface="Wingdings" panose="05000000000000000000" pitchFamily="2" charset="2"/>
              <a:buChar char="Ø"/>
            </a:pPr>
            <a:r>
              <a:rPr lang="en-US" altLang="zh-CN" sz="2600" dirty="0">
                <a:solidFill>
                  <a:schemeClr val="tx1"/>
                </a:solidFill>
                <a:latin typeface="Times New Roman" panose="02020603050405020304" pitchFamily="18" charset="0"/>
                <a:cs typeface="Times New Roman" panose="02020603050405020304" pitchFamily="18" charset="0"/>
              </a:rPr>
              <a:t>Increment the </a:t>
            </a:r>
            <a:r>
              <a:rPr lang="en-US" altLang="zh-CN" sz="2600" dirty="0">
                <a:solidFill>
                  <a:srgbClr val="800000"/>
                </a:solidFill>
                <a:latin typeface="Times New Roman" panose="02020603050405020304" pitchFamily="18" charset="0"/>
                <a:cs typeface="Times New Roman" panose="02020603050405020304" pitchFamily="18" charset="0"/>
              </a:rPr>
              <a:t>PC by 4 </a:t>
            </a:r>
            <a:r>
              <a:rPr lang="en-US" altLang="zh-CN" sz="2600" dirty="0">
                <a:solidFill>
                  <a:schemeClr val="tx1"/>
                </a:solidFill>
                <a:latin typeface="Times New Roman" panose="02020603050405020304" pitchFamily="18" charset="0"/>
                <a:cs typeface="Times New Roman" panose="02020603050405020304" pitchFamily="18" charset="0"/>
              </a:rPr>
              <a:t>to address the next sequential instruction. </a:t>
            </a:r>
            <a:r>
              <a:rPr lang="en-US" altLang="zh-CN" sz="2600" dirty="0">
                <a:solidFill>
                  <a:schemeClr val="accent2"/>
                </a:solidFill>
                <a:latin typeface="Times New Roman" panose="02020603050405020304" pitchFamily="18" charset="0"/>
                <a:cs typeface="Times New Roman" panose="02020603050405020304" pitchFamily="18" charset="0"/>
              </a:rPr>
              <a:t>PC</a:t>
            </a:r>
            <a:r>
              <a:rPr lang="zh-CN" altLang="en-US" sz="2600" dirty="0">
                <a:solidFill>
                  <a:schemeClr val="accent2"/>
                </a:solidFill>
                <a:latin typeface="Times New Roman" panose="02020603050405020304" pitchFamily="18" charset="0"/>
                <a:cs typeface="Times New Roman" panose="02020603050405020304" pitchFamily="18" charset="0"/>
              </a:rPr>
              <a:t>值增加</a:t>
            </a:r>
            <a:r>
              <a:rPr lang="en-US" altLang="zh-CN" sz="2600" dirty="0">
                <a:solidFill>
                  <a:schemeClr val="accent5">
                    <a:lumMod val="75000"/>
                  </a:schemeClr>
                </a:solidFill>
                <a:latin typeface="Times New Roman" panose="02020603050405020304" pitchFamily="18" charset="0"/>
                <a:cs typeface="Times New Roman" panose="02020603050405020304" pitchFamily="18" charset="0"/>
              </a:rPr>
              <a:t>4</a:t>
            </a:r>
            <a:r>
              <a:rPr lang="zh-CN" altLang="en-US" sz="2600" dirty="0">
                <a:solidFill>
                  <a:schemeClr val="accent2"/>
                </a:solidFill>
                <a:latin typeface="Times New Roman" panose="02020603050405020304" pitchFamily="18" charset="0"/>
                <a:cs typeface="Times New Roman" panose="02020603050405020304" pitchFamily="18" charset="0"/>
              </a:rPr>
              <a:t>，指向顺序的下一条指令</a:t>
            </a:r>
            <a:endParaRPr lang="en-US" altLang="zh-CN" sz="2600" dirty="0">
              <a:solidFill>
                <a:schemeClr val="accent2"/>
              </a:solidFill>
              <a:latin typeface="Times New Roman" panose="02020603050405020304" pitchFamily="18" charset="0"/>
              <a:cs typeface="Times New Roman" panose="02020603050405020304" pitchFamily="18" charset="0"/>
            </a:endParaRPr>
          </a:p>
          <a:p>
            <a:pPr marL="342900" indent="342900" algn="just">
              <a:buSzPct val="50000"/>
              <a:buFont typeface="Wingdings" panose="05000000000000000000" pitchFamily="2" charset="2"/>
              <a:buChar char="Ø"/>
            </a:pPr>
            <a:r>
              <a:rPr lang="en-US" altLang="zh-CN" sz="2600" dirty="0">
                <a:solidFill>
                  <a:schemeClr val="tx1"/>
                </a:solidFill>
                <a:latin typeface="Times New Roman" panose="02020603050405020304" pitchFamily="18" charset="0"/>
                <a:cs typeface="Times New Roman" panose="02020603050405020304" pitchFamily="18" charset="0"/>
              </a:rPr>
              <a:t>The </a:t>
            </a:r>
            <a:r>
              <a:rPr lang="en-US" altLang="zh-CN" sz="2600" dirty="0">
                <a:solidFill>
                  <a:srgbClr val="800000"/>
                </a:solidFill>
                <a:latin typeface="Times New Roman" panose="02020603050405020304" pitchFamily="18" charset="0"/>
                <a:cs typeface="Times New Roman" panose="02020603050405020304" pitchFamily="18" charset="0"/>
              </a:rPr>
              <a:t>IR</a:t>
            </a:r>
            <a:r>
              <a:rPr lang="en-US" altLang="zh-CN" sz="2600" dirty="0">
                <a:solidFill>
                  <a:schemeClr val="tx1"/>
                </a:solidFill>
                <a:latin typeface="Times New Roman" panose="02020603050405020304" pitchFamily="18" charset="0"/>
                <a:cs typeface="Times New Roman" panose="02020603050405020304" pitchFamily="18" charset="0"/>
              </a:rPr>
              <a:t> hold the instruction that will be needed on subsequent clock cycles;   </a:t>
            </a:r>
            <a:r>
              <a:rPr lang="en-US" altLang="zh-CN" sz="2600" dirty="0">
                <a:solidFill>
                  <a:schemeClr val="accent2"/>
                </a:solidFill>
                <a:latin typeface="Times New Roman" panose="02020603050405020304" pitchFamily="18" charset="0"/>
                <a:cs typeface="Times New Roman" panose="02020603050405020304" pitchFamily="18" charset="0"/>
              </a:rPr>
              <a:t>IR</a:t>
            </a:r>
            <a:r>
              <a:rPr lang="zh-CN" altLang="en-US" sz="2600" dirty="0">
                <a:solidFill>
                  <a:schemeClr val="accent2"/>
                </a:solidFill>
                <a:latin typeface="Times New Roman" panose="02020603050405020304" pitchFamily="18" charset="0"/>
                <a:cs typeface="Times New Roman" panose="02020603050405020304" pitchFamily="18" charset="0"/>
              </a:rPr>
              <a:t>中的指令将被执行</a:t>
            </a:r>
          </a:p>
          <a:p>
            <a:pPr marL="342900" indent="342900" algn="just">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cs typeface="Times New Roman" panose="02020603050405020304" pitchFamily="18" charset="0"/>
              </a:rPr>
              <a:t>NPC</a:t>
            </a:r>
            <a:r>
              <a:rPr lang="en-US" altLang="zh-CN" sz="2600" dirty="0">
                <a:solidFill>
                  <a:schemeClr val="tx1"/>
                </a:solidFill>
                <a:latin typeface="Times New Roman" panose="02020603050405020304" pitchFamily="18" charset="0"/>
                <a:cs typeface="Times New Roman" panose="02020603050405020304" pitchFamily="18" charset="0"/>
              </a:rPr>
              <a:t> is used to hold the next sequential PC.</a:t>
            </a:r>
            <a:r>
              <a:rPr lang="zh-CN" altLang="en-US" sz="2600" dirty="0">
                <a:solidFill>
                  <a:schemeClr val="accent2"/>
                </a:solidFill>
                <a:latin typeface="Times New Roman" panose="02020603050405020304" pitchFamily="18" charset="0"/>
                <a:cs typeface="Times New Roman" panose="02020603050405020304" pitchFamily="18" charset="0"/>
              </a:rPr>
              <a:t>将下一条指令的地址放入临时寄存器</a:t>
            </a:r>
            <a:r>
              <a:rPr lang="en-US" altLang="zh-CN" sz="2600" dirty="0">
                <a:solidFill>
                  <a:schemeClr val="accent2"/>
                </a:solidFill>
                <a:latin typeface="Times New Roman" panose="02020603050405020304" pitchFamily="18" charset="0"/>
                <a:cs typeface="Times New Roman" panose="02020603050405020304" pitchFamily="18" charset="0"/>
              </a:rPr>
              <a:t>NPC</a:t>
            </a:r>
            <a:r>
              <a:rPr lang="zh-CN" altLang="en-US" sz="2600" dirty="0">
                <a:solidFill>
                  <a:schemeClr val="accent2"/>
                </a:solidFill>
                <a:latin typeface="Times New Roman" panose="02020603050405020304" pitchFamily="18" charset="0"/>
                <a:cs typeface="Times New Roman" panose="02020603050405020304" pitchFamily="18" charset="0"/>
              </a:rPr>
              <a:t>中</a:t>
            </a:r>
            <a:endParaRPr lang="en-US" altLang="zh-CN" sz="2600" dirty="0">
              <a:solidFill>
                <a:schemeClr val="accent2"/>
              </a:solidFill>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3203848" y="1700808"/>
            <a:ext cx="3222104" cy="1015663"/>
            <a:chOff x="3275856" y="1720852"/>
            <a:chExt cx="3222104" cy="1015663"/>
          </a:xfrm>
        </p:grpSpPr>
        <p:sp>
          <p:nvSpPr>
            <p:cNvPr id="9" name="矩形 8"/>
            <p:cNvSpPr/>
            <p:nvPr/>
          </p:nvSpPr>
          <p:spPr bwMode="auto">
            <a:xfrm>
              <a:off x="3275856" y="1720853"/>
              <a:ext cx="2808312" cy="1015662"/>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7" name="矩形 6"/>
            <p:cNvSpPr/>
            <p:nvPr/>
          </p:nvSpPr>
          <p:spPr>
            <a:xfrm>
              <a:off x="3707904" y="1720852"/>
              <a:ext cx="2790056" cy="1015663"/>
            </a:xfrm>
            <a:prstGeom prst="rect">
              <a:avLst/>
            </a:prstGeom>
          </p:spPr>
          <p:txBody>
            <a:bodyPr wrap="square">
              <a:spAutoFit/>
            </a:bodyPr>
            <a:lstStyle/>
            <a:p>
              <a:pPr eaLnBrk="1" hangingPunct="1">
                <a:spcBef>
                  <a:spcPct val="50000"/>
                </a:spcBef>
              </a:pPr>
              <a:r>
                <a:rPr lang="en-US" altLang="zh-CN" dirty="0" err="1">
                  <a:solidFill>
                    <a:schemeClr val="accent3"/>
                  </a:solidFill>
                  <a:latin typeface="华文中宋" panose="02010600040101010101" pitchFamily="2" charset="-122"/>
                  <a:ea typeface="华文中宋" panose="02010600040101010101" pitchFamily="2" charset="-122"/>
                </a:rPr>
                <a:t>IR←Mem</a:t>
              </a:r>
              <a:r>
                <a:rPr lang="en-US" altLang="zh-CN" dirty="0">
                  <a:solidFill>
                    <a:schemeClr val="accent3"/>
                  </a:solidFill>
                  <a:latin typeface="华文中宋" panose="02010600040101010101" pitchFamily="2" charset="-122"/>
                  <a:ea typeface="华文中宋" panose="02010600040101010101" pitchFamily="2" charset="-122"/>
                </a:rPr>
                <a:t>[PC]</a:t>
              </a:r>
            </a:p>
            <a:p>
              <a:pPr eaLnBrk="1" hangingPunct="1">
                <a:spcBef>
                  <a:spcPct val="50000"/>
                </a:spcBef>
              </a:pPr>
              <a:r>
                <a:rPr lang="en-US" altLang="zh-CN" dirty="0">
                  <a:solidFill>
                    <a:schemeClr val="accent3"/>
                  </a:solidFill>
                  <a:latin typeface="华文中宋" panose="02010600040101010101" pitchFamily="2" charset="-122"/>
                  <a:ea typeface="华文中宋" panose="02010600040101010101" pitchFamily="2" charset="-122"/>
                </a:rPr>
                <a:t>NPC←PC+4</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Science and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2300662959"/>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C8BB7-7666-6B07-74EB-23447AAA5D5F}"/>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3DDF9530-C4C9-39F6-39DC-DFA2683F9AE0}"/>
              </a:ext>
            </a:extLst>
          </p:cNvPr>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5F0203B8-64B3-BF96-FE33-32A45D6CD87C}"/>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276C943F-7364-8B43-78C1-4E072AF127A5}"/>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542663F1-C553-A277-ECFC-B2F0ABD1D9E3}"/>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B7197C1C-826F-D872-5101-EDBA7AEBE106}"/>
              </a:ext>
            </a:extLst>
          </p:cNvPr>
          <p:cNvSpPr/>
          <p:nvPr/>
        </p:nvSpPr>
        <p:spPr>
          <a:xfrm>
            <a:off x="163406" y="980728"/>
            <a:ext cx="8777500"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pipeline that supports multiply outstanding FP operations.  </a:t>
            </a:r>
          </a:p>
        </p:txBody>
      </p:sp>
      <p:pic>
        <p:nvPicPr>
          <p:cNvPr id="6" name="图片 5">
            <a:extLst>
              <a:ext uri="{FF2B5EF4-FFF2-40B4-BE49-F238E27FC236}">
                <a16:creationId xmlns:a16="http://schemas.microsoft.com/office/drawing/2014/main" id="{AAD33460-FEFB-56C5-9467-F3702C776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81" y="1868150"/>
            <a:ext cx="7530349" cy="4289265"/>
          </a:xfrm>
          <a:prstGeom prst="rect">
            <a:avLst/>
          </a:prstGeom>
        </p:spPr>
      </p:pic>
    </p:spTree>
    <p:extLst>
      <p:ext uri="{BB962C8B-B14F-4D97-AF65-F5344CB8AC3E}">
        <p14:creationId xmlns:p14="http://schemas.microsoft.com/office/powerpoint/2010/main" val="168110735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07504" y="2252663"/>
            <a:ext cx="8777500" cy="4465325"/>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Aspects to hazard detection and forwarding for pipeline that supports multiple outstanding FP operations:</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Because the divide unit is not fully pipelined,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can occur. These will need to be detected and issuing instructions will need to be stalled.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除法单元未充分流水化</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可能导致结构冲突</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需要检测</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并使指令发射停顿</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Because the instructions have varying running times, the number of register writes required in a cycle can be larger than 1.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assume the FP register file has one write port.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指令运行时间不同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会导致同一个周期有多个寄存器写操作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形成结构冲突</a:t>
            </a:r>
          </a:p>
        </p:txBody>
      </p:sp>
      <p:sp>
        <p:nvSpPr>
          <p:cNvPr id="20" name="Text Box 5"/>
          <p:cNvSpPr txBox="1">
            <a:spLocks noChangeArrowheads="1"/>
          </p:cNvSpPr>
          <p:nvPr/>
        </p:nvSpPr>
        <p:spPr bwMode="auto">
          <a:xfrm>
            <a:off x="133533" y="1108076"/>
            <a:ext cx="8847138" cy="100965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7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Hazards and Forwarding in Longer Latency Pipelines</a:t>
            </a:r>
          </a:p>
          <a:p>
            <a:pPr algn="ctr">
              <a:spcBef>
                <a:spcPct val="20000"/>
              </a:spcBef>
            </a:pPr>
            <a:r>
              <a:rPr lang="zh-CN" altLang="en-US" sz="27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长延迟流水线的冒险和前送</a:t>
            </a:r>
          </a:p>
        </p:txBody>
      </p:sp>
    </p:spTree>
    <p:extLst>
      <p:ext uri="{BB962C8B-B14F-4D97-AF65-F5344CB8AC3E}">
        <p14:creationId xmlns:p14="http://schemas.microsoft.com/office/powerpoint/2010/main" val="1692877201"/>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07504" y="2348880"/>
            <a:ext cx="8777500" cy="4067780"/>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Aspects to hazard detection and forwarding for pipeline that supports multiple outstanding FP operations:</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③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 hazards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 hazard) are possible, since instruction no longer reach WB in order. Note that WAR hazards are not possible, since the register reads always occur in ID.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指令不再按序到达</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可能导致</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冒险。寄存器读总在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发生</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所以不会有</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WAR</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Because of longer latency of operations, stalls for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hazards (Data hazard)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will be more frequent.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操作的长延迟</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导致</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RAW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冲突更频繁。</a:t>
            </a:r>
          </a:p>
        </p:txBody>
      </p:sp>
      <p:sp>
        <p:nvSpPr>
          <p:cNvPr id="8" name="Text Box 5"/>
          <p:cNvSpPr txBox="1">
            <a:spLocks noChangeArrowheads="1"/>
          </p:cNvSpPr>
          <p:nvPr/>
        </p:nvSpPr>
        <p:spPr bwMode="auto">
          <a:xfrm>
            <a:off x="133533" y="1108076"/>
            <a:ext cx="8847138" cy="100965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7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Hazards and Forwarding in Longer Latency Pipelines</a:t>
            </a:r>
          </a:p>
          <a:p>
            <a:pPr algn="ctr">
              <a:spcBef>
                <a:spcPct val="20000"/>
              </a:spcBef>
            </a:pPr>
            <a:r>
              <a:rPr lang="zh-CN" altLang="en-US" sz="27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长延迟流水线的冒险和前送</a:t>
            </a:r>
          </a:p>
        </p:txBody>
      </p:sp>
    </p:spTree>
    <p:extLst>
      <p:ext uri="{BB962C8B-B14F-4D97-AF65-F5344CB8AC3E}">
        <p14:creationId xmlns:p14="http://schemas.microsoft.com/office/powerpoint/2010/main" val="1501211552"/>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96184" y="1078373"/>
            <a:ext cx="8777500"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hazards: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typical FP code sequence showing the stalls arising from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hazards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126300" y="4304369"/>
            <a:ext cx="8766180" cy="1600438"/>
          </a:xfrm>
          <a:prstGeom prst="rect">
            <a:avLst/>
          </a:prstGeom>
        </p:spPr>
        <p:txBody>
          <a:bodyPr wrap="square">
            <a:spAutoFit/>
          </a:bodyPr>
          <a:lstStyle/>
          <a:p>
            <a:pPr marL="342900" indent="-342900" algn="just">
              <a:lnSpc>
                <a:spcPct val="90000"/>
              </a:lnSpc>
              <a:spcBef>
                <a:spcPct val="20000"/>
              </a:spcBef>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Longer pipeline substantially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raises the frequency of stalls</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marL="342900" indent="-342900" algn="just">
              <a:lnSpc>
                <a:spcPct val="90000"/>
              </a:lnSpc>
              <a:spcBef>
                <a:spcPct val="20000"/>
              </a:spcBef>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Each instruction is dependent on previous and proceeds upon data are available, which assumes the pipeline has full bypassing and forwarding.</a:t>
            </a:r>
          </a:p>
          <a:p>
            <a:pPr marL="342900" indent="-342900" algn="just">
              <a:lnSpc>
                <a:spcPct val="90000"/>
              </a:lnSpc>
              <a:spcBef>
                <a:spcPct val="20000"/>
              </a:spcBef>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SD must be stalled an extra cycle so that its MEM does not conflict with the ADDD. Extra hardware could easily handle this case.</a:t>
            </a:r>
          </a:p>
        </p:txBody>
      </p:sp>
      <p:grpSp>
        <p:nvGrpSpPr>
          <p:cNvPr id="2" name="组合 1"/>
          <p:cNvGrpSpPr/>
          <p:nvPr/>
        </p:nvGrpSpPr>
        <p:grpSpPr>
          <a:xfrm>
            <a:off x="112646" y="2021637"/>
            <a:ext cx="8958328" cy="2199640"/>
            <a:chOff x="112646" y="2021637"/>
            <a:chExt cx="8958328" cy="2199640"/>
          </a:xfrm>
        </p:grpSpPr>
        <p:graphicFrame>
          <p:nvGraphicFramePr>
            <p:cNvPr id="9" name="内容占位符 3"/>
            <p:cNvGraphicFramePr/>
            <p:nvPr/>
          </p:nvGraphicFramePr>
          <p:xfrm>
            <a:off x="112646" y="2021637"/>
            <a:ext cx="8958328" cy="2199640"/>
          </p:xfrm>
          <a:graphic>
            <a:graphicData uri="http://schemas.openxmlformats.org/drawingml/2006/table">
              <a:tbl>
                <a:tblPr firstRow="1" bandRow="1">
                  <a:tableStyleId>{5C22544A-7EE6-4342-B048-85BDC9FD1C3A}</a:tableStyleId>
                </a:tblPr>
                <a:tblGrid>
                  <a:gridCol w="961588">
                    <a:extLst>
                      <a:ext uri="{9D8B030D-6E8A-4147-A177-3AD203B41FA5}">
                        <a16:colId xmlns:a16="http://schemas.microsoft.com/office/drawing/2014/main" val="20000"/>
                      </a:ext>
                    </a:extLst>
                  </a:gridCol>
                  <a:gridCol w="377042">
                    <a:extLst>
                      <a:ext uri="{9D8B030D-6E8A-4147-A177-3AD203B41FA5}">
                        <a16:colId xmlns:a16="http://schemas.microsoft.com/office/drawing/2014/main" val="20001"/>
                      </a:ext>
                    </a:extLst>
                  </a:gridCol>
                  <a:gridCol w="377042">
                    <a:extLst>
                      <a:ext uri="{9D8B030D-6E8A-4147-A177-3AD203B41FA5}">
                        <a16:colId xmlns:a16="http://schemas.microsoft.com/office/drawing/2014/main" val="20002"/>
                      </a:ext>
                    </a:extLst>
                  </a:gridCol>
                  <a:gridCol w="439426">
                    <a:extLst>
                      <a:ext uri="{9D8B030D-6E8A-4147-A177-3AD203B41FA5}">
                        <a16:colId xmlns:a16="http://schemas.microsoft.com/office/drawing/2014/main" val="20003"/>
                      </a:ext>
                    </a:extLst>
                  </a:gridCol>
                  <a:gridCol w="615806">
                    <a:extLst>
                      <a:ext uri="{9D8B030D-6E8A-4147-A177-3AD203B41FA5}">
                        <a16:colId xmlns:a16="http://schemas.microsoft.com/office/drawing/2014/main" val="20004"/>
                      </a:ext>
                    </a:extLst>
                  </a:gridCol>
                  <a:gridCol w="419826">
                    <a:extLst>
                      <a:ext uri="{9D8B030D-6E8A-4147-A177-3AD203B41FA5}">
                        <a16:colId xmlns:a16="http://schemas.microsoft.com/office/drawing/2014/main" val="20005"/>
                      </a:ext>
                    </a:extLst>
                  </a:gridCol>
                  <a:gridCol w="476536">
                    <a:extLst>
                      <a:ext uri="{9D8B030D-6E8A-4147-A177-3AD203B41FA5}">
                        <a16:colId xmlns:a16="http://schemas.microsoft.com/office/drawing/2014/main" val="20006"/>
                      </a:ext>
                    </a:extLst>
                  </a:gridCol>
                  <a:gridCol w="504056">
                    <a:extLst>
                      <a:ext uri="{9D8B030D-6E8A-4147-A177-3AD203B41FA5}">
                        <a16:colId xmlns:a16="http://schemas.microsoft.com/office/drawing/2014/main" val="20007"/>
                      </a:ext>
                    </a:extLst>
                  </a:gridCol>
                  <a:gridCol w="504056">
                    <a:extLst>
                      <a:ext uri="{9D8B030D-6E8A-4147-A177-3AD203B41FA5}">
                        <a16:colId xmlns:a16="http://schemas.microsoft.com/office/drawing/2014/main" val="20008"/>
                      </a:ext>
                    </a:extLst>
                  </a:gridCol>
                  <a:gridCol w="504056">
                    <a:extLst>
                      <a:ext uri="{9D8B030D-6E8A-4147-A177-3AD203B41FA5}">
                        <a16:colId xmlns:a16="http://schemas.microsoft.com/office/drawing/2014/main" val="20009"/>
                      </a:ext>
                    </a:extLst>
                  </a:gridCol>
                  <a:gridCol w="504056">
                    <a:extLst>
                      <a:ext uri="{9D8B030D-6E8A-4147-A177-3AD203B41FA5}">
                        <a16:colId xmlns:a16="http://schemas.microsoft.com/office/drawing/2014/main" val="20010"/>
                      </a:ext>
                    </a:extLst>
                  </a:gridCol>
                  <a:gridCol w="504056">
                    <a:extLst>
                      <a:ext uri="{9D8B030D-6E8A-4147-A177-3AD203B41FA5}">
                        <a16:colId xmlns:a16="http://schemas.microsoft.com/office/drawing/2014/main" val="20011"/>
                      </a:ext>
                    </a:extLst>
                  </a:gridCol>
                  <a:gridCol w="432048">
                    <a:extLst>
                      <a:ext uri="{9D8B030D-6E8A-4147-A177-3AD203B41FA5}">
                        <a16:colId xmlns:a16="http://schemas.microsoft.com/office/drawing/2014/main" val="20012"/>
                      </a:ext>
                    </a:extLst>
                  </a:gridCol>
                  <a:gridCol w="504056">
                    <a:extLst>
                      <a:ext uri="{9D8B030D-6E8A-4147-A177-3AD203B41FA5}">
                        <a16:colId xmlns:a16="http://schemas.microsoft.com/office/drawing/2014/main" val="20013"/>
                      </a:ext>
                    </a:extLst>
                  </a:gridCol>
                  <a:gridCol w="448510">
                    <a:extLst>
                      <a:ext uri="{9D8B030D-6E8A-4147-A177-3AD203B41FA5}">
                        <a16:colId xmlns:a16="http://schemas.microsoft.com/office/drawing/2014/main" val="20014"/>
                      </a:ext>
                    </a:extLst>
                  </a:gridCol>
                  <a:gridCol w="487594">
                    <a:extLst>
                      <a:ext uri="{9D8B030D-6E8A-4147-A177-3AD203B41FA5}">
                        <a16:colId xmlns:a16="http://schemas.microsoft.com/office/drawing/2014/main" val="20015"/>
                      </a:ext>
                    </a:extLst>
                  </a:gridCol>
                  <a:gridCol w="464556">
                    <a:extLst>
                      <a:ext uri="{9D8B030D-6E8A-4147-A177-3AD203B41FA5}">
                        <a16:colId xmlns:a16="http://schemas.microsoft.com/office/drawing/2014/main" val="20016"/>
                      </a:ext>
                    </a:extLst>
                  </a:gridCol>
                  <a:gridCol w="434018">
                    <a:extLst>
                      <a:ext uri="{9D8B030D-6E8A-4147-A177-3AD203B41FA5}">
                        <a16:colId xmlns:a16="http://schemas.microsoft.com/office/drawing/2014/main" val="20017"/>
                      </a:ext>
                    </a:extLst>
                  </a:gridCol>
                </a:tblGrid>
                <a:tr h="370840">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Instruction </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2</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3</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4</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5</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6</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7</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8</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9</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10</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11</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12</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13</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14</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15</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16</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17</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LD</a:t>
                        </a:r>
                        <a:r>
                          <a:rPr lang="en-US" altLang="zh-CN" sz="1200" b="1" baseline="0" dirty="0">
                            <a:solidFill>
                              <a:schemeClr val="tx1"/>
                            </a:solidFill>
                            <a:latin typeface="Times New Roman" panose="02020603050405020304" pitchFamily="18" charset="0"/>
                            <a:cs typeface="Times New Roman" panose="02020603050405020304" pitchFamily="18" charset="0"/>
                          </a:rPr>
                          <a:t> </a:t>
                        </a:r>
                        <a:r>
                          <a:rPr lang="en-US" altLang="zh-CN" sz="1200" b="1" baseline="0" dirty="0">
                            <a:solidFill>
                              <a:schemeClr val="accent2"/>
                            </a:solidFill>
                            <a:latin typeface="Times New Roman" panose="02020603050405020304" pitchFamily="18" charset="0"/>
                            <a:cs typeface="Times New Roman" panose="02020603050405020304" pitchFamily="18" charset="0"/>
                          </a:rPr>
                          <a:t>F4</a:t>
                        </a:r>
                        <a:r>
                          <a:rPr lang="en-US" altLang="zh-CN" sz="1200" b="1" baseline="0" dirty="0">
                            <a:solidFill>
                              <a:schemeClr val="tx1"/>
                            </a:solidFill>
                            <a:latin typeface="Times New Roman" panose="02020603050405020304" pitchFamily="18" charset="0"/>
                            <a:cs typeface="Times New Roman" panose="02020603050405020304" pitchFamily="18" charset="0"/>
                          </a:rPr>
                          <a:t>, 0(R2)</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IF</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ID</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EX</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accent2"/>
                            </a:solidFill>
                            <a:latin typeface="Times New Roman" panose="02020603050405020304" pitchFamily="18" charset="0"/>
                            <a:cs typeface="Times New Roman" panose="02020603050405020304" pitchFamily="18" charset="0"/>
                          </a:rPr>
                          <a:t>MEM</a:t>
                        </a:r>
                        <a:endParaRPr lang="zh-CN" altLang="en-US" sz="12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WB</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chemeClr val="tx1"/>
                            </a:solidFill>
                            <a:latin typeface="Times New Roman" panose="02020603050405020304" pitchFamily="18" charset="0"/>
                            <a:cs typeface="Times New Roman" panose="02020603050405020304" pitchFamily="18" charset="0"/>
                          </a:rPr>
                          <a:t>MULTD</a:t>
                        </a:r>
                        <a:r>
                          <a:rPr lang="en-US" altLang="zh-CN" sz="1200" b="1" baseline="0" dirty="0">
                            <a:solidFill>
                              <a:schemeClr val="tx1"/>
                            </a:solidFill>
                            <a:latin typeface="Times New Roman" panose="02020603050405020304" pitchFamily="18" charset="0"/>
                            <a:cs typeface="Times New Roman" panose="02020603050405020304" pitchFamily="18" charset="0"/>
                          </a:rPr>
                          <a:t> </a:t>
                        </a:r>
                        <a:r>
                          <a:rPr lang="en-US" altLang="zh-CN" sz="1200" b="1" baseline="0" dirty="0">
                            <a:solidFill>
                              <a:schemeClr val="accent1"/>
                            </a:solidFill>
                            <a:latin typeface="Times New Roman" panose="02020603050405020304" pitchFamily="18" charset="0"/>
                            <a:cs typeface="Times New Roman" panose="02020603050405020304" pitchFamily="18" charset="0"/>
                          </a:rPr>
                          <a:t>F0</a:t>
                        </a:r>
                        <a:r>
                          <a:rPr lang="en-US" altLang="zh-CN" sz="1200" b="1" baseline="0" dirty="0">
                            <a:solidFill>
                              <a:schemeClr val="tx1"/>
                            </a:solidFill>
                            <a:latin typeface="Times New Roman" panose="02020603050405020304" pitchFamily="18" charset="0"/>
                            <a:cs typeface="Times New Roman" panose="02020603050405020304" pitchFamily="18" charset="0"/>
                          </a:rPr>
                          <a:t>, </a:t>
                        </a:r>
                        <a:r>
                          <a:rPr lang="en-US" altLang="zh-CN" sz="1200" b="1" baseline="0" dirty="0">
                            <a:solidFill>
                              <a:schemeClr val="accent2"/>
                            </a:solidFill>
                            <a:latin typeface="Times New Roman" panose="02020603050405020304" pitchFamily="18" charset="0"/>
                            <a:cs typeface="Times New Roman" panose="02020603050405020304" pitchFamily="18" charset="0"/>
                          </a:rPr>
                          <a:t>F4</a:t>
                        </a:r>
                        <a:r>
                          <a:rPr lang="en-US" altLang="zh-CN" sz="1200" b="1" baseline="0" dirty="0">
                            <a:solidFill>
                              <a:schemeClr val="tx1"/>
                            </a:solidFill>
                            <a:latin typeface="Times New Roman" panose="02020603050405020304" pitchFamily="18" charset="0"/>
                            <a:cs typeface="Times New Roman" panose="02020603050405020304" pitchFamily="18" charset="0"/>
                          </a:rPr>
                          <a:t>, F6</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IF</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ID</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accent2"/>
                            </a:solidFill>
                            <a:latin typeface="Times New Roman" panose="02020603050405020304" pitchFamily="18" charset="0"/>
                            <a:cs typeface="Times New Roman" panose="02020603050405020304" pitchFamily="18" charset="0"/>
                          </a:rPr>
                          <a:t>M1</a:t>
                        </a:r>
                        <a:endParaRPr lang="zh-CN" altLang="en-US" sz="12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M2</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M3</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M4</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M5</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M6</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accent1"/>
                            </a:solidFill>
                            <a:latin typeface="Times New Roman" panose="02020603050405020304" pitchFamily="18" charset="0"/>
                            <a:cs typeface="Times New Roman" panose="02020603050405020304" pitchFamily="18" charset="0"/>
                          </a:rPr>
                          <a:t>M7</a:t>
                        </a:r>
                        <a:endParaRPr lang="zh-CN" altLang="en-US" sz="1200" b="1" dirty="0">
                          <a:solidFill>
                            <a:schemeClr val="accent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MEM</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WB</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chemeClr val="tx1"/>
                            </a:solidFill>
                            <a:latin typeface="Times New Roman" panose="02020603050405020304" pitchFamily="18" charset="0"/>
                            <a:cs typeface="Times New Roman" panose="02020603050405020304" pitchFamily="18" charset="0"/>
                          </a:rPr>
                          <a:t>ADDD</a:t>
                        </a:r>
                        <a:r>
                          <a:rPr lang="en-US" altLang="zh-CN" sz="1200" b="1" baseline="0" dirty="0">
                            <a:solidFill>
                              <a:schemeClr val="tx1"/>
                            </a:solidFill>
                            <a:latin typeface="Times New Roman" panose="02020603050405020304" pitchFamily="18" charset="0"/>
                            <a:cs typeface="Times New Roman" panose="02020603050405020304" pitchFamily="18" charset="0"/>
                          </a:rPr>
                          <a:t> </a:t>
                        </a:r>
                        <a:r>
                          <a:rPr lang="en-US" altLang="zh-CN" sz="1200" b="1" baseline="0" dirty="0">
                            <a:solidFill>
                              <a:srgbClr val="00B050"/>
                            </a:solidFill>
                            <a:latin typeface="Times New Roman" panose="02020603050405020304" pitchFamily="18" charset="0"/>
                            <a:cs typeface="Times New Roman" panose="02020603050405020304" pitchFamily="18" charset="0"/>
                          </a:rPr>
                          <a:t>F2</a:t>
                        </a:r>
                        <a:r>
                          <a:rPr lang="en-US" altLang="zh-CN" sz="1200" b="1" baseline="0" dirty="0">
                            <a:solidFill>
                              <a:schemeClr val="tx1"/>
                            </a:solidFill>
                            <a:latin typeface="Times New Roman" panose="02020603050405020304" pitchFamily="18" charset="0"/>
                            <a:cs typeface="Times New Roman" panose="02020603050405020304" pitchFamily="18" charset="0"/>
                          </a:rPr>
                          <a:t>, </a:t>
                        </a:r>
                        <a:r>
                          <a:rPr lang="en-US" altLang="zh-CN" sz="1200" b="1" baseline="0" dirty="0">
                            <a:solidFill>
                              <a:schemeClr val="accent1"/>
                            </a:solidFill>
                            <a:latin typeface="Times New Roman" panose="02020603050405020304" pitchFamily="18" charset="0"/>
                            <a:cs typeface="Times New Roman" panose="02020603050405020304" pitchFamily="18" charset="0"/>
                          </a:rPr>
                          <a:t>F0</a:t>
                        </a:r>
                        <a:r>
                          <a:rPr lang="en-US" altLang="zh-CN" sz="1200" b="1" baseline="0" dirty="0">
                            <a:solidFill>
                              <a:schemeClr val="tx1"/>
                            </a:solidFill>
                            <a:latin typeface="Times New Roman" panose="02020603050405020304" pitchFamily="18" charset="0"/>
                            <a:cs typeface="Times New Roman" panose="02020603050405020304" pitchFamily="18" charset="0"/>
                          </a:rPr>
                          <a:t>, F8</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IF</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ID</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accent1"/>
                            </a:solidFill>
                            <a:latin typeface="Times New Roman" panose="02020603050405020304" pitchFamily="18" charset="0"/>
                            <a:cs typeface="Times New Roman" panose="02020603050405020304" pitchFamily="18" charset="0"/>
                          </a:rPr>
                          <a:t>A1</a:t>
                        </a:r>
                        <a:endParaRPr lang="zh-CN" altLang="en-US" sz="1200" b="1" dirty="0">
                          <a:solidFill>
                            <a:schemeClr val="accent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A2</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A3</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A4</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200" b="1" dirty="0">
                            <a:solidFill>
                              <a:srgbClr val="00B050"/>
                            </a:solidFill>
                            <a:latin typeface="Times New Roman" panose="02020603050405020304" pitchFamily="18" charset="0"/>
                            <a:cs typeface="Times New Roman" panose="02020603050405020304" pitchFamily="18" charset="0"/>
                          </a:rPr>
                          <a:t>MEM</a:t>
                        </a:r>
                        <a:endParaRPr lang="zh-CN" altLang="en-US" sz="12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WB</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chemeClr val="tx1"/>
                            </a:solidFill>
                            <a:latin typeface="Times New Roman" panose="02020603050405020304" pitchFamily="18" charset="0"/>
                            <a:cs typeface="Times New Roman" panose="02020603050405020304" pitchFamily="18" charset="0"/>
                          </a:rPr>
                          <a:t>SD 0(R2), </a:t>
                        </a:r>
                        <a:r>
                          <a:rPr lang="en-US" altLang="zh-CN" sz="1200" b="1" dirty="0">
                            <a:solidFill>
                              <a:srgbClr val="00B050"/>
                            </a:solidFill>
                            <a:latin typeface="Times New Roman" panose="02020603050405020304" pitchFamily="18" charset="0"/>
                            <a:cs typeface="Times New Roman" panose="02020603050405020304" pitchFamily="18" charset="0"/>
                          </a:rPr>
                          <a:t>F2</a:t>
                        </a:r>
                        <a:endParaRPr lang="zh-CN" altLang="en-US" sz="12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IF</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ID</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EX</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00B050"/>
                            </a:solidFill>
                            <a:latin typeface="Times New Roman" panose="02020603050405020304" pitchFamily="18" charset="0"/>
                            <a:cs typeface="Times New Roman" panose="02020603050405020304" pitchFamily="18" charset="0"/>
                          </a:rPr>
                          <a:t>stall</a:t>
                        </a:r>
                        <a:endParaRPr lang="zh-CN" altLang="en-US" sz="12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200" b="1" dirty="0">
                            <a:solidFill>
                              <a:srgbClr val="00B050"/>
                            </a:solidFill>
                            <a:latin typeface="Times New Roman" panose="02020603050405020304" pitchFamily="18" charset="0"/>
                            <a:cs typeface="Times New Roman" panose="02020603050405020304" pitchFamily="18" charset="0"/>
                          </a:rPr>
                          <a:t>MEM</a:t>
                        </a:r>
                        <a:endParaRPr lang="zh-CN" altLang="en-US" sz="12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cxnSp>
          <p:nvCxnSpPr>
            <p:cNvPr id="4" name="直接箭头连接符 3"/>
            <p:cNvCxnSpPr/>
            <p:nvPr/>
          </p:nvCxnSpPr>
          <p:spPr bwMode="auto">
            <a:xfrm>
              <a:off x="2627784" y="2636912"/>
              <a:ext cx="360040" cy="504056"/>
            </a:xfrm>
            <a:prstGeom prst="straightConnector1">
              <a:avLst/>
            </a:prstGeom>
            <a:ln w="1905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直接箭头连接符 10"/>
            <p:cNvCxnSpPr/>
            <p:nvPr/>
          </p:nvCxnSpPr>
          <p:spPr bwMode="auto">
            <a:xfrm>
              <a:off x="6156176" y="3111011"/>
              <a:ext cx="360040" cy="504056"/>
            </a:xfrm>
            <a:prstGeom prst="straightConnector1">
              <a:avLst/>
            </a:prstGeom>
            <a:ln w="19050">
              <a:solidFill>
                <a:schemeClr val="accent1"/>
              </a:solidFill>
              <a:headEnd type="none" w="med" len="med"/>
              <a:tailEnd type="triangle"/>
            </a:ln>
          </p:spPr>
          <p:style>
            <a:lnRef idx="1">
              <a:schemeClr val="accent2"/>
            </a:lnRef>
            <a:fillRef idx="0">
              <a:schemeClr val="accent2"/>
            </a:fillRef>
            <a:effectRef idx="0">
              <a:schemeClr val="accent2"/>
            </a:effectRef>
            <a:fontRef idx="minor">
              <a:schemeClr val="tx1"/>
            </a:fontRef>
          </p:style>
        </p:cxnSp>
      </p:grpSp>
    </p:spTree>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96184" y="1078373"/>
            <a:ext cx="8777500"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hazards: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typical FP code sequence showing the stalls arising from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hazards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9" name="内容占位符 3"/>
          <p:cNvGraphicFramePr/>
          <p:nvPr/>
        </p:nvGraphicFramePr>
        <p:xfrm>
          <a:off x="112646" y="2021637"/>
          <a:ext cx="8958328" cy="2199640"/>
        </p:xfrm>
        <a:graphic>
          <a:graphicData uri="http://schemas.openxmlformats.org/drawingml/2006/table">
            <a:tbl>
              <a:tblPr firstRow="1" bandRow="1">
                <a:tableStyleId>{5C22544A-7EE6-4342-B048-85BDC9FD1C3A}</a:tableStyleId>
              </a:tblPr>
              <a:tblGrid>
                <a:gridCol w="961588">
                  <a:extLst>
                    <a:ext uri="{9D8B030D-6E8A-4147-A177-3AD203B41FA5}">
                      <a16:colId xmlns:a16="http://schemas.microsoft.com/office/drawing/2014/main" val="20000"/>
                    </a:ext>
                  </a:extLst>
                </a:gridCol>
                <a:gridCol w="377042">
                  <a:extLst>
                    <a:ext uri="{9D8B030D-6E8A-4147-A177-3AD203B41FA5}">
                      <a16:colId xmlns:a16="http://schemas.microsoft.com/office/drawing/2014/main" val="20001"/>
                    </a:ext>
                  </a:extLst>
                </a:gridCol>
                <a:gridCol w="377042">
                  <a:extLst>
                    <a:ext uri="{9D8B030D-6E8A-4147-A177-3AD203B41FA5}">
                      <a16:colId xmlns:a16="http://schemas.microsoft.com/office/drawing/2014/main" val="20002"/>
                    </a:ext>
                  </a:extLst>
                </a:gridCol>
                <a:gridCol w="439426">
                  <a:extLst>
                    <a:ext uri="{9D8B030D-6E8A-4147-A177-3AD203B41FA5}">
                      <a16:colId xmlns:a16="http://schemas.microsoft.com/office/drawing/2014/main" val="20003"/>
                    </a:ext>
                  </a:extLst>
                </a:gridCol>
                <a:gridCol w="615806">
                  <a:extLst>
                    <a:ext uri="{9D8B030D-6E8A-4147-A177-3AD203B41FA5}">
                      <a16:colId xmlns:a16="http://schemas.microsoft.com/office/drawing/2014/main" val="20004"/>
                    </a:ext>
                  </a:extLst>
                </a:gridCol>
                <a:gridCol w="419826">
                  <a:extLst>
                    <a:ext uri="{9D8B030D-6E8A-4147-A177-3AD203B41FA5}">
                      <a16:colId xmlns:a16="http://schemas.microsoft.com/office/drawing/2014/main" val="20005"/>
                    </a:ext>
                  </a:extLst>
                </a:gridCol>
                <a:gridCol w="476536">
                  <a:extLst>
                    <a:ext uri="{9D8B030D-6E8A-4147-A177-3AD203B41FA5}">
                      <a16:colId xmlns:a16="http://schemas.microsoft.com/office/drawing/2014/main" val="20006"/>
                    </a:ext>
                  </a:extLst>
                </a:gridCol>
                <a:gridCol w="504056">
                  <a:extLst>
                    <a:ext uri="{9D8B030D-6E8A-4147-A177-3AD203B41FA5}">
                      <a16:colId xmlns:a16="http://schemas.microsoft.com/office/drawing/2014/main" val="20007"/>
                    </a:ext>
                  </a:extLst>
                </a:gridCol>
                <a:gridCol w="504056">
                  <a:extLst>
                    <a:ext uri="{9D8B030D-6E8A-4147-A177-3AD203B41FA5}">
                      <a16:colId xmlns:a16="http://schemas.microsoft.com/office/drawing/2014/main" val="20008"/>
                    </a:ext>
                  </a:extLst>
                </a:gridCol>
                <a:gridCol w="504056">
                  <a:extLst>
                    <a:ext uri="{9D8B030D-6E8A-4147-A177-3AD203B41FA5}">
                      <a16:colId xmlns:a16="http://schemas.microsoft.com/office/drawing/2014/main" val="20009"/>
                    </a:ext>
                  </a:extLst>
                </a:gridCol>
                <a:gridCol w="504056">
                  <a:extLst>
                    <a:ext uri="{9D8B030D-6E8A-4147-A177-3AD203B41FA5}">
                      <a16:colId xmlns:a16="http://schemas.microsoft.com/office/drawing/2014/main" val="20010"/>
                    </a:ext>
                  </a:extLst>
                </a:gridCol>
                <a:gridCol w="504056">
                  <a:extLst>
                    <a:ext uri="{9D8B030D-6E8A-4147-A177-3AD203B41FA5}">
                      <a16:colId xmlns:a16="http://schemas.microsoft.com/office/drawing/2014/main" val="20011"/>
                    </a:ext>
                  </a:extLst>
                </a:gridCol>
                <a:gridCol w="432048">
                  <a:extLst>
                    <a:ext uri="{9D8B030D-6E8A-4147-A177-3AD203B41FA5}">
                      <a16:colId xmlns:a16="http://schemas.microsoft.com/office/drawing/2014/main" val="20012"/>
                    </a:ext>
                  </a:extLst>
                </a:gridCol>
                <a:gridCol w="504056">
                  <a:extLst>
                    <a:ext uri="{9D8B030D-6E8A-4147-A177-3AD203B41FA5}">
                      <a16:colId xmlns:a16="http://schemas.microsoft.com/office/drawing/2014/main" val="20013"/>
                    </a:ext>
                  </a:extLst>
                </a:gridCol>
                <a:gridCol w="448510">
                  <a:extLst>
                    <a:ext uri="{9D8B030D-6E8A-4147-A177-3AD203B41FA5}">
                      <a16:colId xmlns:a16="http://schemas.microsoft.com/office/drawing/2014/main" val="20014"/>
                    </a:ext>
                  </a:extLst>
                </a:gridCol>
                <a:gridCol w="487594">
                  <a:extLst>
                    <a:ext uri="{9D8B030D-6E8A-4147-A177-3AD203B41FA5}">
                      <a16:colId xmlns:a16="http://schemas.microsoft.com/office/drawing/2014/main" val="20015"/>
                    </a:ext>
                  </a:extLst>
                </a:gridCol>
                <a:gridCol w="464556">
                  <a:extLst>
                    <a:ext uri="{9D8B030D-6E8A-4147-A177-3AD203B41FA5}">
                      <a16:colId xmlns:a16="http://schemas.microsoft.com/office/drawing/2014/main" val="20016"/>
                    </a:ext>
                  </a:extLst>
                </a:gridCol>
                <a:gridCol w="434018">
                  <a:extLst>
                    <a:ext uri="{9D8B030D-6E8A-4147-A177-3AD203B41FA5}">
                      <a16:colId xmlns:a16="http://schemas.microsoft.com/office/drawing/2014/main" val="20017"/>
                    </a:ext>
                  </a:extLst>
                </a:gridCol>
              </a:tblGrid>
              <a:tr h="370840">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Instruction </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2</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3</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4</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5</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6</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7</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8</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9</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10</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11</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12</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13</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14</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15</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16</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17</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LD</a:t>
                      </a:r>
                      <a:r>
                        <a:rPr lang="en-US" altLang="zh-CN" sz="1200" b="1" baseline="0" dirty="0">
                          <a:solidFill>
                            <a:schemeClr val="tx1"/>
                          </a:solidFill>
                          <a:latin typeface="Times New Roman" panose="02020603050405020304" pitchFamily="18" charset="0"/>
                          <a:cs typeface="Times New Roman" panose="02020603050405020304" pitchFamily="18" charset="0"/>
                        </a:rPr>
                        <a:t> </a:t>
                      </a:r>
                      <a:r>
                        <a:rPr lang="en-US" altLang="zh-CN" sz="1200" b="1" baseline="0" dirty="0">
                          <a:solidFill>
                            <a:schemeClr val="accent2"/>
                          </a:solidFill>
                          <a:latin typeface="Times New Roman" panose="02020603050405020304" pitchFamily="18" charset="0"/>
                          <a:cs typeface="Times New Roman" panose="02020603050405020304" pitchFamily="18" charset="0"/>
                        </a:rPr>
                        <a:t>F4</a:t>
                      </a:r>
                      <a:r>
                        <a:rPr lang="en-US" altLang="zh-CN" sz="1200" b="1" baseline="0" dirty="0">
                          <a:solidFill>
                            <a:schemeClr val="tx1"/>
                          </a:solidFill>
                          <a:latin typeface="Times New Roman" panose="02020603050405020304" pitchFamily="18" charset="0"/>
                          <a:cs typeface="Times New Roman" panose="02020603050405020304" pitchFamily="18" charset="0"/>
                        </a:rPr>
                        <a:t>, 0(R2)</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IF</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ID</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EX</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accent2"/>
                          </a:solidFill>
                          <a:latin typeface="Times New Roman" panose="02020603050405020304" pitchFamily="18" charset="0"/>
                          <a:cs typeface="Times New Roman" panose="02020603050405020304" pitchFamily="18" charset="0"/>
                        </a:rPr>
                        <a:t>MEM</a:t>
                      </a:r>
                      <a:endParaRPr lang="zh-CN" altLang="en-US" sz="12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WB</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chemeClr val="tx1"/>
                          </a:solidFill>
                          <a:latin typeface="Times New Roman" panose="02020603050405020304" pitchFamily="18" charset="0"/>
                          <a:cs typeface="Times New Roman" panose="02020603050405020304" pitchFamily="18" charset="0"/>
                        </a:rPr>
                        <a:t>MULTD</a:t>
                      </a:r>
                      <a:r>
                        <a:rPr lang="en-US" altLang="zh-CN" sz="1200" b="1" baseline="0" dirty="0">
                          <a:solidFill>
                            <a:schemeClr val="tx1"/>
                          </a:solidFill>
                          <a:latin typeface="Times New Roman" panose="02020603050405020304" pitchFamily="18" charset="0"/>
                          <a:cs typeface="Times New Roman" panose="02020603050405020304" pitchFamily="18" charset="0"/>
                        </a:rPr>
                        <a:t> </a:t>
                      </a:r>
                      <a:r>
                        <a:rPr lang="en-US" altLang="zh-CN" sz="1200" b="1" baseline="0" dirty="0">
                          <a:solidFill>
                            <a:schemeClr val="accent1"/>
                          </a:solidFill>
                          <a:latin typeface="Times New Roman" panose="02020603050405020304" pitchFamily="18" charset="0"/>
                          <a:cs typeface="Times New Roman" panose="02020603050405020304" pitchFamily="18" charset="0"/>
                        </a:rPr>
                        <a:t>F0</a:t>
                      </a:r>
                      <a:r>
                        <a:rPr lang="en-US" altLang="zh-CN" sz="1200" b="1" baseline="0" dirty="0">
                          <a:solidFill>
                            <a:schemeClr val="tx1"/>
                          </a:solidFill>
                          <a:latin typeface="Times New Roman" panose="02020603050405020304" pitchFamily="18" charset="0"/>
                          <a:cs typeface="Times New Roman" panose="02020603050405020304" pitchFamily="18" charset="0"/>
                        </a:rPr>
                        <a:t>, </a:t>
                      </a:r>
                      <a:r>
                        <a:rPr lang="en-US" altLang="zh-CN" sz="1200" b="1" baseline="0" dirty="0">
                          <a:solidFill>
                            <a:schemeClr val="accent2"/>
                          </a:solidFill>
                          <a:latin typeface="Times New Roman" panose="02020603050405020304" pitchFamily="18" charset="0"/>
                          <a:cs typeface="Times New Roman" panose="02020603050405020304" pitchFamily="18" charset="0"/>
                        </a:rPr>
                        <a:t>F4</a:t>
                      </a:r>
                      <a:r>
                        <a:rPr lang="en-US" altLang="zh-CN" sz="1200" b="1" baseline="0" dirty="0">
                          <a:solidFill>
                            <a:schemeClr val="tx1"/>
                          </a:solidFill>
                          <a:latin typeface="Times New Roman" panose="02020603050405020304" pitchFamily="18" charset="0"/>
                          <a:cs typeface="Times New Roman" panose="02020603050405020304" pitchFamily="18" charset="0"/>
                        </a:rPr>
                        <a:t>, F6</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IF</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ID</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accent2"/>
                          </a:solidFill>
                          <a:latin typeface="Times New Roman" panose="02020603050405020304" pitchFamily="18" charset="0"/>
                          <a:cs typeface="Times New Roman" panose="02020603050405020304" pitchFamily="18" charset="0"/>
                        </a:rPr>
                        <a:t>M1</a:t>
                      </a:r>
                      <a:endParaRPr lang="zh-CN" altLang="en-US" sz="1200" b="1" dirty="0">
                        <a:solidFill>
                          <a:schemeClr val="accent2"/>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M2</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M3</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M4</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M5</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M6</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accent1"/>
                          </a:solidFill>
                          <a:latin typeface="Times New Roman" panose="02020603050405020304" pitchFamily="18" charset="0"/>
                          <a:cs typeface="Times New Roman" panose="02020603050405020304" pitchFamily="18" charset="0"/>
                        </a:rPr>
                        <a:t>M7</a:t>
                      </a:r>
                      <a:endParaRPr lang="zh-CN" altLang="en-US" sz="1200" b="1" dirty="0">
                        <a:solidFill>
                          <a:schemeClr val="accent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MEM</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WB</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chemeClr val="tx1"/>
                          </a:solidFill>
                          <a:latin typeface="Times New Roman" panose="02020603050405020304" pitchFamily="18" charset="0"/>
                          <a:cs typeface="Times New Roman" panose="02020603050405020304" pitchFamily="18" charset="0"/>
                        </a:rPr>
                        <a:t>ADDD</a:t>
                      </a:r>
                      <a:r>
                        <a:rPr lang="en-US" altLang="zh-CN" sz="1200" b="1" baseline="0" dirty="0">
                          <a:solidFill>
                            <a:schemeClr val="tx1"/>
                          </a:solidFill>
                          <a:latin typeface="Times New Roman" panose="02020603050405020304" pitchFamily="18" charset="0"/>
                          <a:cs typeface="Times New Roman" panose="02020603050405020304" pitchFamily="18" charset="0"/>
                        </a:rPr>
                        <a:t> </a:t>
                      </a:r>
                      <a:r>
                        <a:rPr lang="en-US" altLang="zh-CN" sz="1200" b="1" baseline="0" dirty="0">
                          <a:solidFill>
                            <a:srgbClr val="00B050"/>
                          </a:solidFill>
                          <a:latin typeface="Times New Roman" panose="02020603050405020304" pitchFamily="18" charset="0"/>
                          <a:cs typeface="Times New Roman" panose="02020603050405020304" pitchFamily="18" charset="0"/>
                        </a:rPr>
                        <a:t>F2</a:t>
                      </a:r>
                      <a:r>
                        <a:rPr lang="en-US" altLang="zh-CN" sz="1200" b="1" baseline="0" dirty="0">
                          <a:solidFill>
                            <a:schemeClr val="tx1"/>
                          </a:solidFill>
                          <a:latin typeface="Times New Roman" panose="02020603050405020304" pitchFamily="18" charset="0"/>
                          <a:cs typeface="Times New Roman" panose="02020603050405020304" pitchFamily="18" charset="0"/>
                        </a:rPr>
                        <a:t>, </a:t>
                      </a:r>
                      <a:r>
                        <a:rPr lang="en-US" altLang="zh-CN" sz="1200" b="1" baseline="0" dirty="0">
                          <a:solidFill>
                            <a:schemeClr val="accent1"/>
                          </a:solidFill>
                          <a:latin typeface="Times New Roman" panose="02020603050405020304" pitchFamily="18" charset="0"/>
                          <a:cs typeface="Times New Roman" panose="02020603050405020304" pitchFamily="18" charset="0"/>
                        </a:rPr>
                        <a:t>F0</a:t>
                      </a:r>
                      <a:r>
                        <a:rPr lang="en-US" altLang="zh-CN" sz="1200" b="1" baseline="0" dirty="0">
                          <a:solidFill>
                            <a:schemeClr val="tx1"/>
                          </a:solidFill>
                          <a:latin typeface="Times New Roman" panose="02020603050405020304" pitchFamily="18" charset="0"/>
                          <a:cs typeface="Times New Roman" panose="02020603050405020304" pitchFamily="18" charset="0"/>
                        </a:rPr>
                        <a:t>, F8</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IF</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ID</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accent1"/>
                          </a:solidFill>
                          <a:latin typeface="Times New Roman" panose="02020603050405020304" pitchFamily="18" charset="0"/>
                          <a:cs typeface="Times New Roman" panose="02020603050405020304" pitchFamily="18" charset="0"/>
                        </a:rPr>
                        <a:t>A1</a:t>
                      </a:r>
                      <a:endParaRPr lang="zh-CN" altLang="en-US" sz="1200" b="1" dirty="0">
                        <a:solidFill>
                          <a:schemeClr val="accent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A2</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A3</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A4</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200" b="1" dirty="0">
                          <a:solidFill>
                            <a:srgbClr val="00B050"/>
                          </a:solidFill>
                          <a:latin typeface="Times New Roman" panose="02020603050405020304" pitchFamily="18" charset="0"/>
                          <a:cs typeface="Times New Roman" panose="02020603050405020304" pitchFamily="18" charset="0"/>
                        </a:rPr>
                        <a:t>MEM</a:t>
                      </a:r>
                      <a:endParaRPr lang="zh-CN" altLang="en-US" sz="12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WB</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chemeClr val="tx1"/>
                          </a:solidFill>
                          <a:latin typeface="Times New Roman" panose="02020603050405020304" pitchFamily="18" charset="0"/>
                          <a:cs typeface="Times New Roman" panose="02020603050405020304" pitchFamily="18" charset="0"/>
                        </a:rPr>
                        <a:t>SD 0(R2), </a:t>
                      </a:r>
                      <a:r>
                        <a:rPr lang="en-US" altLang="zh-CN" sz="1200" b="1" dirty="0">
                          <a:solidFill>
                            <a:srgbClr val="00B050"/>
                          </a:solidFill>
                          <a:latin typeface="Times New Roman" panose="02020603050405020304" pitchFamily="18" charset="0"/>
                          <a:cs typeface="Times New Roman" panose="02020603050405020304" pitchFamily="18" charset="0"/>
                        </a:rPr>
                        <a:t>F2</a:t>
                      </a:r>
                      <a:endParaRPr lang="zh-CN" altLang="en-US" sz="12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2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IF</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ID</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chemeClr val="tx1"/>
                          </a:solidFill>
                          <a:latin typeface="Times New Roman" panose="02020603050405020304" pitchFamily="18" charset="0"/>
                          <a:cs typeface="Times New Roman" panose="02020603050405020304" pitchFamily="18" charset="0"/>
                        </a:rPr>
                        <a:t>EX</a:t>
                      </a:r>
                      <a:endParaRPr lang="zh-CN" altLang="en-US" sz="12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800000"/>
                          </a:solidFill>
                          <a:latin typeface="Times New Roman" panose="02020603050405020304" pitchFamily="18" charset="0"/>
                          <a:cs typeface="Times New Roman" panose="02020603050405020304" pitchFamily="18" charset="0"/>
                        </a:rPr>
                        <a:t>stall</a:t>
                      </a:r>
                      <a:endParaRPr lang="zh-CN" altLang="en-US" sz="12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b="1" dirty="0">
                          <a:solidFill>
                            <a:srgbClr val="00B050"/>
                          </a:solidFill>
                          <a:latin typeface="Times New Roman" panose="02020603050405020304" pitchFamily="18" charset="0"/>
                          <a:cs typeface="Times New Roman" panose="02020603050405020304" pitchFamily="18" charset="0"/>
                        </a:rPr>
                        <a:t>stall</a:t>
                      </a:r>
                      <a:endParaRPr lang="zh-CN" altLang="en-US" sz="12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200" b="1" dirty="0">
                          <a:solidFill>
                            <a:srgbClr val="00B050"/>
                          </a:solidFill>
                          <a:latin typeface="Times New Roman" panose="02020603050405020304" pitchFamily="18" charset="0"/>
                          <a:cs typeface="Times New Roman" panose="02020603050405020304" pitchFamily="18" charset="0"/>
                        </a:rPr>
                        <a:t>MEM</a:t>
                      </a:r>
                      <a:endParaRPr lang="zh-CN" altLang="en-US" sz="1200" b="1" dirty="0">
                        <a:solidFill>
                          <a:srgbClr val="00B05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
        <p:nvSpPr>
          <p:cNvPr id="5" name="矩形 4"/>
          <p:cNvSpPr/>
          <p:nvPr/>
        </p:nvSpPr>
        <p:spPr>
          <a:xfrm>
            <a:off x="107504" y="4581128"/>
            <a:ext cx="8766180" cy="1421928"/>
          </a:xfrm>
          <a:prstGeom prst="rect">
            <a:avLst/>
          </a:prstGeom>
        </p:spPr>
        <p:txBody>
          <a:bodyPr wrap="square">
            <a:spAutoFit/>
          </a:bodyPr>
          <a:lstStyle/>
          <a:p>
            <a:pPr marL="342900" indent="-342900" algn="just">
              <a:lnSpc>
                <a:spcPct val="90000"/>
              </a:lnSpc>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forwarding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can be implemented by checking if the destination register in any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EX/MEM, A4/MEM, M7/MEM, D(</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Div</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)/MEM, or MEM/WB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registers is one of the source registers of a floating-point instruction.</a:t>
            </a:r>
            <a:endParaRPr lang="zh-CN" altLang="en-US" dirty="0">
              <a:solidFill>
                <a:schemeClr val="accent2"/>
              </a:solidFill>
              <a:latin typeface="Times New Roman" panose="02020603050405020304" pitchFamily="18" charset="0"/>
              <a:cs typeface="Times New Roman" panose="02020603050405020304" pitchFamily="18" charset="0"/>
            </a:endParaRPr>
          </a:p>
        </p:txBody>
      </p:sp>
      <p:cxnSp>
        <p:nvCxnSpPr>
          <p:cNvPr id="4" name="直接箭头连接符 3"/>
          <p:cNvCxnSpPr/>
          <p:nvPr/>
        </p:nvCxnSpPr>
        <p:spPr bwMode="auto">
          <a:xfrm>
            <a:off x="2627784" y="2636912"/>
            <a:ext cx="360040" cy="504056"/>
          </a:xfrm>
          <a:prstGeom prst="straightConnector1">
            <a:avLst/>
          </a:prstGeom>
          <a:ln w="1905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直接箭头连接符 10"/>
          <p:cNvCxnSpPr/>
          <p:nvPr/>
        </p:nvCxnSpPr>
        <p:spPr bwMode="auto">
          <a:xfrm>
            <a:off x="6156176" y="3111011"/>
            <a:ext cx="360040" cy="504056"/>
          </a:xfrm>
          <a:prstGeom prst="straightConnector1">
            <a:avLst/>
          </a:prstGeom>
          <a:ln w="19050">
            <a:solidFill>
              <a:schemeClr val="accent1"/>
            </a:solidFill>
            <a:headEnd type="none" w="med" len="med"/>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96184" y="1078373"/>
            <a:ext cx="8777500"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 hazard: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this hazard only occurs when the result of ADD is overwritten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without any instruction ever using it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9" name="内容占位符 3"/>
          <p:cNvGraphicFramePr/>
          <p:nvPr/>
        </p:nvGraphicFramePr>
        <p:xfrm>
          <a:off x="310244" y="1988840"/>
          <a:ext cx="8438220" cy="2730296"/>
        </p:xfrm>
        <a:graphic>
          <a:graphicData uri="http://schemas.openxmlformats.org/drawingml/2006/table">
            <a:tbl>
              <a:tblPr firstRow="1" bandRow="1">
                <a:tableStyleId>{5C22544A-7EE6-4342-B048-85BDC9FD1C3A}</a:tableStyleId>
              </a:tblPr>
              <a:tblGrid>
                <a:gridCol w="1669468">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72775">
                  <a:extLst>
                    <a:ext uri="{9D8B030D-6E8A-4147-A177-3AD203B41FA5}">
                      <a16:colId xmlns:a16="http://schemas.microsoft.com/office/drawing/2014/main" val="20004"/>
                    </a:ext>
                  </a:extLst>
                </a:gridCol>
                <a:gridCol w="679600">
                  <a:extLst>
                    <a:ext uri="{9D8B030D-6E8A-4147-A177-3AD203B41FA5}">
                      <a16:colId xmlns:a16="http://schemas.microsoft.com/office/drawing/2014/main" val="20005"/>
                    </a:ext>
                  </a:extLst>
                </a:gridCol>
                <a:gridCol w="796620">
                  <a:extLst>
                    <a:ext uri="{9D8B030D-6E8A-4147-A177-3AD203B41FA5}">
                      <a16:colId xmlns:a16="http://schemas.microsoft.com/office/drawing/2014/main" val="20006"/>
                    </a:ext>
                  </a:extLst>
                </a:gridCol>
                <a:gridCol w="640753">
                  <a:extLst>
                    <a:ext uri="{9D8B030D-6E8A-4147-A177-3AD203B41FA5}">
                      <a16:colId xmlns:a16="http://schemas.microsoft.com/office/drawing/2014/main" val="20007"/>
                    </a:ext>
                  </a:extLst>
                </a:gridCol>
                <a:gridCol w="677713">
                  <a:extLst>
                    <a:ext uri="{9D8B030D-6E8A-4147-A177-3AD203B41FA5}">
                      <a16:colId xmlns:a16="http://schemas.microsoft.com/office/drawing/2014/main" val="20008"/>
                    </a:ext>
                  </a:extLst>
                </a:gridCol>
                <a:gridCol w="677713">
                  <a:extLst>
                    <a:ext uri="{9D8B030D-6E8A-4147-A177-3AD203B41FA5}">
                      <a16:colId xmlns:a16="http://schemas.microsoft.com/office/drawing/2014/main" val="20009"/>
                    </a:ext>
                  </a:extLst>
                </a:gridCol>
                <a:gridCol w="677713">
                  <a:extLst>
                    <a:ext uri="{9D8B030D-6E8A-4147-A177-3AD203B41FA5}">
                      <a16:colId xmlns:a16="http://schemas.microsoft.com/office/drawing/2014/main" val="20010"/>
                    </a:ext>
                  </a:extLst>
                </a:gridCol>
                <a:gridCol w="677713">
                  <a:extLst>
                    <a:ext uri="{9D8B030D-6E8A-4147-A177-3AD203B41FA5}">
                      <a16:colId xmlns:a16="http://schemas.microsoft.com/office/drawing/2014/main" val="20011"/>
                    </a:ext>
                  </a:extLst>
                </a:gridCol>
              </a:tblGrid>
              <a:tr h="261171">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Instruction </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1</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2</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3</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4</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5</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6</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7</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8</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9</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10</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11</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28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Times New Roman" panose="02020603050405020304" pitchFamily="18" charset="0"/>
                          <a:cs typeface="Times New Roman" panose="02020603050405020304" pitchFamily="18" charset="0"/>
                        </a:rPr>
                        <a:t>MULTD</a:t>
                      </a:r>
                      <a:r>
                        <a:rPr lang="en-US" altLang="zh-CN" sz="1400" b="1" baseline="0" dirty="0">
                          <a:solidFill>
                            <a:schemeClr val="tx1"/>
                          </a:solidFill>
                          <a:latin typeface="Times New Roman" panose="02020603050405020304" pitchFamily="18" charset="0"/>
                          <a:cs typeface="Times New Roman" panose="02020603050405020304" pitchFamily="18" charset="0"/>
                        </a:rPr>
                        <a:t> F0, F4, F6</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M1</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M2</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M3</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M4</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M5</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M6</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M7</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WB</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822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480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935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Times New Roman" panose="02020603050405020304" pitchFamily="18" charset="0"/>
                          <a:cs typeface="Times New Roman" panose="02020603050405020304" pitchFamily="18" charset="0"/>
                        </a:rPr>
                        <a:t>ADDD</a:t>
                      </a:r>
                      <a:r>
                        <a:rPr lang="en-US" altLang="zh-CN" sz="1400" b="1" baseline="0" dirty="0">
                          <a:solidFill>
                            <a:schemeClr val="tx1"/>
                          </a:solidFill>
                          <a:latin typeface="Times New Roman" panose="02020603050405020304" pitchFamily="18" charset="0"/>
                          <a:cs typeface="Times New Roman" panose="02020603050405020304" pitchFamily="18" charset="0"/>
                        </a:rPr>
                        <a:t> </a:t>
                      </a:r>
                      <a:r>
                        <a:rPr lang="en-US" altLang="zh-CN" sz="1400" b="1" baseline="0" dirty="0">
                          <a:solidFill>
                            <a:srgbClr val="800000"/>
                          </a:solidFill>
                          <a:latin typeface="Times New Roman" panose="02020603050405020304" pitchFamily="18" charset="0"/>
                          <a:cs typeface="Times New Roman" panose="02020603050405020304" pitchFamily="18" charset="0"/>
                        </a:rPr>
                        <a:t>F2</a:t>
                      </a:r>
                      <a:r>
                        <a:rPr lang="en-US" altLang="zh-CN" sz="1400" b="1" baseline="0" dirty="0">
                          <a:solidFill>
                            <a:schemeClr val="tx1"/>
                          </a:solidFill>
                          <a:latin typeface="Times New Roman" panose="02020603050405020304" pitchFamily="18" charset="0"/>
                          <a:cs typeface="Times New Roman" panose="02020603050405020304" pitchFamily="18" charset="0"/>
                        </a:rPr>
                        <a:t>, F4, F6</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ID</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A1</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A2</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A3</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A4</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rgbClr val="800000"/>
                          </a:solidFill>
                          <a:latin typeface="Times New Roman" panose="02020603050405020304" pitchFamily="18" charset="0"/>
                          <a:ea typeface="+mn-ea"/>
                          <a:cs typeface="Times New Roman" panose="02020603050405020304" pitchFamily="18" charset="0"/>
                        </a:rPr>
                        <a:t>WB</a:t>
                      </a:r>
                      <a:endParaRPr lang="zh-CN" altLang="en-US" sz="1400" b="1" kern="1200" dirty="0">
                        <a:solidFill>
                          <a:srgbClr val="80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Times New Roman" panose="02020603050405020304" pitchFamily="18" charset="0"/>
                          <a:cs typeface="Times New Roman" panose="02020603050405020304" pitchFamily="18" charset="0"/>
                        </a:rPr>
                        <a:t>LD </a:t>
                      </a:r>
                      <a:r>
                        <a:rPr lang="en-US" altLang="zh-CN" sz="1400" b="1" dirty="0">
                          <a:solidFill>
                            <a:srgbClr val="800000"/>
                          </a:solidFill>
                          <a:latin typeface="Times New Roman" panose="02020603050405020304" pitchFamily="18" charset="0"/>
                          <a:cs typeface="Times New Roman" panose="02020603050405020304" pitchFamily="18" charset="0"/>
                        </a:rPr>
                        <a:t>F2</a:t>
                      </a:r>
                      <a:r>
                        <a:rPr lang="en-US" altLang="zh-CN" sz="1400" b="1" dirty="0">
                          <a:solidFill>
                            <a:schemeClr val="tx1"/>
                          </a:solidFill>
                          <a:latin typeface="Times New Roman" panose="02020603050405020304" pitchFamily="18" charset="0"/>
                          <a:cs typeface="Times New Roman" panose="02020603050405020304" pitchFamily="18" charset="0"/>
                        </a:rPr>
                        <a:t>, 0(R2)</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rgbClr val="800000"/>
                          </a:solidFill>
                          <a:latin typeface="Times New Roman" panose="02020603050405020304" pitchFamily="18" charset="0"/>
                          <a:ea typeface="+mn-ea"/>
                          <a:cs typeface="Times New Roman" panose="02020603050405020304" pitchFamily="18" charset="0"/>
                        </a:rPr>
                        <a:t>WB</a:t>
                      </a:r>
                      <a:endParaRPr lang="zh-CN" altLang="en-US" sz="1400" b="1" kern="1200" dirty="0">
                        <a:solidFill>
                          <a:srgbClr val="80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822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IF</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ID</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EX</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MEM</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b="1" kern="1200" dirty="0">
                          <a:solidFill>
                            <a:schemeClr val="tx1"/>
                          </a:solidFill>
                          <a:latin typeface="Times New Roman" panose="02020603050405020304" pitchFamily="18" charset="0"/>
                          <a:ea typeface="+mn-ea"/>
                          <a:cs typeface="Times New Roman" panose="02020603050405020304" pitchFamily="18" charset="0"/>
                        </a:rPr>
                        <a:t>WB</a:t>
                      </a:r>
                      <a:endParaRPr lang="zh-CN" altLang="en-US" sz="1400" b="1"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5" name="矩形 4"/>
          <p:cNvSpPr/>
          <p:nvPr/>
        </p:nvSpPr>
        <p:spPr>
          <a:xfrm>
            <a:off x="169066" y="4869160"/>
            <a:ext cx="8766180" cy="1600438"/>
          </a:xfrm>
          <a:prstGeom prst="rect">
            <a:avLst/>
          </a:prstGeom>
        </p:spPr>
        <p:txBody>
          <a:bodyPr wrap="square">
            <a:spAutoFit/>
          </a:bodyPr>
          <a:lstStyle/>
          <a:p>
            <a:pPr marL="342900" indent="-342900" algn="just">
              <a:lnSpc>
                <a:spcPct val="90000"/>
              </a:lnSpc>
              <a:spcBef>
                <a:spcPct val="20000"/>
              </a:spcBef>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If LD is issued one cycle earlier and had a destination of F2, then it would create a WAW hazard (write F2 one cycle earlier than ADDD). </a:t>
            </a:r>
          </a:p>
          <a:p>
            <a:pPr marL="342900" indent="-342900" algn="just">
              <a:lnSpc>
                <a:spcPct val="90000"/>
              </a:lnSpc>
              <a:spcBef>
                <a:spcPct val="20000"/>
              </a:spcBef>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If there were use of F2 between ADDD and LD, pipeline need stalled for RAW hazard, and LD would not issue until ADDD was completed.</a:t>
            </a:r>
          </a:p>
          <a:p>
            <a:pPr marL="342900" indent="-342900" algn="just">
              <a:lnSpc>
                <a:spcPct val="90000"/>
              </a:lnSpc>
              <a:spcBef>
                <a:spcPct val="20000"/>
              </a:spcBef>
              <a:buSzPct val="50000"/>
              <a:buFont typeface="Wingdings" panose="05000000000000000000" pitchFamily="2" charset="2"/>
              <a:buChar char="Ø"/>
            </a:pP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因此，先解决</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RAW, WAW</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可能消失。</a:t>
            </a:r>
          </a:p>
        </p:txBody>
      </p:sp>
    </p:spTree>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96184" y="1078373"/>
            <a:ext cx="8777500" cy="5260414"/>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 hazard</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solution.</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delay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issue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instruction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until ADDD enters MEM.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早解决</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延缓</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发射</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直到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ADDD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进入</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MEM</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detecting the hazard and changing the control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 that the ADDD does not write result. Then, LD can issue right away.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到时候再解决</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检测到冒险</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就改变控制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使</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ADDD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不写结果。这样，</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就能立即发射</a:t>
            </a:r>
          </a:p>
          <a:p>
            <a:pPr marL="457200" indent="-457200" algn="just">
              <a:lnSpc>
                <a:spcPts val="3100"/>
              </a:lnSpc>
              <a:spcBef>
                <a:spcPts val="0"/>
              </a:spcBef>
              <a:spcAft>
                <a:spcPts val="0"/>
              </a:spcAft>
              <a:buSzPct val="5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This hazard is rare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ADDD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无用时才出现，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ADDD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有用时在解决</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RAW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冒险时就顺便解决了</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so either scheme work fine.</a:t>
            </a:r>
          </a:p>
          <a:p>
            <a:pPr marL="457200" indent="-457200" algn="just">
              <a:lnSpc>
                <a:spcPts val="3100"/>
              </a:lnSpc>
              <a:spcBef>
                <a:spcPts val="0"/>
              </a:spcBef>
              <a:spcAft>
                <a:spcPts val="0"/>
              </a:spcAft>
              <a:buSzPct val="5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either case, detect hazard during ID. Then stalling LD or making ADDD a no-op is easy.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两种情况都在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检测冒险</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然后阻塞</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和使</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ADDD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不操作就容易了</a:t>
            </a:r>
          </a:p>
          <a:p>
            <a:pPr marL="457200" indent="-457200" algn="just">
              <a:lnSpc>
                <a:spcPts val="3100"/>
              </a:lnSpc>
              <a:spcBef>
                <a:spcPts val="0"/>
              </a:spcBef>
              <a:spcAft>
                <a:spcPts val="0"/>
              </a:spcAft>
              <a:buSzPct val="100000"/>
              <a:buFont typeface="Symbol" panose="05050102010706020507" pitchFamily="18" charset="2"/>
              <a:buChar char="¨"/>
            </a:pP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96184" y="1078373"/>
            <a:ext cx="8777500" cy="5657959"/>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All the hazards: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Assume: hazard detection is in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3 checks must be performed before issue an instruction:</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sz="22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Check for structural hazards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—Wait until</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3100"/>
              </a:lnSpc>
              <a:spcBef>
                <a:spcPts val="0"/>
              </a:spcBef>
              <a:spcAft>
                <a:spcPts val="0"/>
              </a:spcAft>
              <a:buSzPct val="50000"/>
              <a:buFont typeface="Arial" panose="020B0604020202020204" pitchFamily="34" charset="0"/>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required functional unit isn’t busy (only needed for divides in this pipeline).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等待直至功能单元能用。只有除法器件需要这种检测</a:t>
            </a:r>
          </a:p>
          <a:p>
            <a:pPr marL="457200" indent="457200" algn="just">
              <a:lnSpc>
                <a:spcPts val="3100"/>
              </a:lnSpc>
              <a:spcBef>
                <a:spcPts val="0"/>
              </a:spcBef>
              <a:spcAft>
                <a:spcPts val="0"/>
              </a:spcAft>
              <a:buSzPct val="50000"/>
              <a:buFont typeface="Arial" panose="020B0604020202020204" pitchFamily="34" charset="0"/>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make sure the register write port is available when needed.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确保寄存器写端口在需要时能得到</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0"/>
              </a:spcAft>
              <a:buSzPct val="50000"/>
              <a:buFont typeface="Wingdings" panose="05000000000000000000" pitchFamily="2" charset="2"/>
              <a:buChar char="Ø"/>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2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Check for RAW data hazard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—Wait until the source registers not listed as pending destination in the pipeline register that will not be available when this instruction needs the result.</a:t>
            </a:r>
          </a:p>
          <a:p>
            <a:pPr marL="457200" indent="-457200" algn="just">
              <a:lnSpc>
                <a:spcPts val="3100"/>
              </a:lnSpc>
              <a:spcBef>
                <a:spcPts val="0"/>
              </a:spcBef>
              <a:spcAft>
                <a:spcPts val="0"/>
              </a:spcAft>
              <a:buSzPct val="50000"/>
              <a:buFont typeface="Wingdings" panose="05000000000000000000" pitchFamily="2" charset="2"/>
              <a:buChar char="Ø"/>
            </a:pP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③ </a:t>
            </a:r>
            <a:r>
              <a:rPr lang="en-US" altLang="zh-CN" sz="22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Check for WAW data hazard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—Determine if any instruction in A1,..., A4, D, M1,..., M7 has the same destination as this instruction. </a:t>
            </a:r>
            <a:endPar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25629" y="1628800"/>
            <a:ext cx="8777500" cy="86017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number of stall cycles for each type of floating-point operation on a per instance basis. </a:t>
            </a:r>
          </a:p>
        </p:txBody>
      </p:sp>
      <p:sp>
        <p:nvSpPr>
          <p:cNvPr id="7" name="Text Box 10"/>
          <p:cNvSpPr txBox="1">
            <a:spLocks noChangeArrowheads="1"/>
          </p:cNvSpPr>
          <p:nvPr/>
        </p:nvSpPr>
        <p:spPr bwMode="auto">
          <a:xfrm>
            <a:off x="467544" y="1078373"/>
            <a:ext cx="8417460" cy="46384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Performance of a DLX FP Pipeline  </a:t>
            </a:r>
            <a:r>
              <a:rPr lang="en-US" altLang="zh-CN"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浮点流水线的性能</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506330"/>
            <a:ext cx="5256584" cy="2970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63406" y="5494207"/>
            <a:ext cx="8777500" cy="978729"/>
          </a:xfrm>
          <a:prstGeom prst="rect">
            <a:avLst/>
          </a:prstGeom>
        </p:spPr>
        <p:txBody>
          <a:bodyPr wrap="square">
            <a:spAutoFit/>
          </a:bodyPr>
          <a:lstStyle/>
          <a:p>
            <a:pPr marL="342900" indent="-342900" algn="just">
              <a:lnSpc>
                <a:spcPct val="80000"/>
              </a:lnSpc>
              <a:spcBef>
                <a:spcPct val="20000"/>
              </a:spcBef>
              <a:buSzPct val="50000"/>
              <a:buFont typeface="Wingdings" panose="05000000000000000000" pitchFamily="2" charset="2"/>
              <a:buChar char="Ø"/>
            </a:pP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As expect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ed</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stall cycles per operation track the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latency of the FP operations, varying from 46% to 59% of the latency of the functional</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unit.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 Instruction fetch cycle (IF)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取指令</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12" name="Picture 2" descr="arch14"/>
          <p:cNvPicPr>
            <a:picLocks noChangeAspect="1" noChangeArrowheads="1"/>
          </p:cNvPicPr>
          <p:nvPr/>
        </p:nvPicPr>
        <p:blipFill rotWithShape="1">
          <a:blip r:embed="rId3">
            <a:extLst>
              <a:ext uri="{28A0092B-C50C-407E-A947-70E740481C1C}">
                <a14:useLocalDpi xmlns:a14="http://schemas.microsoft.com/office/drawing/2010/main" val="0"/>
              </a:ext>
            </a:extLst>
          </a:blip>
          <a:srcRect l="3142" t="4615" r="3324" b="5355"/>
          <a:stretch>
            <a:fillRect/>
          </a:stretch>
        </p:blipFill>
        <p:spPr bwMode="auto">
          <a:xfrm>
            <a:off x="1043608" y="1663354"/>
            <a:ext cx="7087115" cy="496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64231"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3.6 Extending the DLX Pipeline to Handle Multicycle Operations</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25629" y="1628800"/>
            <a:ext cx="8777500" cy="810478"/>
          </a:xfrm>
          <a:prstGeom prst="rect">
            <a:avLst/>
          </a:prstGeom>
        </p:spPr>
        <p:txBody>
          <a:bodyPr wrap="square">
            <a:spAutoFit/>
          </a:bodyPr>
          <a:lstStyle/>
          <a:p>
            <a:pPr marL="457200" indent="-457200" algn="just">
              <a:lnSpc>
                <a:spcPts val="28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complete breakdown of integer and floating-point stalls for the five FP SPEC benchmarks.</a:t>
            </a:r>
          </a:p>
        </p:txBody>
      </p:sp>
      <p:sp>
        <p:nvSpPr>
          <p:cNvPr id="7" name="Text Box 10"/>
          <p:cNvSpPr txBox="1">
            <a:spLocks noChangeArrowheads="1"/>
          </p:cNvSpPr>
          <p:nvPr/>
        </p:nvSpPr>
        <p:spPr bwMode="auto">
          <a:xfrm>
            <a:off x="467544" y="1078373"/>
            <a:ext cx="8417460" cy="46384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Performance of a DLX FP Pipeline  </a:t>
            </a:r>
            <a:r>
              <a:rPr lang="en-US" altLang="zh-CN"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浮点流水线的性能</a:t>
            </a:r>
          </a:p>
        </p:txBody>
      </p:sp>
      <p:sp>
        <p:nvSpPr>
          <p:cNvPr id="2" name="矩形 1"/>
          <p:cNvSpPr/>
          <p:nvPr/>
        </p:nvSpPr>
        <p:spPr>
          <a:xfrm>
            <a:off x="183250" y="5458025"/>
            <a:ext cx="8777500" cy="1446550"/>
          </a:xfrm>
          <a:prstGeom prst="rect">
            <a:avLst/>
          </a:prstGeom>
        </p:spPr>
        <p:txBody>
          <a:bodyPr wrap="square">
            <a:spAutoFit/>
          </a:bodyPr>
          <a:lstStyle/>
          <a:p>
            <a:pPr marL="342900" indent="-342900" algn="just">
              <a:lnSpc>
                <a:spcPct val="80000"/>
              </a:lnSpc>
              <a:spcBef>
                <a:spcPct val="20000"/>
              </a:spcBef>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There are four classes of stalls shown: FP result stalls, FP compare stalls, load and branch delays, and floating point structural delays. </a:t>
            </a:r>
          </a:p>
          <a:p>
            <a:pPr marL="342900" indent="-342900" algn="just">
              <a:lnSpc>
                <a:spcPct val="80000"/>
              </a:lnSpc>
              <a:spcBef>
                <a:spcPct val="20000"/>
              </a:spcBef>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total number of stalls per instruction varies from 0.65 to 1.21.  </a:t>
            </a:r>
          </a:p>
          <a:p>
            <a:pPr marL="342900" indent="-342900" algn="just">
              <a:lnSpc>
                <a:spcPct val="80000"/>
              </a:lnSpc>
              <a:spcBef>
                <a:spcPct val="20000"/>
              </a:spcBef>
              <a:buSzPct val="50000"/>
              <a:buFont typeface="Wingdings" panose="05000000000000000000" pitchFamily="2" charset="2"/>
              <a:buChar char="Ø"/>
            </a:pP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FP result stalls dominate in all cases, with an average of 0.71 stalls per instruction or 82% of the stalled cycles.</a:t>
            </a:r>
          </a:p>
        </p:txBody>
      </p:sp>
      <p:pic>
        <p:nvPicPr>
          <p:cNvPr id="10" name="Picture 7"/>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1643912" y="2439278"/>
            <a:ext cx="5592384" cy="3018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08076"/>
            <a:ext cx="8777500" cy="4850046"/>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 far: </a:t>
            </a:r>
          </a:p>
          <a:p>
            <a:pPr marL="457200" indent="457200" algn="just">
              <a:lnSpc>
                <a:spcPts val="3100"/>
              </a:lnSpc>
              <a:spcBef>
                <a:spcPts val="0"/>
              </a:spcBef>
              <a:spcAft>
                <a:spcPts val="600"/>
              </a:spcAft>
              <a:buSzPct val="50000"/>
              <a:buFont typeface="Wingdings" panose="05000000000000000000" pitchFamily="2" charset="2"/>
              <a:buChar char="l"/>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hazard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can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-&gt; issue.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没有冒险</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或者可以前送，则发射</a:t>
            </a:r>
          </a:p>
          <a:p>
            <a:pPr marL="457200" indent="457200" algn="just">
              <a:lnSpc>
                <a:spcPts val="3100"/>
              </a:lnSpc>
              <a:spcBef>
                <a:spcPts val="0"/>
              </a:spcBef>
              <a:spcAft>
                <a:spcPts val="600"/>
              </a:spcAft>
              <a:buSzPct val="50000"/>
              <a:buFont typeface="Wingdings" panose="05000000000000000000" pitchFamily="2" charset="2"/>
              <a:buChar char="l"/>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otherwise -&gt;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stall, until dependence is cleared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否则</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阻塞，直至依赖关系解除</a:t>
            </a:r>
          </a:p>
          <a:p>
            <a:pPr marL="457200" indent="457200" algn="just">
              <a:lnSpc>
                <a:spcPts val="3100"/>
              </a:lnSpc>
              <a:spcBef>
                <a:spcPts val="0"/>
              </a:spcBef>
              <a:spcAft>
                <a:spcPts val="600"/>
              </a:spcAft>
              <a:buSzPct val="50000"/>
              <a:buFont typeface="Wingdings" panose="05000000000000000000" pitchFamily="2" charset="2"/>
              <a:buChar char="l"/>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compiler techniques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-&gt; schedule instructions -&gt; separate dependent instructions and minimize the number of actual hazards and resultant stalls.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编译器技术</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This last approach is called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static scheduling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静态调度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08076"/>
            <a:ext cx="8777500" cy="6015429"/>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Dynamic scheduling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动态调度策略</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3100"/>
              </a:lnSpc>
              <a:spcBef>
                <a:spcPts val="0"/>
              </a:spcBef>
              <a:spcAft>
                <a:spcPts val="12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hardware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rearranges the instruction execution to reduce the stalls.</a:t>
            </a: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Advantages:  </a:t>
            </a:r>
            <a:endPar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handle cases when dependences are unknown at compile time, and it simplifies the compiler.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能处理在编译时不知道的依赖关系</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简化了编译器</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it also allows code that was compiled with one pipeline to run efficiently on a different pipeline.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使得在一个流水线上编译的代码</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在另一个流水线上也能高效运行</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Disadvantages:</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these advantages are gained at a cost of a significant increase in hardware complexity. </a:t>
            </a:r>
          </a:p>
          <a:p>
            <a:pPr marL="457200" indent="457200" algn="just">
              <a:lnSpc>
                <a:spcPts val="3100"/>
              </a:lnSpc>
              <a:spcBef>
                <a:spcPts val="0"/>
              </a:spcBef>
              <a:spcAft>
                <a:spcPts val="1200"/>
              </a:spcAft>
              <a:buSzPct val="50000"/>
              <a:buFont typeface="Wingdings" panose="05000000000000000000" pitchFamily="2" charset="2"/>
              <a:buChar char="Ø"/>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108076"/>
            <a:ext cx="8777500" cy="4348306"/>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Comparisons</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3100"/>
              </a:lnSpc>
              <a:spcBef>
                <a:spcPts val="0"/>
              </a:spcBef>
              <a:spcAft>
                <a:spcPts val="60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Dynamic scheduling: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cannot remove true data dependences, it tries to avoid stalling when dependences are present</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不是消除数据依赖关系</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而是在存在依赖关系时试图避免阻塞</a:t>
            </a:r>
          </a:p>
          <a:p>
            <a:pPr marL="457200" indent="-457200" algn="just">
              <a:lnSpc>
                <a:spcPts val="3100"/>
              </a:lnSpc>
              <a:spcBef>
                <a:spcPts val="0"/>
              </a:spcBef>
              <a:spcAft>
                <a:spcPts val="60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Static scheduling: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tries to separate dependent instructions so that they won’t lead to hazards.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试图分开依赖的指令</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使得不会导致冒险 </a:t>
            </a:r>
          </a:p>
          <a:p>
            <a:pPr marL="457200" indent="-457200" algn="just">
              <a:lnSpc>
                <a:spcPts val="31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Certainly, static scheduling can also be used on code run on dynamically scheduled pipeline.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两者可一起使用</a:t>
            </a:r>
          </a:p>
          <a:p>
            <a:pPr marL="457200" indent="457200" algn="just">
              <a:lnSpc>
                <a:spcPts val="3100"/>
              </a:lnSpc>
              <a:spcBef>
                <a:spcPts val="0"/>
              </a:spcBef>
              <a:spcAft>
                <a:spcPts val="1200"/>
              </a:spcAft>
              <a:buSzPct val="50000"/>
              <a:buFont typeface="Wingdings" panose="05000000000000000000" pitchFamily="2" charset="2"/>
              <a:buChar char="Ø"/>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700808"/>
            <a:ext cx="8777500" cy="4926990"/>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 far -&gt;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in-order issue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If an instruction is stalled, no later instructions can proceed.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指令有序发射</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example, consider:</a:t>
            </a:r>
          </a:p>
          <a:p>
            <a:pPr lvl="6" algn="just">
              <a:lnSpc>
                <a:spcPts val="3100"/>
              </a:lnSpc>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DIVD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F0</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F2,  F4</a:t>
            </a:r>
          </a:p>
          <a:p>
            <a:pPr lvl="6" algn="just">
              <a:lnSpc>
                <a:spcPts val="3100"/>
              </a:lnSpc>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ADDD  F10,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F0</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F8</a:t>
            </a:r>
          </a:p>
          <a:p>
            <a:pPr lvl="6" algn="just">
              <a:lnSpc>
                <a:spcPts val="3100"/>
              </a:lnSpc>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SUBD  F12,  F8,  F14</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SUBD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cannot execute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because dependence of ADDD on DIVD causes pipeline to stall; but SUBD is not dependent on anything in pipeline.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ADDD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因与</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DIVD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相关而阻塞</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SUBD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虽与之无关也被阻</a:t>
            </a:r>
          </a:p>
          <a:p>
            <a:pPr marL="457200" indent="457200" algn="just">
              <a:lnSpc>
                <a:spcPts val="3100"/>
              </a:lnSpc>
              <a:spcBef>
                <a:spcPts val="0"/>
              </a:spcBef>
              <a:spcAft>
                <a:spcPts val="12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4"/>
          <p:cNvSpPr txBox="1">
            <a:spLocks noChangeArrowheads="1"/>
          </p:cNvSpPr>
          <p:nvPr/>
        </p:nvSpPr>
        <p:spPr bwMode="auto">
          <a:xfrm>
            <a:off x="484923" y="1074666"/>
            <a:ext cx="8280400" cy="531812"/>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Dynamic Scheduling: The Idea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动态调度的思想</a:t>
            </a:r>
          </a:p>
        </p:txBody>
      </p:sp>
    </p:spTree>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63406" y="1700808"/>
            <a:ext cx="8801082" cy="4773102"/>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want instructions to execute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as soon as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their data operands are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available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希望一但得到操作数</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指令就执行</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Thus, pipeline will do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out-of-order execution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which implies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out-of-order completion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乱序执行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乱序结束</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introducing out-of-order execution, we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split ID into two stages</a:t>
            </a:r>
          </a:p>
          <a:p>
            <a:pPr marL="457200" indent="457200" algn="just">
              <a:lnSpc>
                <a:spcPts val="3100"/>
              </a:lnSpc>
              <a:spcBef>
                <a:spcPts val="0"/>
              </a:spcBef>
              <a:spcAft>
                <a:spcPts val="600"/>
              </a:spcAft>
              <a:buSzPct val="50000"/>
              <a:buFont typeface="Wingdings" panose="05000000000000000000" pitchFamily="2" charset="2"/>
              <a:buChar char="Ø"/>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Issue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Decode instructions, check for structural hazards. </a:t>
            </a:r>
          </a:p>
          <a:p>
            <a:pPr marL="457200" indent="457200" algn="just">
              <a:lnSpc>
                <a:spcPts val="3100"/>
              </a:lnSpc>
              <a:spcBef>
                <a:spcPts val="0"/>
              </a:spcBef>
              <a:spcAft>
                <a:spcPts val="600"/>
              </a:spcAft>
              <a:buSzPct val="50000"/>
              <a:buFont typeface="Wingdings" panose="05000000000000000000" pitchFamily="2" charset="2"/>
              <a:buChar char="Ø"/>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Read operands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Wait until no data hazards, then read operands.  </a:t>
            </a: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4"/>
          <p:cNvSpPr txBox="1">
            <a:spLocks noChangeArrowheads="1"/>
          </p:cNvSpPr>
          <p:nvPr/>
        </p:nvSpPr>
        <p:spPr bwMode="auto">
          <a:xfrm>
            <a:off x="484923" y="1074666"/>
            <a:ext cx="8280400" cy="531812"/>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Dynamic Scheduling: The Idea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动态调度的思想</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25151" y="3110820"/>
            <a:ext cx="8777500" cy="3747180"/>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Instruction fetch</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后接</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issue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fetch either into a single-entry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latch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into a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queue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instructions are then issued from the latch or queue.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Fetch</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将指令读到锁存器或队列中</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然后从那里发射</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前接</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read operands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As in DLX FP pipeline, execution may take multiple cycles. When an instruction begins execution and when an instruction completes execution; between the two times, the instruction is in execution</a:t>
            </a:r>
          </a:p>
        </p:txBody>
      </p:sp>
      <p:sp>
        <p:nvSpPr>
          <p:cNvPr id="7" name="Text Box 4"/>
          <p:cNvSpPr txBox="1">
            <a:spLocks noChangeArrowheads="1"/>
          </p:cNvSpPr>
          <p:nvPr/>
        </p:nvSpPr>
        <p:spPr bwMode="auto">
          <a:xfrm>
            <a:off x="484923" y="1074666"/>
            <a:ext cx="8280400" cy="531812"/>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Dynamic Scheduling: The Idea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动态调度的思想</a:t>
            </a:r>
          </a:p>
        </p:txBody>
      </p:sp>
      <p:pic>
        <p:nvPicPr>
          <p:cNvPr id="2" name="图片 1"/>
          <p:cNvPicPr>
            <a:picLocks noChangeAspect="1"/>
          </p:cNvPicPr>
          <p:nvPr/>
        </p:nvPicPr>
        <p:blipFill>
          <a:blip r:embed="rId3"/>
          <a:stretch>
            <a:fillRect/>
          </a:stretch>
        </p:blipFill>
        <p:spPr>
          <a:xfrm>
            <a:off x="149641" y="1747103"/>
            <a:ext cx="8805030" cy="1426050"/>
          </a:xfrm>
          <a:prstGeom prst="rect">
            <a:avLst/>
          </a:prstGeom>
        </p:spPr>
      </p:pic>
    </p:spTree>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82451" y="2000542"/>
            <a:ext cx="8777500" cy="4773102"/>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IBM 360/91 floating-point unit (Robert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 1967). </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IBM/360 architecture had only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four double-precision floating-point registers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had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long memory accesses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long float-point delays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these fact is a motivation for the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approach.</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scheme combines key elements of </a:t>
            </a:r>
            <a:r>
              <a:rPr lang="en-US" altLang="zh-CN" sz="28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scoreboarding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scheme with the introduction of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 renaming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avoid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WAR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WAW hazard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1027"/>
          <p:cNvSpPr txBox="1">
            <a:spLocks noChangeArrowheads="1"/>
          </p:cNvSpPr>
          <p:nvPr/>
        </p:nvSpPr>
        <p:spPr bwMode="auto">
          <a:xfrm>
            <a:off x="598165" y="1107185"/>
            <a:ext cx="7907982" cy="75931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lnSpc>
                <a:spcPct val="90000"/>
              </a:lnSpc>
              <a:spcBef>
                <a:spcPct val="20000"/>
              </a:spcBef>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Another Dynamic Scheduling Approach—The </a:t>
            </a:r>
            <a:r>
              <a:rPr lang="en-US" altLang="zh-CN" sz="2400"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Approach   </a:t>
            </a:r>
            <a:r>
              <a:rPr lang="zh-CN" altLang="en-US"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动态调度的</a:t>
            </a:r>
            <a:r>
              <a:rPr lang="en-US" altLang="zh-CN" sz="2400" b="1"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Tomasulo</a:t>
            </a:r>
            <a:r>
              <a:rPr lang="zh-CN" altLang="en-US"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方法</a:t>
            </a:r>
          </a:p>
        </p:txBody>
      </p:sp>
    </p:spTree>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82451" y="1196752"/>
            <a:ext cx="8777500" cy="964367"/>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 renaming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Text Box 5"/>
          <p:cNvSpPr txBox="1">
            <a:spLocks noChangeArrowheads="1"/>
          </p:cNvSpPr>
          <p:nvPr/>
        </p:nvSpPr>
        <p:spPr bwMode="auto">
          <a:xfrm>
            <a:off x="582897" y="1922470"/>
            <a:ext cx="4343400" cy="253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marL="342900" indent="-342900" algn="just">
              <a:lnSpc>
                <a:spcPct val="80000"/>
              </a:lnSpc>
              <a:spcBef>
                <a:spcPct val="30000"/>
              </a:spcBef>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Original code</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algn="just">
              <a:lnSpc>
                <a:spcPct val="80000"/>
              </a:lnSpc>
              <a:spcBef>
                <a:spcPct val="60000"/>
              </a:spcBef>
              <a:buFont typeface="Symbol" panose="05050102010706020507" pitchFamily="18" charset="2"/>
              <a:buNone/>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DIV.D     F0,  F2,  F4</a:t>
            </a:r>
          </a:p>
          <a:p>
            <a:pPr algn="just">
              <a:lnSpc>
                <a:spcPct val="80000"/>
              </a:lnSpc>
              <a:spcBef>
                <a:spcPct val="30000"/>
              </a:spcBef>
              <a:buFont typeface="Symbol" panose="05050102010706020507" pitchFamily="18" charset="2"/>
              <a:buNone/>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ADD.D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F6</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F0,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F8</a:t>
            </a:r>
          </a:p>
          <a:p>
            <a:pPr algn="just">
              <a:lnSpc>
                <a:spcPct val="80000"/>
              </a:lnSpc>
              <a:spcBef>
                <a:spcPct val="30000"/>
              </a:spcBef>
              <a:buFont typeface="Symbol" panose="05050102010706020507" pitchFamily="18" charset="2"/>
              <a:buNone/>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S.D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F6</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0(R1)</a:t>
            </a:r>
          </a:p>
          <a:p>
            <a:pPr algn="just">
              <a:lnSpc>
                <a:spcPct val="80000"/>
              </a:lnSpc>
              <a:spcBef>
                <a:spcPct val="30000"/>
              </a:spcBef>
              <a:buFont typeface="Symbol" panose="05050102010706020507" pitchFamily="18" charset="2"/>
              <a:buNone/>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SUB.D</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F8</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F10, F14</a:t>
            </a:r>
          </a:p>
          <a:p>
            <a:pPr algn="just">
              <a:lnSpc>
                <a:spcPct val="80000"/>
              </a:lnSpc>
              <a:spcBef>
                <a:spcPct val="30000"/>
              </a:spcBef>
              <a:buFont typeface="Symbol" panose="05050102010706020507" pitchFamily="18" charset="2"/>
              <a:buNone/>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MUL.D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F6</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F10,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F8</a:t>
            </a:r>
          </a:p>
        </p:txBody>
      </p:sp>
      <p:sp>
        <p:nvSpPr>
          <p:cNvPr id="10" name="Text Box 6"/>
          <p:cNvSpPr txBox="1">
            <a:spLocks noChangeArrowheads="1"/>
          </p:cNvSpPr>
          <p:nvPr/>
        </p:nvSpPr>
        <p:spPr bwMode="auto">
          <a:xfrm>
            <a:off x="656715" y="4668269"/>
            <a:ext cx="419576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nSpc>
                <a:spcPct val="80000"/>
              </a:lnSpc>
              <a:spcBef>
                <a:spcPct val="20000"/>
              </a:spcBef>
              <a:buFont typeface="Symbol" panose="05050102010706020507" pitchFamily="18" charset="2"/>
              <a:buNone/>
            </a:pPr>
            <a:r>
              <a:rPr lang="en-US" altLang="zh-CN"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ADD.D/SUB.D: </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读后写</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(WAR)</a:t>
            </a:r>
          </a:p>
          <a:p>
            <a:pPr>
              <a:lnSpc>
                <a:spcPct val="80000"/>
              </a:lnSpc>
              <a:spcBef>
                <a:spcPct val="20000"/>
              </a:spcBef>
              <a:buFont typeface="Symbol" panose="05050102010706020507" pitchFamily="18" charset="2"/>
              <a:buNone/>
            </a:pPr>
            <a:r>
              <a:rPr lang="en-US" altLang="zh-CN"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ADD.D/MUL.D: </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写后写</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(WAW)</a:t>
            </a:r>
          </a:p>
        </p:txBody>
      </p:sp>
      <p:sp>
        <p:nvSpPr>
          <p:cNvPr id="11" name="Text Box 7"/>
          <p:cNvSpPr txBox="1">
            <a:spLocks noChangeArrowheads="1"/>
          </p:cNvSpPr>
          <p:nvPr/>
        </p:nvSpPr>
        <p:spPr bwMode="auto">
          <a:xfrm>
            <a:off x="4644008" y="1922470"/>
            <a:ext cx="4495800" cy="2532104"/>
          </a:xfrm>
          <a:prstGeom prst="rect">
            <a:avLst/>
          </a:prstGeom>
          <a:noFill/>
          <a:ln w="12700">
            <a:solidFill>
              <a:schemeClr val="accent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marL="342900" indent="-342900">
              <a:lnSpc>
                <a:spcPct val="80000"/>
              </a:lnSpc>
              <a:spcBef>
                <a:spcPct val="30000"/>
              </a:spcBef>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Code after renaming</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a:lnSpc>
                <a:spcPct val="80000"/>
              </a:lnSpc>
              <a:spcBef>
                <a:spcPct val="60000"/>
              </a:spcBef>
              <a:buFont typeface="Symbol" panose="05050102010706020507" pitchFamily="18" charset="2"/>
              <a:buNone/>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DIV.D     F0,  F2,   F4</a:t>
            </a:r>
          </a:p>
          <a:p>
            <a:pPr>
              <a:lnSpc>
                <a:spcPct val="80000"/>
              </a:lnSpc>
              <a:spcBef>
                <a:spcPct val="30000"/>
              </a:spcBef>
              <a:buFont typeface="Symbol" panose="05050102010706020507" pitchFamily="18" charset="2"/>
              <a:buNone/>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ADD.D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F0,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F8</a:t>
            </a:r>
          </a:p>
          <a:p>
            <a:pPr>
              <a:lnSpc>
                <a:spcPct val="80000"/>
              </a:lnSpc>
              <a:spcBef>
                <a:spcPct val="30000"/>
              </a:spcBef>
              <a:buFont typeface="Symbol" panose="05050102010706020507" pitchFamily="18" charset="2"/>
              <a:buNone/>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S.D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0(R1)</a:t>
            </a:r>
          </a:p>
          <a:p>
            <a:pPr>
              <a:lnSpc>
                <a:spcPct val="80000"/>
              </a:lnSpc>
              <a:spcBef>
                <a:spcPct val="30000"/>
              </a:spcBef>
              <a:buFont typeface="Symbol" panose="05050102010706020507" pitchFamily="18" charset="2"/>
              <a:buNone/>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SUB.D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F10, F14</a:t>
            </a:r>
          </a:p>
          <a:p>
            <a:pPr>
              <a:lnSpc>
                <a:spcPct val="80000"/>
              </a:lnSpc>
              <a:spcBef>
                <a:spcPct val="30000"/>
              </a:spcBef>
              <a:buFont typeface="Symbol" panose="05050102010706020507" pitchFamily="18" charset="2"/>
              <a:buNone/>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MUL.D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F6</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F10, </a:t>
            </a:r>
            <a:r>
              <a:rPr lang="en-US" altLang="zh-CN" sz="24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p>
        </p:txBody>
      </p:sp>
      <p:sp>
        <p:nvSpPr>
          <p:cNvPr id="12" name="Text Box 8"/>
          <p:cNvSpPr txBox="1">
            <a:spLocks noChangeArrowheads="1"/>
          </p:cNvSpPr>
          <p:nvPr/>
        </p:nvSpPr>
        <p:spPr bwMode="auto">
          <a:xfrm>
            <a:off x="4716016" y="4621250"/>
            <a:ext cx="3886200"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nSpc>
                <a:spcPct val="80000"/>
              </a:lnSpc>
              <a:spcBef>
                <a:spcPct val="20000"/>
              </a:spcBef>
              <a:buFont typeface="Symbol" panose="05050102010706020507" pitchFamily="18" charset="2"/>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加入暂时寄存器</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S、T</a:t>
            </a:r>
          </a:p>
          <a:p>
            <a:pPr>
              <a:lnSpc>
                <a:spcPct val="80000"/>
              </a:lnSpc>
              <a:spcBef>
                <a:spcPct val="20000"/>
              </a:spcBef>
              <a:buFont typeface="Symbol" panose="05050102010706020507" pitchFamily="18" charset="2"/>
              <a:buNone/>
            </a:pPr>
            <a:r>
              <a:rPr lang="en-US" altLang="zh-CN"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消除了</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ADD.D/MUL.D</a:t>
            </a:r>
            <a:endParaRPr lang="zh-CN" altLang="en-US"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endParaRPr>
          </a:p>
          <a:p>
            <a:pPr>
              <a:lnSpc>
                <a:spcPct val="80000"/>
              </a:lnSpc>
              <a:spcBef>
                <a:spcPct val="20000"/>
              </a:spcBef>
              <a:buFont typeface="Symbol" panose="05050102010706020507" pitchFamily="18" charset="2"/>
              <a:buNone/>
            </a:pPr>
            <a:r>
              <a:rPr lang="en-US" altLang="zh-CN"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T:</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消除了</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ADD.D/SUB.D</a:t>
            </a:r>
          </a:p>
        </p:txBody>
      </p:sp>
      <p:sp>
        <p:nvSpPr>
          <p:cNvPr id="2" name="矩形 1"/>
          <p:cNvSpPr/>
          <p:nvPr/>
        </p:nvSpPr>
        <p:spPr>
          <a:xfrm>
            <a:off x="582897" y="5403905"/>
            <a:ext cx="4572000" cy="646331"/>
          </a:xfrm>
          <a:prstGeom prst="rect">
            <a:avLst/>
          </a:prstGeom>
        </p:spPr>
        <p:txBody>
          <a:bodyPr>
            <a:spAutoFit/>
          </a:bodyPr>
          <a:lstStyle/>
          <a:p>
            <a:pPr>
              <a:lnSpc>
                <a:spcPct val="80000"/>
              </a:lnSpc>
              <a:spcBef>
                <a:spcPct val="20000"/>
              </a:spcBef>
              <a:buFont typeface="Symbol" panose="05050102010706020507" pitchFamily="18" charset="2"/>
              <a:buNone/>
            </a:pPr>
            <a:r>
              <a:rPr lang="en-US" altLang="zh-CN" sz="2000" dirty="0">
                <a:solidFill>
                  <a:srgbClr val="0054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DIV.D/ADD.D: </a:t>
            </a:r>
            <a:r>
              <a:rPr lang="zh-CN" altLang="en-US" sz="2000" dirty="0">
                <a:solidFill>
                  <a:srgbClr val="0054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写后读</a:t>
            </a:r>
            <a:r>
              <a:rPr lang="en-US" altLang="zh-CN" sz="2000" dirty="0">
                <a:solidFill>
                  <a:srgbClr val="0054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(RAW)</a:t>
            </a:r>
          </a:p>
          <a:p>
            <a:pPr>
              <a:lnSpc>
                <a:spcPct val="80000"/>
              </a:lnSpc>
              <a:spcBef>
                <a:spcPct val="20000"/>
              </a:spcBef>
              <a:buFont typeface="Symbol" panose="05050102010706020507" pitchFamily="18" charset="2"/>
              <a:buNone/>
            </a:pPr>
            <a:r>
              <a:rPr lang="en-US" altLang="zh-CN" sz="2000" dirty="0">
                <a:solidFill>
                  <a:srgbClr val="0054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SUB.D/MUL.D: </a:t>
            </a:r>
            <a:r>
              <a:rPr lang="zh-CN" altLang="en-US" sz="2000" dirty="0">
                <a:solidFill>
                  <a:srgbClr val="0054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写后读</a:t>
            </a:r>
            <a:r>
              <a:rPr lang="en-US" altLang="zh-CN" sz="2000" dirty="0">
                <a:solidFill>
                  <a:srgbClr val="005400"/>
                </a:solidFill>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(RAW)</a:t>
            </a:r>
          </a:p>
        </p:txBody>
      </p:sp>
      <p:cxnSp>
        <p:nvCxnSpPr>
          <p:cNvPr id="6" name="直线连接符 5"/>
          <p:cNvCxnSpPr/>
          <p:nvPr/>
        </p:nvCxnSpPr>
        <p:spPr bwMode="auto">
          <a:xfrm flipH="1">
            <a:off x="6228184" y="3068960"/>
            <a:ext cx="1008112" cy="648072"/>
          </a:xfrm>
          <a:prstGeom prst="line">
            <a:avLst/>
          </a:prstGeom>
          <a:noFill/>
          <a:ln w="12700" cap="flat" cmpd="sng" algn="ctr">
            <a:solidFill>
              <a:schemeClr val="tx1"/>
            </a:solidFill>
            <a:prstDash val="sysDash"/>
            <a:round/>
            <a:headEnd type="none" w="med" len="med"/>
            <a:tailEnd type="none" w="med" len="med"/>
          </a:ln>
        </p:spPr>
      </p:cxnSp>
      <p:cxnSp>
        <p:nvCxnSpPr>
          <p:cNvPr id="16" name="直线连接符 15"/>
          <p:cNvCxnSpPr/>
          <p:nvPr/>
        </p:nvCxnSpPr>
        <p:spPr bwMode="auto">
          <a:xfrm>
            <a:off x="6228184" y="2983810"/>
            <a:ext cx="0" cy="1099087"/>
          </a:xfrm>
          <a:prstGeom prst="line">
            <a:avLst/>
          </a:prstGeom>
          <a:noFill/>
          <a:ln w="12700" cap="flat" cmpd="sng" algn="ctr">
            <a:solidFill>
              <a:schemeClr val="tx1"/>
            </a:solidFill>
            <a:prstDash val="sysDash"/>
            <a:round/>
            <a:headEnd type="none" w="med" len="med"/>
            <a:tailEnd type="none"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77500" cy="6478697"/>
          </a:xfrm>
          <a:prstGeom prst="rect">
            <a:avLst/>
          </a:prstGeom>
        </p:spPr>
        <p:txBody>
          <a:bodyPr wrap="square">
            <a:spAutoFit/>
          </a:bodyPr>
          <a:lstStyle/>
          <a:p>
            <a:pPr marL="457200" indent="-457200" algn="just">
              <a:lnSpc>
                <a:spcPts val="3000"/>
              </a:lnSpc>
              <a:spcBef>
                <a:spcPts val="0"/>
              </a:spcBef>
              <a:spcAft>
                <a:spcPts val="600"/>
              </a:spcAft>
              <a:buSzPct val="100000"/>
              <a:buFont typeface="Symbol" panose="05050102010706020507" pitchFamily="18" charset="2"/>
              <a:buChar char="¨"/>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basic structure of a DLX FP unit using </a:t>
            </a:r>
            <a:r>
              <a:rPr lang="en-US" altLang="zh-CN" sz="2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algorithm include:</a:t>
            </a:r>
          </a:p>
          <a:p>
            <a:pPr marL="457200" indent="457200" algn="just">
              <a:lnSpc>
                <a:spcPts val="3000"/>
              </a:lnSpc>
              <a:spcBef>
                <a:spcPts val="0"/>
              </a:spcBef>
              <a:spcAft>
                <a:spcPts val="600"/>
              </a:spcAft>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Three operations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the FP adder;</a:t>
            </a:r>
          </a:p>
          <a:p>
            <a:pPr marL="457200" indent="457200" algn="just">
              <a:lnSpc>
                <a:spcPts val="3000"/>
              </a:lnSpc>
              <a:spcBef>
                <a:spcPts val="0"/>
              </a:spcBef>
              <a:spcAft>
                <a:spcPts val="600"/>
              </a:spcAft>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operations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FP multiplier;</a:t>
            </a:r>
          </a:p>
          <a:p>
            <a:pPr marL="457200" indent="457200" algn="just">
              <a:lnSpc>
                <a:spcPts val="3000"/>
              </a:lnSpc>
              <a:spcBef>
                <a:spcPts val="0"/>
              </a:spcBef>
              <a:spcAft>
                <a:spcPts val="600"/>
              </a:spcAft>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data buffers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(Six FP loads or memory reference)</a:t>
            </a:r>
          </a:p>
          <a:p>
            <a:pPr marL="457200" indent="457200" algn="just">
              <a:lnSpc>
                <a:spcPts val="3000"/>
              </a:lnSpc>
              <a:spcBef>
                <a:spcPts val="0"/>
              </a:spcBef>
              <a:spcAft>
                <a:spcPts val="600"/>
              </a:spcAft>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Store data buffers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(Three FP store)</a:t>
            </a:r>
          </a:p>
          <a:p>
            <a:pPr marL="457200" indent="457200" algn="just">
              <a:lnSpc>
                <a:spcPts val="3000"/>
              </a:lnSpc>
              <a:spcBef>
                <a:spcPts val="0"/>
              </a:spcBef>
              <a:spcAft>
                <a:spcPts val="600"/>
              </a:spcAft>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Four double-precision floating-point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registers</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3000"/>
              </a:lnSpc>
              <a:spcBef>
                <a:spcPts val="0"/>
              </a:spcBef>
              <a:spcAft>
                <a:spcPts val="600"/>
              </a:spcAft>
              <a:buSzPct val="100000"/>
              <a:buFont typeface="Symbol" panose="05050102010706020507" pitchFamily="18" charset="2"/>
              <a:buChar char="¨"/>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t>
            </a:r>
            <a:r>
              <a:rPr lang="en-US" altLang="zh-CN" sz="2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scheme,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 renaming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provided by the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reservation station</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which buffer the operands of instructions waiting to issue, and by the issue logic.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WAR</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hazards are </a:t>
            </a:r>
            <a:r>
              <a:rPr lang="en-US" altLang="zh-CN" sz="2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avoided</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by functionality provided by reservation stations. </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WAW</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WAR</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冒险由保留站的功能消除。保留站缓冲待发射指令的操作数</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000"/>
              </a:lnSpc>
              <a:spcBef>
                <a:spcPts val="0"/>
              </a:spcBef>
              <a:spcAft>
                <a:spcPts val="600"/>
              </a:spcAft>
              <a:buSzPct val="100000"/>
              <a:buFont typeface="Symbol" panose="05050102010706020507" pitchFamily="18" charset="2"/>
              <a:buChar char="¨"/>
            </a:pP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000"/>
              </a:lnSpc>
              <a:spcBef>
                <a:spcPts val="0"/>
              </a:spcBef>
              <a:spcAft>
                <a:spcPts val="600"/>
              </a:spcAft>
              <a:buSzPct val="100000"/>
              <a:buFont typeface="Symbol" panose="05050102010706020507" pitchFamily="18" charset="2"/>
              <a:buChar char="¨"/>
            </a:pP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2. Instruction decode/register fetch cycle (ID)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指令译码</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读寄存器：</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44601" y="3072348"/>
            <a:ext cx="9073706" cy="3785652"/>
          </a:xfrm>
          <a:prstGeom prst="rect">
            <a:avLst/>
          </a:prstGeom>
        </p:spPr>
        <p:txBody>
          <a:bodyPr wrap="square">
            <a:spAutoFit/>
          </a:bodyPr>
          <a:lstStyle/>
          <a:p>
            <a:pPr marL="342900" indent="-342900" algn="just">
              <a:buFont typeface="Wingdings" panose="05000000000000000000" pitchFamily="2" charset="2"/>
              <a:buChar char="u"/>
            </a:pPr>
            <a:r>
              <a:rPr lang="en-US" altLang="zh-CN" dirty="0">
                <a:solidFill>
                  <a:srgbClr val="800000"/>
                </a:solidFill>
                <a:latin typeface="Times New Roman" panose="02020603050405020304" pitchFamily="18" charset="0"/>
                <a:cs typeface="Times New Roman" panose="02020603050405020304" pitchFamily="18" charset="0"/>
              </a:rPr>
              <a:t>Operation:</a:t>
            </a:r>
          </a:p>
          <a:p>
            <a:pPr marL="342900" indent="342900" algn="just">
              <a:buSzPct val="50000"/>
              <a:buFont typeface="Wingdings" panose="05000000000000000000" pitchFamily="2" charset="2"/>
              <a:buChar char="Ø"/>
            </a:pPr>
            <a:r>
              <a:rPr lang="en-US" altLang="zh-CN" dirty="0">
                <a:solidFill>
                  <a:srgbClr val="800000"/>
                </a:solidFill>
                <a:latin typeface="Times New Roman" panose="02020603050405020304" pitchFamily="18" charset="0"/>
                <a:cs typeface="Times New Roman" panose="02020603050405020304" pitchFamily="18" charset="0"/>
              </a:rPr>
              <a:t>Decode</a:t>
            </a:r>
            <a:r>
              <a:rPr lang="en-US" altLang="zh-CN" dirty="0">
                <a:solidFill>
                  <a:schemeClr val="tx1"/>
                </a:solidFill>
                <a:latin typeface="Times New Roman" panose="02020603050405020304" pitchFamily="18" charset="0"/>
                <a:cs typeface="Times New Roman" panose="02020603050405020304" pitchFamily="18" charset="0"/>
              </a:rPr>
              <a:t> the instruction and access the register file to read the registers.</a:t>
            </a:r>
            <a:r>
              <a:rPr lang="zh-CN" altLang="en-US" dirty="0">
                <a:solidFill>
                  <a:schemeClr val="accent2"/>
                </a:solidFill>
                <a:latin typeface="Times New Roman" panose="02020603050405020304" pitchFamily="18" charset="0"/>
                <a:cs typeface="Times New Roman" panose="02020603050405020304" pitchFamily="18" charset="0"/>
              </a:rPr>
              <a:t> 指令译码，读</a:t>
            </a:r>
            <a:r>
              <a:rPr lang="en-US" altLang="zh-CN" dirty="0">
                <a:solidFill>
                  <a:schemeClr val="accent2"/>
                </a:solidFill>
                <a:latin typeface="Times New Roman" panose="02020603050405020304" pitchFamily="18" charset="0"/>
                <a:cs typeface="Times New Roman" panose="02020603050405020304" pitchFamily="18" charset="0"/>
              </a:rPr>
              <a:t>IR</a:t>
            </a:r>
            <a:r>
              <a:rPr lang="zh-CN" altLang="en-US" dirty="0">
                <a:solidFill>
                  <a:schemeClr val="accent2"/>
                </a:solidFill>
                <a:latin typeface="Times New Roman" panose="02020603050405020304" pitchFamily="18" charset="0"/>
                <a:cs typeface="Times New Roman" panose="02020603050405020304" pitchFamily="18" charset="0"/>
              </a:rPr>
              <a:t>寄存器，按照寄存器号读寄存器文件</a:t>
            </a:r>
            <a:endParaRPr lang="en-US" altLang="zh-CN" dirty="0">
              <a:solidFill>
                <a:schemeClr val="accent2"/>
              </a:solidFill>
              <a:latin typeface="Times New Roman" panose="02020603050405020304" pitchFamily="18" charset="0"/>
              <a:cs typeface="Times New Roman" panose="02020603050405020304" pitchFamily="18" charset="0"/>
            </a:endParaRP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The outputs of the general-purpose registers are read into </a:t>
            </a:r>
            <a:r>
              <a:rPr lang="en-US" altLang="zh-CN" dirty="0">
                <a:solidFill>
                  <a:srgbClr val="800000"/>
                </a:solidFill>
                <a:latin typeface="Times New Roman" panose="02020603050405020304" pitchFamily="18" charset="0"/>
                <a:cs typeface="Times New Roman" panose="02020603050405020304" pitchFamily="18" charset="0"/>
              </a:rPr>
              <a:t>2 temporary registers (A and B)</a:t>
            </a:r>
            <a:r>
              <a:rPr lang="en-US" altLang="zh-CN" dirty="0">
                <a:solidFill>
                  <a:schemeClr val="tx1"/>
                </a:solidFill>
                <a:latin typeface="Times New Roman" panose="02020603050405020304" pitchFamily="18" charset="0"/>
                <a:cs typeface="Times New Roman" panose="02020603050405020304" pitchFamily="18" charset="0"/>
              </a:rPr>
              <a:t> for use in later clock cycles. </a:t>
            </a:r>
            <a:r>
              <a:rPr lang="zh-CN" altLang="en-US" dirty="0">
                <a:solidFill>
                  <a:schemeClr val="accent2"/>
                </a:solidFill>
                <a:latin typeface="Times New Roman" panose="02020603050405020304" pitchFamily="18" charset="0"/>
                <a:cs typeface="Times New Roman" panose="02020603050405020304" pitchFamily="18" charset="0"/>
              </a:rPr>
              <a:t>将读出结果放入两个临时寄存器</a:t>
            </a:r>
            <a:r>
              <a:rPr lang="en-US" altLang="zh-CN" dirty="0">
                <a:solidFill>
                  <a:schemeClr val="accent2"/>
                </a:solidFill>
                <a:latin typeface="Times New Roman" panose="02020603050405020304" pitchFamily="18" charset="0"/>
                <a:cs typeface="Times New Roman" panose="02020603050405020304" pitchFamily="18" charset="0"/>
              </a:rPr>
              <a:t>A</a:t>
            </a:r>
            <a:r>
              <a:rPr lang="zh-CN" altLang="en-US" dirty="0">
                <a:solidFill>
                  <a:schemeClr val="accent2"/>
                </a:solidFill>
                <a:latin typeface="Times New Roman" panose="02020603050405020304" pitchFamily="18" charset="0"/>
                <a:cs typeface="Times New Roman" panose="02020603050405020304" pitchFamily="18" charset="0"/>
              </a:rPr>
              <a:t>和</a:t>
            </a:r>
            <a:r>
              <a:rPr lang="en-US" altLang="zh-CN" dirty="0">
                <a:solidFill>
                  <a:schemeClr val="accent2"/>
                </a:solidFill>
                <a:latin typeface="Times New Roman" panose="02020603050405020304" pitchFamily="18" charset="0"/>
                <a:cs typeface="Times New Roman" panose="02020603050405020304" pitchFamily="18" charset="0"/>
              </a:rPr>
              <a:t>B</a:t>
            </a:r>
            <a:r>
              <a:rPr lang="zh-CN" altLang="en-US" dirty="0">
                <a:solidFill>
                  <a:schemeClr val="accent2"/>
                </a:solidFill>
                <a:latin typeface="Times New Roman" panose="02020603050405020304" pitchFamily="18" charset="0"/>
                <a:cs typeface="Times New Roman" panose="02020603050405020304" pitchFamily="18" charset="0"/>
              </a:rPr>
              <a:t>中</a:t>
            </a:r>
            <a:endParaRPr lang="en-US" altLang="zh-CN" dirty="0">
              <a:solidFill>
                <a:schemeClr val="accent2"/>
              </a:solidFill>
              <a:latin typeface="Times New Roman" panose="02020603050405020304" pitchFamily="18" charset="0"/>
              <a:cs typeface="Times New Roman" panose="02020603050405020304" pitchFamily="18" charset="0"/>
            </a:endParaRP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The lower 16 bits of IR are </a:t>
            </a:r>
            <a:r>
              <a:rPr lang="en-US" altLang="zh-CN" dirty="0">
                <a:solidFill>
                  <a:srgbClr val="800000"/>
                </a:solidFill>
                <a:latin typeface="Times New Roman" panose="02020603050405020304" pitchFamily="18" charset="0"/>
                <a:cs typeface="Times New Roman" panose="02020603050405020304" pitchFamily="18" charset="0"/>
              </a:rPr>
              <a:t>sign-extended</a:t>
            </a:r>
            <a:r>
              <a:rPr lang="en-US" altLang="zh-CN" dirty="0">
                <a:solidFill>
                  <a:schemeClr val="tx1"/>
                </a:solidFill>
                <a:latin typeface="Times New Roman" panose="02020603050405020304" pitchFamily="18" charset="0"/>
                <a:cs typeface="Times New Roman" panose="02020603050405020304" pitchFamily="18" charset="0"/>
              </a:rPr>
              <a:t> and stored into temporary register </a:t>
            </a:r>
            <a:r>
              <a:rPr lang="en-US" altLang="zh-CN" dirty="0" err="1">
                <a:solidFill>
                  <a:srgbClr val="800000"/>
                </a:solidFill>
                <a:latin typeface="Times New Roman" panose="02020603050405020304" pitchFamily="18" charset="0"/>
                <a:cs typeface="Times New Roman" panose="02020603050405020304" pitchFamily="18" charset="0"/>
              </a:rPr>
              <a:t>Imm</a:t>
            </a:r>
            <a:r>
              <a:rPr lang="en-US" altLang="zh-CN" dirty="0">
                <a:solidFill>
                  <a:schemeClr val="tx1"/>
                </a:solidFill>
                <a:latin typeface="Times New Roman" panose="02020603050405020304" pitchFamily="18" charset="0"/>
                <a:cs typeface="Times New Roman" panose="02020603050405020304" pitchFamily="18" charset="0"/>
              </a:rPr>
              <a:t>, for use in next cycle.</a:t>
            </a:r>
            <a:r>
              <a:rPr lang="zh-CN" altLang="en-US"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accent2"/>
                </a:solidFill>
                <a:latin typeface="Times New Roman" panose="02020603050405020304" pitchFamily="18" charset="0"/>
                <a:cs typeface="Times New Roman" panose="02020603050405020304" pitchFamily="18" charset="0"/>
              </a:rPr>
              <a:t>对</a:t>
            </a:r>
            <a:r>
              <a:rPr lang="en-US" altLang="zh-CN" dirty="0">
                <a:solidFill>
                  <a:schemeClr val="accent2"/>
                </a:solidFill>
                <a:latin typeface="Times New Roman" panose="02020603050405020304" pitchFamily="18" charset="0"/>
                <a:cs typeface="Times New Roman" panose="02020603050405020304" pitchFamily="18" charset="0"/>
              </a:rPr>
              <a:t>IR</a:t>
            </a:r>
            <a:r>
              <a:rPr lang="zh-CN" altLang="en-US" dirty="0">
                <a:solidFill>
                  <a:schemeClr val="accent2"/>
                </a:solidFill>
                <a:latin typeface="Times New Roman" panose="02020603050405020304" pitchFamily="18" charset="0"/>
                <a:cs typeface="Times New Roman" panose="02020603050405020304" pitchFamily="18" charset="0"/>
              </a:rPr>
              <a:t>寄存器中内容的低</a:t>
            </a:r>
            <a:r>
              <a:rPr lang="en-US" altLang="zh-CN" dirty="0">
                <a:solidFill>
                  <a:schemeClr val="accent2"/>
                </a:solidFill>
                <a:latin typeface="Times New Roman" panose="02020603050405020304" pitchFamily="18" charset="0"/>
                <a:cs typeface="Times New Roman" panose="02020603050405020304" pitchFamily="18" charset="0"/>
              </a:rPr>
              <a:t>16</a:t>
            </a:r>
            <a:r>
              <a:rPr lang="zh-CN" altLang="en-US" dirty="0">
                <a:solidFill>
                  <a:schemeClr val="accent2"/>
                </a:solidFill>
                <a:latin typeface="Times New Roman" panose="02020603050405020304" pitchFamily="18" charset="0"/>
                <a:cs typeface="Times New Roman" panose="02020603050405020304" pitchFamily="18" charset="0"/>
              </a:rPr>
              <a:t>位进行符号扩展，然后将符号扩展之后的立即值保存在临时寄存器</a:t>
            </a:r>
            <a:r>
              <a:rPr lang="en-US" altLang="zh-CN" dirty="0" err="1">
                <a:solidFill>
                  <a:schemeClr val="accent2"/>
                </a:solidFill>
                <a:latin typeface="Times New Roman" panose="02020603050405020304" pitchFamily="18" charset="0"/>
                <a:cs typeface="Times New Roman" panose="02020603050405020304" pitchFamily="18" charset="0"/>
              </a:rPr>
              <a:t>Imm</a:t>
            </a:r>
            <a:r>
              <a:rPr lang="zh-CN" altLang="en-US" dirty="0">
                <a:solidFill>
                  <a:schemeClr val="accent2"/>
                </a:solidFill>
                <a:latin typeface="Times New Roman" panose="02020603050405020304" pitchFamily="18" charset="0"/>
                <a:cs typeface="Times New Roman" panose="02020603050405020304" pitchFamily="18" charset="0"/>
              </a:rPr>
              <a:t>中</a:t>
            </a:r>
            <a:endParaRPr lang="en-US" altLang="zh-CN" dirty="0">
              <a:solidFill>
                <a:schemeClr val="accent2"/>
              </a:solidFill>
              <a:latin typeface="Times New Roman" panose="02020603050405020304" pitchFamily="18" charset="0"/>
              <a:cs typeface="Times New Roman" panose="02020603050405020304" pitchFamily="18" charset="0"/>
            </a:endParaRPr>
          </a:p>
        </p:txBody>
      </p:sp>
      <p:grpSp>
        <p:nvGrpSpPr>
          <p:cNvPr id="2" name="组合 1"/>
          <p:cNvGrpSpPr/>
          <p:nvPr/>
        </p:nvGrpSpPr>
        <p:grpSpPr>
          <a:xfrm>
            <a:off x="2555776" y="1663171"/>
            <a:ext cx="5111238" cy="1621813"/>
            <a:chOff x="2366275" y="2062965"/>
            <a:chExt cx="5111238" cy="1621813"/>
          </a:xfrm>
        </p:grpSpPr>
        <p:sp>
          <p:nvSpPr>
            <p:cNvPr id="9" name="矩形 8"/>
            <p:cNvSpPr/>
            <p:nvPr/>
          </p:nvSpPr>
          <p:spPr bwMode="auto">
            <a:xfrm>
              <a:off x="2771798" y="2081001"/>
              <a:ext cx="4347005" cy="1603777"/>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accent1"/>
                </a:solidFill>
                <a:effectLst/>
                <a:latin typeface="Arial" panose="020B0604020202020204" pitchFamily="34" charset="0"/>
              </a:endParaRPr>
            </a:p>
          </p:txBody>
        </p:sp>
        <p:sp>
          <p:nvSpPr>
            <p:cNvPr id="7" name="矩形 6"/>
            <p:cNvSpPr/>
            <p:nvPr/>
          </p:nvSpPr>
          <p:spPr>
            <a:xfrm>
              <a:off x="2366275" y="2062965"/>
              <a:ext cx="5111238" cy="1569660"/>
            </a:xfrm>
            <a:prstGeom prst="rect">
              <a:avLst/>
            </a:prstGeom>
          </p:spPr>
          <p:txBody>
            <a:bodyPr wrap="square">
              <a:spAutoFit/>
            </a:bodyPr>
            <a:lstStyle/>
            <a:p>
              <a:pPr algn="ct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A←Regs</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6..10</a:t>
              </a:r>
              <a:r>
                <a:rPr lang="en-US" altLang="zh-CN" dirty="0">
                  <a:solidFill>
                    <a:schemeClr val="bg1"/>
                  </a:solidFill>
                  <a:latin typeface="华文中宋" panose="02010600040101010101" pitchFamily="2" charset="-122"/>
                  <a:ea typeface="华文中宋" panose="02010600040101010101" pitchFamily="2" charset="-122"/>
                </a:rPr>
                <a:t>]</a:t>
              </a:r>
            </a:p>
            <a:p>
              <a:pPr algn="ct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B←Regs</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11..15</a:t>
              </a:r>
              <a:r>
                <a:rPr lang="en-US" altLang="zh-CN" dirty="0">
                  <a:solidFill>
                    <a:schemeClr val="bg1"/>
                  </a:solidFill>
                  <a:latin typeface="华文中宋" panose="02010600040101010101" pitchFamily="2" charset="-122"/>
                  <a:ea typeface="华文中宋" panose="02010600040101010101" pitchFamily="2" charset="-122"/>
                </a:rPr>
                <a:t>]</a:t>
              </a:r>
            </a:p>
            <a:p>
              <a:pPr algn="ct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Imm</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16</a:t>
              </a:r>
              <a:r>
                <a:rPr lang="en-US" altLang="zh-CN" dirty="0">
                  <a:solidFill>
                    <a:schemeClr val="bg1"/>
                  </a:solidFill>
                  <a:latin typeface="华文中宋" panose="02010600040101010101" pitchFamily="2" charset="-122"/>
                  <a:ea typeface="华文中宋" panose="02010600040101010101" pitchFamily="2" charset="-122"/>
                </a:rPr>
                <a:t>)</a:t>
              </a:r>
              <a:r>
                <a:rPr lang="en-US" altLang="zh-CN" baseline="30000" dirty="0">
                  <a:solidFill>
                    <a:schemeClr val="bg1"/>
                  </a:solidFill>
                  <a:latin typeface="华文中宋" panose="02010600040101010101" pitchFamily="2" charset="-122"/>
                  <a:ea typeface="华文中宋" panose="02010600040101010101" pitchFamily="2" charset="-122"/>
                </a:rPr>
                <a:t>16</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16..31</a:t>
              </a:r>
              <a:r>
                <a:rPr lang="en-US" altLang="zh-CN" dirty="0">
                  <a:solidFill>
                    <a:schemeClr val="bg1"/>
                  </a:solidFill>
                  <a:latin typeface="华文中宋" panose="02010600040101010101" pitchFamily="2" charset="-122"/>
                  <a:ea typeface="华文中宋" panose="02010600040101010101" pitchFamily="2" charset="-12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229" y="973138"/>
            <a:ext cx="8777500" cy="1264129"/>
          </a:xfrm>
          <a:prstGeom prst="rect">
            <a:avLst/>
          </a:prstGeom>
        </p:spPr>
        <p:txBody>
          <a:bodyPr wrap="square">
            <a:spAutoFit/>
          </a:bodyPr>
          <a:lstStyle/>
          <a:p>
            <a:pPr marL="457200" indent="-457200" algn="just">
              <a:lnSpc>
                <a:spcPts val="28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basic structure of a DLX FP unit using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algorithm.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800"/>
              </a:lnSpc>
              <a:spcBef>
                <a:spcPts val="0"/>
              </a:spcBef>
              <a:spcAft>
                <a:spcPts val="600"/>
              </a:spcAft>
              <a:buSzPct val="50000"/>
              <a:buFont typeface="Wingdings" panose="05000000000000000000" pitchFamily="2" charset="2"/>
              <a:buChar char="Ø"/>
            </a:pP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rotWithShape="1">
          <a:blip r:embed="rId3"/>
          <a:srcRect t="2215"/>
          <a:stretch>
            <a:fillRect/>
          </a:stretch>
        </p:blipFill>
        <p:spPr>
          <a:xfrm>
            <a:off x="1691680" y="1772555"/>
            <a:ext cx="5976664" cy="5085445"/>
          </a:xfrm>
          <a:prstGeom prst="rect">
            <a:avLst/>
          </a:prstGeom>
        </p:spPr>
      </p:pic>
    </p:spTree>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77500" cy="6169660"/>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Basic idea: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reservation station fetches and buffers an operand as soon as it is available,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eliminating the need to get operand from a register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只要操作数可用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保留站就取来并缓冲</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从而避免从寄存器取操作数</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Pending instructions designate the reservation station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that will provide input.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悬挂的指令指定为其提供操作数的保留站</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Finally, when successive writes to a register appear,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only the last one is actually used to update the register (WAW)</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 instructions are issued,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register specifiers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for pending operands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are renamed to the names of the reservation station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 process called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 renaming (WAR)</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More reservation stations than registers -&gt; can eliminate hazards that couldn’t by compiler.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由于保留站比寄存器多，所以能消除编译器不能消除的冒险</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77500" cy="4414029"/>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Basic idea: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results from the functional units and the memory are sent 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common data bus (CDB)</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to everywhere except the loader buffer.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this way all the waiting units can be loaded the results simultaneously.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 buffers and reservation stations have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tag fields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that are used by the hazard control logic and other buffers and reservation stations.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229" y="973138"/>
            <a:ext cx="8777500" cy="1264129"/>
          </a:xfrm>
          <a:prstGeom prst="rect">
            <a:avLst/>
          </a:prstGeom>
        </p:spPr>
        <p:txBody>
          <a:bodyPr wrap="square">
            <a:spAutoFit/>
          </a:bodyPr>
          <a:lstStyle/>
          <a:p>
            <a:pPr marL="457200" indent="-457200" algn="just">
              <a:lnSpc>
                <a:spcPts val="28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basic structure of a DLX FP unit using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algorithm.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800"/>
              </a:lnSpc>
              <a:spcBef>
                <a:spcPts val="0"/>
              </a:spcBef>
              <a:spcAft>
                <a:spcPts val="600"/>
              </a:spcAft>
              <a:buSzPct val="50000"/>
              <a:buFont typeface="Wingdings" panose="05000000000000000000" pitchFamily="2" charset="2"/>
              <a:buChar char="Ø"/>
            </a:pP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rotWithShape="1">
          <a:blip r:embed="rId3"/>
          <a:srcRect t="2215"/>
          <a:stretch>
            <a:fillRect/>
          </a:stretch>
        </p:blipFill>
        <p:spPr>
          <a:xfrm>
            <a:off x="1691680" y="1772555"/>
            <a:ext cx="5976664" cy="5085445"/>
          </a:xfrm>
          <a:prstGeom prst="rect">
            <a:avLst/>
          </a:prstGeom>
        </p:spPr>
      </p:pic>
    </p:spTree>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77500" cy="514499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reservation stations hold: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Instructions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have been issued and are awaiting execution at a functional unit.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Operands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for the instruction if have already been computed or the source of the operands otherwise.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Information needed to control the instruction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once it has begun execution at the unit.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load buffers and store buffers hold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or addresses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coming from/going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to memory.  </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FP registers are connected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By a pair of buses to the functional units</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By a single bus to the store buffers.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77500" cy="5568191"/>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basic structure of a DLX FP unit using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algorithm.</a:t>
            </a:r>
          </a:p>
          <a:p>
            <a:pPr marL="457200" indent="457200" algn="just">
              <a:lnSpc>
                <a:spcPts val="31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FP operations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are sent from the instruction unit into a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queue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when they are issued</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浮点操作在发射时从指令单元进入队列</a:t>
            </a:r>
          </a:p>
          <a:p>
            <a:pPr marL="457200" indent="457200" algn="just">
              <a:lnSpc>
                <a:spcPts val="31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Reservation stations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include 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operation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actual operands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as well as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information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used for detecting and resolving hazards.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保留站包括操作及操作数</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以及用于检测和解决冒险的信息 </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buffers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hold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results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of outstanding loads that are waiting for the CDB.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缓冲器</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装载尚未完成的</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的结果</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在等待</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CDB</a:t>
            </a:r>
          </a:p>
          <a:p>
            <a:pPr marL="457200" indent="457200" algn="just">
              <a:lnSpc>
                <a:spcPts val="3100"/>
              </a:lnSpc>
              <a:spcBef>
                <a:spcPts val="0"/>
              </a:spcBef>
              <a:spcAft>
                <a:spcPts val="60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77500" cy="5093702"/>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basic structure of a DLX FP unit using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algorithm.</a:t>
            </a:r>
          </a:p>
          <a:p>
            <a:pPr marL="457200" indent="457200" algn="just">
              <a:lnSpc>
                <a:spcPts val="31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Store buffers: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hold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destination addresses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outstanding stores waiting for their operands</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Store</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缓冲器</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装载尚未完成</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store</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的目标地址</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在等待操作数</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 results from either FP units or load unit are put 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CDB</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which goes to FP register file as well as to reservation stations and store buffers.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所有来自</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FP</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单元或</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单元的结果都放到</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CDB</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上</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从这里去往</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FP</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寄存器文件以及保留站和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store</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缓冲器</a:t>
            </a:r>
          </a:p>
          <a:p>
            <a:pPr marL="457200" indent="457200" algn="just">
              <a:lnSpc>
                <a:spcPts val="3100"/>
              </a:lnSpc>
              <a:spcBef>
                <a:spcPts val="0"/>
              </a:spcBef>
              <a:spcAft>
                <a:spcPts val="60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77500" cy="3811300"/>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three steps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that an instruction goes through:</a:t>
            </a: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743200" lvl="5" indent="-457200" algn="just">
              <a:lnSpc>
                <a:spcPts val="3100"/>
              </a:lnSpc>
              <a:spcAft>
                <a:spcPts val="600"/>
              </a:spcAft>
              <a:buSzPct val="50000"/>
              <a:buFont typeface="Wingdings" panose="05000000000000000000" pitchFamily="2" charset="2"/>
              <a:buChar char="Ø"/>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Issue (</a:t>
            </a:r>
            <a:r>
              <a:rPr lang="zh-CN" altLang="en-US"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发射</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2743200" lvl="5" indent="-457200" algn="just">
              <a:lnSpc>
                <a:spcPts val="3100"/>
              </a:lnSpc>
              <a:spcAft>
                <a:spcPts val="600"/>
              </a:spcAft>
              <a:buSzPct val="50000"/>
              <a:buFont typeface="Wingdings" panose="05000000000000000000" pitchFamily="2" charset="2"/>
              <a:buChar char="Ø"/>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Execute (</a:t>
            </a:r>
            <a:r>
              <a:rPr lang="zh-CN" altLang="en-US"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2743200" lvl="5" indent="-457200" algn="just">
              <a:lnSpc>
                <a:spcPts val="3100"/>
              </a:lnSpc>
              <a:spcAft>
                <a:spcPts val="600"/>
              </a:spcAft>
              <a:buSzPct val="50000"/>
              <a:buFont typeface="Wingdings" panose="05000000000000000000" pitchFamily="2" charset="2"/>
              <a:buChar char="Ø"/>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Write result (</a:t>
            </a:r>
            <a:r>
              <a:rPr lang="zh-CN" altLang="en-US"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写结果</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251586"/>
            <a:ext cx="8717660" cy="6170920"/>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Issue </a:t>
            </a:r>
            <a:r>
              <a:rPr lang="zh-CN" altLang="en-US"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发射</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Get an instruction from the floating-point operation queue</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is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FP</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operation, issue it if there is an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empty reservation station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send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operands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to the reservation station if they are in the registers.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若是</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FP</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且有空的保留站</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就发射。若操作数在寄存器中</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就将其送到保留站。</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the operation is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or store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it can issue if there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an available buffer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如果是</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store,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若有缓冲器空间</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就发射</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there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 empty reservation station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empty buffer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then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instruction stalls until a station or buffer is freed.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如果没有空的保留站或空的缓冲器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则有结构冒险</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指令阻塞直至有保留站或缓冲器被释放</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This step also performs renaming of registers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(solve WAR,WAW).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这个步骤还进行寄存器重命名</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以解决</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WAR</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WAW</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4285789"/>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Execute </a:t>
            </a:r>
            <a:r>
              <a:rPr lang="zh-CN" altLang="en-US"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执行</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one or more of the operands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 available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monitor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CDB</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while waiting for it to be computed.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如果有操作数还不能用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就监视</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CDB,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等待其被计算出来</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an operand becomes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available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it is placed into the corresponding reservation station.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如果有操作数被计算出来</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就放入到相应的保留站中</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both operands are available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execute the operation.</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当操作数都计算出来</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就在功能单元中执行该操作</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This step checks for RAW hazards</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检测</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RAW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由于在操作数可用之前延迟指令的执行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避免了</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RAW) </a:t>
            </a: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2. Instruction decode/register fetch cycle (ID)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指令译码</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读寄存器：</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Picture 2" descr="arch15"/>
          <p:cNvPicPr>
            <a:picLocks noChangeAspect="1" noChangeArrowheads="1"/>
          </p:cNvPicPr>
          <p:nvPr/>
        </p:nvPicPr>
        <p:blipFill rotWithShape="1">
          <a:blip r:embed="rId3">
            <a:extLst>
              <a:ext uri="{28A0092B-C50C-407E-A947-70E740481C1C}">
                <a14:useLocalDpi xmlns:a14="http://schemas.microsoft.com/office/drawing/2010/main" val="0"/>
              </a:ext>
            </a:extLst>
          </a:blip>
          <a:srcRect t="2935" b="6294"/>
          <a:stretch>
            <a:fillRect/>
          </a:stretch>
        </p:blipFill>
        <p:spPr bwMode="auto">
          <a:xfrm>
            <a:off x="899592" y="2001630"/>
            <a:ext cx="7266034" cy="473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5657959"/>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③ </a:t>
            </a: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Write result  </a:t>
            </a:r>
            <a:r>
              <a:rPr lang="zh-CN" altLang="en-US"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写结果</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the result is available, write it on CDB and from there into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into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any reservation stations waiting for it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to any waiting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store buffers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当计算出结果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就将其写到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CDB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上</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并由此送入到任何需要它的保留站和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store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缓冲器中</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Note:</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First, there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is no checking for WAW and WAR hazards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These are eliminated when the register operands are renamed during issue.</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Second,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CDB is used to broadcast results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rather than waiting on the registers.</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Third,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loads and stores are treated as basic functional units.</a:t>
            </a: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229" y="973138"/>
            <a:ext cx="8777500" cy="1264129"/>
          </a:xfrm>
          <a:prstGeom prst="rect">
            <a:avLst/>
          </a:prstGeom>
        </p:spPr>
        <p:txBody>
          <a:bodyPr wrap="square">
            <a:spAutoFit/>
          </a:bodyPr>
          <a:lstStyle/>
          <a:p>
            <a:pPr marL="457200" indent="-457200" algn="just">
              <a:lnSpc>
                <a:spcPts val="28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basic structure of a DLX FP unit using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algorithm.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800"/>
              </a:lnSpc>
              <a:spcBef>
                <a:spcPts val="0"/>
              </a:spcBef>
              <a:spcAft>
                <a:spcPts val="600"/>
              </a:spcAft>
              <a:buSzPct val="50000"/>
              <a:buFont typeface="Wingdings" panose="05000000000000000000" pitchFamily="2" charset="2"/>
              <a:buChar char="Ø"/>
            </a:pP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rotWithShape="1">
          <a:blip r:embed="rId3"/>
          <a:srcRect t="2215"/>
          <a:stretch>
            <a:fillRect/>
          </a:stretch>
        </p:blipFill>
        <p:spPr>
          <a:xfrm>
            <a:off x="1691680" y="1772555"/>
            <a:ext cx="5976664" cy="5085445"/>
          </a:xfrm>
          <a:prstGeom prst="rect">
            <a:avLst/>
          </a:prstGeom>
        </p:spPr>
      </p:pic>
    </p:spTree>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5504071"/>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structures used to detect and eliminate hazards</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a:t>
            </a: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reservation station</a:t>
            </a: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has 6 fields</a:t>
            </a: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Op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Operation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to perform on source operands S</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S</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6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6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reservation stations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that will produce the corresponding source operand;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zero</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indicates that source operand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already available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is unneeded.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保留站</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产生源操作数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如果是零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就指源操作数已能用且在</a:t>
            </a:r>
            <a:r>
              <a:rPr lang="en-US" altLang="zh-CN"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中</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或者不需要操作数</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value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source operands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Only one of the V field or the Q field is valid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each operand.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源操作数的值</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对每个源操作数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V</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Q</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域只有一个有效</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Busy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—Indicates this reservation station and its functional unit are occupied.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忙标志</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指示保留站及其功能单元被占用</a:t>
            </a: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5132174"/>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structures used to detect and eliminate hazards</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 file </a:t>
            </a: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has a field: </a:t>
            </a:r>
            <a:endParaRPr lang="zh-CN" altLang="en-US"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number of reservation station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that contains the operation whose result should be stored into this register or into memory.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the value of Qi is blank (or 0), no currently active instruction is computing a result destined for this register or buffer.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 a register, this means the value is simply the register contents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装载保留站号</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其结果将存在这个寄存器或存储器中</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Qi</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是空或零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则当前没有指令要计算出值并存到该寄存器或缓冲器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对于寄存器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就意味着寄存器的内容就是需要的值</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5388655"/>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structures used to detect and eliminate hazards</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Store buffers each </a:t>
            </a: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has a field: </a:t>
            </a:r>
            <a:endParaRPr lang="zh-CN" altLang="en-US"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number of reservation station that contains the operation whose result should be stored into this register or into memory.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Vi</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---holds the value to be stored</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Busy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Indicating when a buffer is available</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Address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Data address</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buffers each </a:t>
            </a: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has a field: </a:t>
            </a:r>
            <a:endParaRPr lang="zh-CN" altLang="en-US"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Busy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Indicating when a buffer is available</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Address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Data address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5106526"/>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Consider the code sequence: </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1.  LD             F6,        34(R2)</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2.  LD             </a:t>
            </a:r>
            <a:r>
              <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F2</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45(R3)</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3.  MULTD     </a:t>
            </a:r>
            <a:r>
              <a:rPr lang="en-US" altLang="zh-CN" sz="28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F0</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F2</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F4</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4.  SUBD        </a:t>
            </a:r>
            <a:r>
              <a:rPr lang="en-US" altLang="zh-CN" sz="2800" dirty="0">
                <a:solidFill>
                  <a:srgbClr val="FFC000"/>
                </a:solidFill>
                <a:latin typeface="Times New Roman" panose="02020603050405020304" pitchFamily="18" charset="0"/>
                <a:ea typeface="宋体" panose="02010600030101010101" pitchFamily="2" charset="-122"/>
                <a:cs typeface="Times New Roman" panose="02020603050405020304" pitchFamily="18" charset="0"/>
              </a:rPr>
              <a:t>F8</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F6,         </a:t>
            </a:r>
            <a:r>
              <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F2</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5.  DIVD          F10,      </a:t>
            </a:r>
            <a:r>
              <a:rPr lang="en-US" altLang="zh-CN" sz="28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F0</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accent5">
                    <a:lumMod val="90000"/>
                  </a:schemeClr>
                </a:solidFill>
                <a:latin typeface="Times New Roman" panose="02020603050405020304" pitchFamily="18" charset="0"/>
                <a:ea typeface="宋体" panose="02010600030101010101" pitchFamily="2" charset="-122"/>
                <a:cs typeface="Times New Roman" panose="02020603050405020304" pitchFamily="18" charset="0"/>
              </a:rPr>
              <a:t>F6</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6.  ADDD        </a:t>
            </a:r>
            <a:r>
              <a:rPr lang="en-US" altLang="zh-CN" sz="2800" dirty="0">
                <a:solidFill>
                  <a:schemeClr val="accent5">
                    <a:lumMod val="90000"/>
                  </a:schemeClr>
                </a:solidFill>
                <a:latin typeface="Times New Roman" panose="02020603050405020304" pitchFamily="18" charset="0"/>
                <a:ea typeface="宋体" panose="02010600030101010101" pitchFamily="2" charset="-122"/>
                <a:cs typeface="Times New Roman" panose="02020603050405020304" pitchFamily="18" charset="0"/>
              </a:rPr>
              <a:t>F6</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FFC000"/>
                </a:solidFill>
                <a:latin typeface="Times New Roman" panose="02020603050405020304" pitchFamily="18" charset="0"/>
                <a:ea typeface="宋体" panose="02010600030101010101" pitchFamily="2" charset="-122"/>
                <a:cs typeface="Times New Roman" panose="02020603050405020304" pitchFamily="18" charset="0"/>
              </a:rPr>
              <a:t>F8</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F2</a:t>
            </a:r>
          </a:p>
          <a:p>
            <a:pPr marL="457200" indent="-457200" algn="just">
              <a:lnSpc>
                <a:spcPts val="3100"/>
              </a:lnSpc>
              <a:spcBef>
                <a:spcPts val="0"/>
              </a:spcBef>
              <a:spcAft>
                <a:spcPts val="600"/>
              </a:spcAft>
              <a:buSzPct val="100000"/>
              <a:buFont typeface="Symbol" panose="05050102010706020507" pitchFamily="18" charset="2"/>
              <a:buChar char="¨"/>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5106526"/>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RAWs: </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1.  LD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F6,</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34(R2)</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2.  LD             </a:t>
            </a:r>
            <a:r>
              <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F2</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45(R3)</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3.  MULTD     </a:t>
            </a:r>
            <a:r>
              <a:rPr lang="en-US" altLang="zh-CN" sz="28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F0</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F2</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F4</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4.  SUBD        </a:t>
            </a:r>
            <a:r>
              <a:rPr lang="en-US" altLang="zh-CN" sz="2800" dirty="0">
                <a:solidFill>
                  <a:srgbClr val="FFC000"/>
                </a:solidFill>
                <a:latin typeface="Times New Roman" panose="02020603050405020304" pitchFamily="18" charset="0"/>
                <a:ea typeface="宋体" panose="02010600030101010101" pitchFamily="2" charset="-122"/>
                <a:cs typeface="Times New Roman" panose="02020603050405020304" pitchFamily="18" charset="0"/>
              </a:rPr>
              <a:t>F8</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F6,</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F2</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5.  DIVD          F10,      </a:t>
            </a:r>
            <a:r>
              <a:rPr lang="en-US" altLang="zh-CN" sz="28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F0</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F6</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6.  ADDD        F6,        </a:t>
            </a:r>
            <a:r>
              <a:rPr lang="en-US" altLang="zh-CN" sz="2800" dirty="0">
                <a:solidFill>
                  <a:srgbClr val="FFC000"/>
                </a:solidFill>
                <a:latin typeface="Times New Roman" panose="02020603050405020304" pitchFamily="18" charset="0"/>
                <a:ea typeface="宋体" panose="02010600030101010101" pitchFamily="2" charset="-122"/>
                <a:cs typeface="Times New Roman" panose="02020603050405020304" pitchFamily="18" charset="0"/>
              </a:rPr>
              <a:t>F8</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F2</a:t>
            </a:r>
          </a:p>
          <a:p>
            <a:pPr marL="457200" indent="-457200" algn="just">
              <a:lnSpc>
                <a:spcPts val="3100"/>
              </a:lnSpc>
              <a:spcBef>
                <a:spcPts val="0"/>
              </a:spcBef>
              <a:spcAft>
                <a:spcPts val="600"/>
              </a:spcAft>
              <a:buSzPct val="100000"/>
              <a:buFont typeface="Symbol" panose="05050102010706020507" pitchFamily="18" charset="2"/>
              <a:buChar char="¨"/>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5106526"/>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WARs: </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1.  LD             F6,        34(R2)</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2.  LD             F2,        45(R3)</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3.  MULTD     F0,        F2,         F4</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4.  SUBD        F8,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F6,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F2</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5.  DIVD          F10,      F0,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F6</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6.  ADDD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F6,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F8,         F2</a:t>
            </a:r>
          </a:p>
          <a:p>
            <a:pPr marL="457200" indent="-457200" algn="just">
              <a:lnSpc>
                <a:spcPts val="3100"/>
              </a:lnSpc>
              <a:spcBef>
                <a:spcPts val="0"/>
              </a:spcBef>
              <a:spcAft>
                <a:spcPts val="600"/>
              </a:spcAft>
              <a:buSzPct val="100000"/>
              <a:buFont typeface="Symbol" panose="05050102010706020507" pitchFamily="18" charset="2"/>
              <a:buChar char="¨"/>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2259593"/>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 status: </a:t>
            </a:r>
          </a:p>
          <a:p>
            <a:pPr marL="457200" indent="-457200" algn="just">
              <a:lnSpc>
                <a:spcPts val="3100"/>
              </a:lnSpc>
              <a:spcBef>
                <a:spcPts val="0"/>
              </a:spcBef>
              <a:spcAft>
                <a:spcPts val="600"/>
              </a:spcAft>
              <a:buSzPct val="100000"/>
              <a:buFont typeface="Symbol" panose="05050102010706020507" pitchFamily="18" charset="2"/>
              <a:buChar char="¨"/>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1259632" y="2420888"/>
          <a:ext cx="7190389" cy="2812724"/>
        </p:xfrm>
        <a:graphic>
          <a:graphicData uri="http://schemas.openxmlformats.org/drawingml/2006/table">
            <a:tbl>
              <a:tblPr firstRow="1" bandRow="1">
                <a:tableStyleId>{5C22544A-7EE6-4342-B048-85BDC9FD1C3A}</a:tableStyleId>
              </a:tblPr>
              <a:tblGrid>
                <a:gridCol w="3301459">
                  <a:extLst>
                    <a:ext uri="{9D8B030D-6E8A-4147-A177-3AD203B41FA5}">
                      <a16:colId xmlns:a16="http://schemas.microsoft.com/office/drawing/2014/main" val="20000"/>
                    </a:ext>
                  </a:extLst>
                </a:gridCol>
                <a:gridCol w="1076540">
                  <a:extLst>
                    <a:ext uri="{9D8B030D-6E8A-4147-A177-3AD203B41FA5}">
                      <a16:colId xmlns:a16="http://schemas.microsoft.com/office/drawing/2014/main" val="20001"/>
                    </a:ext>
                  </a:extLst>
                </a:gridCol>
                <a:gridCol w="1233118">
                  <a:extLst>
                    <a:ext uri="{9D8B030D-6E8A-4147-A177-3AD203B41FA5}">
                      <a16:colId xmlns:a16="http://schemas.microsoft.com/office/drawing/2014/main" val="20002"/>
                    </a:ext>
                  </a:extLst>
                </a:gridCol>
                <a:gridCol w="1579272">
                  <a:extLst>
                    <a:ext uri="{9D8B030D-6E8A-4147-A177-3AD203B41FA5}">
                      <a16:colId xmlns:a16="http://schemas.microsoft.com/office/drawing/2014/main" val="20003"/>
                    </a:ext>
                  </a:extLst>
                </a:gridCol>
              </a:tblGrid>
              <a:tr h="261171">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Instruction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Issue</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Execute</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Write</a:t>
                      </a:r>
                      <a:r>
                        <a:rPr lang="en-US" altLang="zh-CN" sz="2000" b="1" baseline="0" dirty="0">
                          <a:solidFill>
                            <a:schemeClr val="tx1"/>
                          </a:solidFill>
                          <a:latin typeface="Times New Roman" panose="02020603050405020304" pitchFamily="18" charset="0"/>
                          <a:cs typeface="Times New Roman" panose="02020603050405020304" pitchFamily="18" charset="0"/>
                        </a:rPr>
                        <a:t> result</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28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822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MULTD F0, F2,</a:t>
                      </a:r>
                      <a:r>
                        <a:rPr lang="en-US" altLang="zh-CN" sz="2000" b="0" baseline="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935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62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ADDD F6, F8, F2</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980728"/>
            <a:ext cx="8717660" cy="1446550"/>
          </a:xfrm>
          <a:prstGeom prst="rect">
            <a:avLst/>
          </a:prstGeom>
        </p:spPr>
        <p:txBody>
          <a:bodyPr wrap="square">
            <a:spAutoFit/>
          </a:bodyPr>
          <a:lstStyle/>
          <a:p>
            <a:pPr marL="457200" indent="-457200" algn="just">
              <a:spcBef>
                <a:spcPts val="0"/>
              </a:spcBef>
              <a:spcAft>
                <a:spcPts val="0"/>
              </a:spcAft>
              <a:buSzPct val="100000"/>
              <a:buFont typeface="Symbol" panose="05050102010706020507" pitchFamily="18" charset="2"/>
              <a:buChar char="¨"/>
            </a:pP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p>
          <a:p>
            <a:pPr marL="457200" indent="-457200" algn="just">
              <a:spcBef>
                <a:spcPts val="0"/>
              </a:spcBef>
              <a:spcAft>
                <a:spcPts val="0"/>
              </a:spcAft>
              <a:buSzPct val="100000"/>
              <a:buFont typeface="Symbol" panose="05050102010706020507" pitchFamily="18" charset="2"/>
              <a:buChar char="¨"/>
            </a:pPr>
            <a:endPar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ts val="0"/>
              </a:spcBef>
              <a:spcAft>
                <a:spcPts val="0"/>
              </a:spcAft>
              <a:buSzPct val="50000"/>
              <a:buFont typeface="Wingdings" panose="05000000000000000000" pitchFamily="2" charset="2"/>
              <a:buChar char="Ø"/>
            </a:pPr>
            <a:endPar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ts val="0"/>
              </a:spcBef>
              <a:spcAft>
                <a:spcPts val="0"/>
              </a:spcAft>
              <a:buSzPct val="50000"/>
              <a:buFont typeface="Wingdings" panose="05000000000000000000" pitchFamily="2" charset="2"/>
              <a:buChar char="Ø"/>
            </a:pPr>
            <a:endPar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107504" y="3205936"/>
          <a:ext cx="8928991" cy="2277682"/>
        </p:xfrm>
        <a:graphic>
          <a:graphicData uri="http://schemas.openxmlformats.org/drawingml/2006/table">
            <a:tbl>
              <a:tblPr firstRow="1" bandRow="1">
                <a:tableStyleId>{5C22544A-7EE6-4342-B048-85BDC9FD1C3A}</a:tableStyleId>
              </a:tblPr>
              <a:tblGrid>
                <a:gridCol w="892900">
                  <a:extLst>
                    <a:ext uri="{9D8B030D-6E8A-4147-A177-3AD203B41FA5}">
                      <a16:colId xmlns:a16="http://schemas.microsoft.com/office/drawing/2014/main" val="20000"/>
                    </a:ext>
                  </a:extLst>
                </a:gridCol>
                <a:gridCol w="744082">
                  <a:extLst>
                    <a:ext uri="{9D8B030D-6E8A-4147-A177-3AD203B41FA5}">
                      <a16:colId xmlns:a16="http://schemas.microsoft.com/office/drawing/2014/main" val="20001"/>
                    </a:ext>
                  </a:extLst>
                </a:gridCol>
                <a:gridCol w="883298">
                  <a:extLst>
                    <a:ext uri="{9D8B030D-6E8A-4147-A177-3AD203B41FA5}">
                      <a16:colId xmlns:a16="http://schemas.microsoft.com/office/drawing/2014/main" val="20002"/>
                    </a:ext>
                  </a:extLst>
                </a:gridCol>
                <a:gridCol w="2304256">
                  <a:extLst>
                    <a:ext uri="{9D8B030D-6E8A-4147-A177-3AD203B41FA5}">
                      <a16:colId xmlns:a16="http://schemas.microsoft.com/office/drawing/2014/main" val="20003"/>
                    </a:ext>
                  </a:extLst>
                </a:gridCol>
                <a:gridCol w="2318657">
                  <a:extLst>
                    <a:ext uri="{9D8B030D-6E8A-4147-A177-3AD203B41FA5}">
                      <a16:colId xmlns:a16="http://schemas.microsoft.com/office/drawing/2014/main" val="20004"/>
                    </a:ext>
                  </a:extLst>
                </a:gridCol>
                <a:gridCol w="892900">
                  <a:extLst>
                    <a:ext uri="{9D8B030D-6E8A-4147-A177-3AD203B41FA5}">
                      <a16:colId xmlns:a16="http://schemas.microsoft.com/office/drawing/2014/main" val="20005"/>
                    </a:ext>
                  </a:extLst>
                </a:gridCol>
                <a:gridCol w="892898">
                  <a:extLst>
                    <a:ext uri="{9D8B030D-6E8A-4147-A177-3AD203B41FA5}">
                      <a16:colId xmlns:a16="http://schemas.microsoft.com/office/drawing/2014/main" val="20006"/>
                    </a:ext>
                  </a:extLst>
                </a:gridCol>
              </a:tblGrid>
              <a:tr h="261171">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Name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Busy</a:t>
                      </a:r>
                      <a:r>
                        <a:rPr lang="en-US" altLang="zh-CN" sz="1800" b="1" baseline="0" dirty="0">
                          <a:solidFill>
                            <a:schemeClr val="tx1"/>
                          </a:solidFill>
                          <a:latin typeface="Times New Roman" panose="02020603050405020304" pitchFamily="18" charset="0"/>
                          <a:cs typeface="Times New Roman" panose="02020603050405020304" pitchFamily="18" charset="0"/>
                        </a:rPr>
                        <a:t>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Op</a:t>
                      </a:r>
                      <a:r>
                        <a:rPr lang="en-US" altLang="zh-CN" sz="1800" b="1" baseline="0" dirty="0">
                          <a:solidFill>
                            <a:schemeClr val="tx1"/>
                          </a:solidFill>
                          <a:latin typeface="Times New Roman" panose="02020603050405020304" pitchFamily="18" charset="0"/>
                          <a:cs typeface="Times New Roman" panose="02020603050405020304" pitchFamily="18" charset="0"/>
                        </a:rPr>
                        <a:t>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err="1">
                          <a:solidFill>
                            <a:schemeClr val="tx1"/>
                          </a:solidFill>
                          <a:latin typeface="Times New Roman" panose="02020603050405020304" pitchFamily="18" charset="0"/>
                          <a:cs typeface="Times New Roman" panose="02020603050405020304" pitchFamily="18" charset="0"/>
                        </a:rPr>
                        <a:t>Vj</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err="1">
                          <a:solidFill>
                            <a:schemeClr val="tx1"/>
                          </a:solidFill>
                          <a:latin typeface="Times New Roman" panose="02020603050405020304" pitchFamily="18" charset="0"/>
                          <a:cs typeface="Times New Roman" panose="02020603050405020304" pitchFamily="18" charset="0"/>
                        </a:rPr>
                        <a:t>Vk</a:t>
                      </a:r>
                      <a:r>
                        <a:rPr lang="en-US" altLang="zh-CN" sz="1800" b="1" baseline="0" dirty="0">
                          <a:solidFill>
                            <a:schemeClr val="tx1"/>
                          </a:solidFill>
                          <a:latin typeface="Times New Roman" panose="02020603050405020304" pitchFamily="18" charset="0"/>
                          <a:cs typeface="Times New Roman" panose="02020603050405020304" pitchFamily="18" charset="0"/>
                        </a:rPr>
                        <a:t>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err="1">
                          <a:solidFill>
                            <a:schemeClr val="tx1"/>
                          </a:solidFill>
                          <a:latin typeface="Times New Roman" panose="02020603050405020304" pitchFamily="18" charset="0"/>
                          <a:cs typeface="Times New Roman" panose="02020603050405020304" pitchFamily="18" charset="0"/>
                        </a:rPr>
                        <a:t>Qj</a:t>
                      </a:r>
                      <a:r>
                        <a:rPr lang="en-US" altLang="zh-CN" sz="1800" b="1" baseline="0" dirty="0">
                          <a:solidFill>
                            <a:schemeClr val="tx1"/>
                          </a:solidFill>
                          <a:latin typeface="Times New Roman" panose="02020603050405020304" pitchFamily="18" charset="0"/>
                          <a:cs typeface="Times New Roman" panose="02020603050405020304" pitchFamily="18" charset="0"/>
                        </a:rPr>
                        <a:t>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err="1">
                          <a:solidFill>
                            <a:schemeClr val="tx1"/>
                          </a:solidFill>
                          <a:latin typeface="Times New Roman" panose="02020603050405020304" pitchFamily="18" charset="0"/>
                          <a:cs typeface="Times New Roman" panose="02020603050405020304" pitchFamily="18" charset="0"/>
                        </a:rPr>
                        <a:t>Qk</a:t>
                      </a:r>
                      <a:r>
                        <a:rPr lang="en-US" altLang="zh-CN" sz="1800" b="1" dirty="0">
                          <a:solidFill>
                            <a:schemeClr val="tx1"/>
                          </a:solidFill>
                          <a:latin typeface="Times New Roman" panose="02020603050405020304" pitchFamily="18" charset="0"/>
                          <a:cs typeface="Times New Roman" panose="02020603050405020304" pitchFamily="18" charset="0"/>
                        </a:rPr>
                        <a:t>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28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dirty="0">
                          <a:solidFill>
                            <a:schemeClr val="tx1"/>
                          </a:solidFill>
                          <a:latin typeface="Times New Roman" panose="02020603050405020304" pitchFamily="18" charset="0"/>
                          <a:cs typeface="Times New Roman" panose="02020603050405020304" pitchFamily="18" charset="0"/>
                        </a:rPr>
                        <a:t>Add1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Yes </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SUB</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Mem[34+Regs[R2]]</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Load2 </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822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dirty="0">
                          <a:solidFill>
                            <a:schemeClr val="tx1"/>
                          </a:solidFill>
                          <a:latin typeface="Times New Roman" panose="02020603050405020304" pitchFamily="18" charset="0"/>
                          <a:cs typeface="Times New Roman" panose="02020603050405020304" pitchFamily="18" charset="0"/>
                        </a:rPr>
                        <a:t>Add2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Yes</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ADD</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Add1 </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Load2 </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dirty="0">
                          <a:solidFill>
                            <a:schemeClr val="tx1"/>
                          </a:solidFill>
                          <a:latin typeface="Times New Roman" panose="02020603050405020304" pitchFamily="18" charset="0"/>
                          <a:cs typeface="Times New Roman" panose="02020603050405020304" pitchFamily="18" charset="0"/>
                        </a:rPr>
                        <a:t>Add3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No </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935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dirty="0">
                          <a:solidFill>
                            <a:schemeClr val="tx1"/>
                          </a:solidFill>
                          <a:latin typeface="Times New Roman" panose="02020603050405020304" pitchFamily="18" charset="0"/>
                          <a:cs typeface="Times New Roman" panose="02020603050405020304" pitchFamily="18" charset="0"/>
                        </a:rPr>
                        <a:t>Mult1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Yes</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MULT</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dirty="0" err="1">
                          <a:latin typeface="Times New Roman" panose="02020603050405020304" pitchFamily="18" charset="0"/>
                          <a:cs typeface="Times New Roman" panose="02020603050405020304" pitchFamily="18" charset="0"/>
                        </a:rPr>
                        <a:t>Regs</a:t>
                      </a:r>
                      <a:r>
                        <a:rPr lang="en-US" altLang="zh-CN" sz="1800" dirty="0">
                          <a:latin typeface="Times New Roman" panose="02020603050405020304" pitchFamily="18" charset="0"/>
                          <a:cs typeface="Times New Roman" panose="02020603050405020304" pitchFamily="18" charset="0"/>
                        </a:rPr>
                        <a:t>[F4]</a:t>
                      </a:r>
                      <a:endParaRPr lang="zh-CN" alt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dirty="0">
                          <a:latin typeface="Times New Roman" panose="02020603050405020304" pitchFamily="18" charset="0"/>
                          <a:cs typeface="Times New Roman" panose="02020603050405020304" pitchFamily="18" charset="0"/>
                        </a:rPr>
                        <a:t>Load2 </a:t>
                      </a:r>
                      <a:endParaRPr lang="zh-CN" alt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dirty="0">
                          <a:solidFill>
                            <a:schemeClr val="tx1"/>
                          </a:solidFill>
                          <a:latin typeface="Times New Roman" panose="02020603050405020304" pitchFamily="18" charset="0"/>
                          <a:cs typeface="Times New Roman" panose="02020603050405020304" pitchFamily="18" charset="0"/>
                        </a:rPr>
                        <a:t>Mult2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Yes</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DIV</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Mem[34+Regs[R2]]</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Mult1</a:t>
                      </a:r>
                      <a:r>
                        <a:rPr lang="en-US" altLang="zh-CN" sz="1800" b="0" baseline="0" dirty="0">
                          <a:solidFill>
                            <a:schemeClr val="tx1"/>
                          </a:solidFill>
                          <a:latin typeface="Times New Roman" panose="02020603050405020304" pitchFamily="18" charset="0"/>
                          <a:cs typeface="Times New Roman" panose="02020603050405020304" pitchFamily="18" charset="0"/>
                        </a:rPr>
                        <a:t> </a:t>
                      </a:r>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8" name="矩形 7"/>
          <p:cNvSpPr/>
          <p:nvPr/>
        </p:nvSpPr>
        <p:spPr>
          <a:xfrm>
            <a:off x="63313" y="5534973"/>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Registers status: </a:t>
            </a:r>
          </a:p>
        </p:txBody>
      </p:sp>
      <p:graphicFrame>
        <p:nvGraphicFramePr>
          <p:cNvPr id="9" name="内容占位符 3"/>
          <p:cNvGraphicFramePr/>
          <p:nvPr/>
        </p:nvGraphicFramePr>
        <p:xfrm>
          <a:off x="583214" y="6012967"/>
          <a:ext cx="8245422" cy="801044"/>
        </p:xfrm>
        <a:graphic>
          <a:graphicData uri="http://schemas.openxmlformats.org/drawingml/2006/table">
            <a:tbl>
              <a:tblPr firstRow="1" bandRow="1">
                <a:tableStyleId>{5C22544A-7EE6-4342-B048-85BDC9FD1C3A}</a:tableStyleId>
              </a:tblPr>
              <a:tblGrid>
                <a:gridCol w="756591">
                  <a:extLst>
                    <a:ext uri="{9D8B030D-6E8A-4147-A177-3AD203B41FA5}">
                      <a16:colId xmlns:a16="http://schemas.microsoft.com/office/drawing/2014/main" val="20000"/>
                    </a:ext>
                  </a:extLst>
                </a:gridCol>
                <a:gridCol w="852290">
                  <a:extLst>
                    <a:ext uri="{9D8B030D-6E8A-4147-A177-3AD203B41FA5}">
                      <a16:colId xmlns:a16="http://schemas.microsoft.com/office/drawing/2014/main" val="20001"/>
                    </a:ext>
                  </a:extLst>
                </a:gridCol>
                <a:gridCol w="868135">
                  <a:extLst>
                    <a:ext uri="{9D8B030D-6E8A-4147-A177-3AD203B41FA5}">
                      <a16:colId xmlns:a16="http://schemas.microsoft.com/office/drawing/2014/main" val="20002"/>
                    </a:ext>
                  </a:extLst>
                </a:gridCol>
                <a:gridCol w="814376">
                  <a:extLst>
                    <a:ext uri="{9D8B030D-6E8A-4147-A177-3AD203B41FA5}">
                      <a16:colId xmlns:a16="http://schemas.microsoft.com/office/drawing/2014/main" val="20003"/>
                    </a:ext>
                  </a:extLst>
                </a:gridCol>
                <a:gridCol w="920035">
                  <a:extLst>
                    <a:ext uri="{9D8B030D-6E8A-4147-A177-3AD203B41FA5}">
                      <a16:colId xmlns:a16="http://schemas.microsoft.com/office/drawing/2014/main" val="20004"/>
                    </a:ext>
                  </a:extLst>
                </a:gridCol>
                <a:gridCol w="920035">
                  <a:extLst>
                    <a:ext uri="{9D8B030D-6E8A-4147-A177-3AD203B41FA5}">
                      <a16:colId xmlns:a16="http://schemas.microsoft.com/office/drawing/2014/main" val="20005"/>
                    </a:ext>
                  </a:extLst>
                </a:gridCol>
                <a:gridCol w="778490">
                  <a:extLst>
                    <a:ext uri="{9D8B030D-6E8A-4147-A177-3AD203B41FA5}">
                      <a16:colId xmlns:a16="http://schemas.microsoft.com/office/drawing/2014/main" val="20006"/>
                    </a:ext>
                  </a:extLst>
                </a:gridCol>
                <a:gridCol w="778490">
                  <a:extLst>
                    <a:ext uri="{9D8B030D-6E8A-4147-A177-3AD203B41FA5}">
                      <a16:colId xmlns:a16="http://schemas.microsoft.com/office/drawing/2014/main" val="20007"/>
                    </a:ext>
                  </a:extLst>
                </a:gridCol>
                <a:gridCol w="778490">
                  <a:extLst>
                    <a:ext uri="{9D8B030D-6E8A-4147-A177-3AD203B41FA5}">
                      <a16:colId xmlns:a16="http://schemas.microsoft.com/office/drawing/2014/main" val="20008"/>
                    </a:ext>
                  </a:extLst>
                </a:gridCol>
                <a:gridCol w="778490">
                  <a:extLst>
                    <a:ext uri="{9D8B030D-6E8A-4147-A177-3AD203B41FA5}">
                      <a16:colId xmlns:a16="http://schemas.microsoft.com/office/drawing/2014/main" val="20009"/>
                    </a:ext>
                  </a:extLst>
                </a:gridCol>
              </a:tblGrid>
              <a:tr h="365760">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Field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F0 </a:t>
                      </a:r>
                      <a:r>
                        <a:rPr lang="en-US" altLang="zh-CN" sz="1800" b="1" baseline="0" dirty="0">
                          <a:solidFill>
                            <a:schemeClr val="tx1"/>
                          </a:solidFill>
                          <a:latin typeface="Times New Roman" panose="02020603050405020304" pitchFamily="18" charset="0"/>
                          <a:cs typeface="Times New Roman" panose="02020603050405020304" pitchFamily="18" charset="0"/>
                        </a:rPr>
                        <a:t>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F2 </a:t>
                      </a:r>
                      <a:r>
                        <a:rPr lang="en-US" altLang="zh-CN" sz="1800" b="1" baseline="0" dirty="0">
                          <a:solidFill>
                            <a:schemeClr val="tx1"/>
                          </a:solidFill>
                          <a:latin typeface="Times New Roman" panose="02020603050405020304" pitchFamily="18" charset="0"/>
                          <a:cs typeface="Times New Roman" panose="02020603050405020304" pitchFamily="18" charset="0"/>
                        </a:rPr>
                        <a:t>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F4</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F6</a:t>
                      </a:r>
                      <a:r>
                        <a:rPr lang="en-US" altLang="zh-CN" sz="1800" b="1" baseline="0" dirty="0">
                          <a:solidFill>
                            <a:schemeClr val="tx1"/>
                          </a:solidFill>
                          <a:latin typeface="Times New Roman" panose="02020603050405020304" pitchFamily="18" charset="0"/>
                          <a:cs typeface="Times New Roman" panose="02020603050405020304" pitchFamily="18" charset="0"/>
                        </a:rPr>
                        <a:t>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F8</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F10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F12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800" b="1" dirty="0">
                          <a:solidFill>
                            <a:schemeClr val="tx1"/>
                          </a:solidFill>
                          <a:latin typeface="Times New Roman" panose="02020603050405020304" pitchFamily="18" charset="0"/>
                          <a:cs typeface="Times New Roman" panose="02020603050405020304" pitchFamily="18" charset="0"/>
                        </a:rPr>
                        <a:t>F30 </a:t>
                      </a:r>
                      <a:endParaRPr lang="zh-CN" altLang="en-US"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28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dirty="0">
                          <a:solidFill>
                            <a:schemeClr val="tx1"/>
                          </a:solidFill>
                          <a:latin typeface="Times New Roman" panose="02020603050405020304" pitchFamily="18" charset="0"/>
                          <a:cs typeface="Times New Roman" panose="02020603050405020304" pitchFamily="18" charset="0"/>
                        </a:rPr>
                        <a:t>Qi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latin typeface="Times New Roman" panose="02020603050405020304" pitchFamily="18" charset="0"/>
                          <a:cs typeface="Times New Roman" panose="02020603050405020304" pitchFamily="18" charset="0"/>
                        </a:rPr>
                        <a:t>Mult1</a:t>
                      </a:r>
                      <a:r>
                        <a:rPr lang="en-US" altLang="zh-CN" sz="1600" baseline="0" dirty="0">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latin typeface="Times New Roman" panose="02020603050405020304" pitchFamily="18" charset="0"/>
                          <a:cs typeface="Times New Roman" panose="02020603050405020304" pitchFamily="18" charset="0"/>
                        </a:rPr>
                        <a:t>Load2 </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latin typeface="Times New Roman" panose="02020603050405020304" pitchFamily="18" charset="0"/>
                          <a:cs typeface="Times New Roman" panose="02020603050405020304" pitchFamily="18" charset="0"/>
                        </a:rPr>
                        <a:t>Add2 </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latin typeface="Times New Roman" panose="02020603050405020304" pitchFamily="18" charset="0"/>
                          <a:cs typeface="Times New Roman" panose="02020603050405020304" pitchFamily="18" charset="0"/>
                        </a:rPr>
                        <a:t>Add1 </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latin typeface="Times New Roman" panose="02020603050405020304" pitchFamily="18" charset="0"/>
                          <a:cs typeface="Times New Roman" panose="02020603050405020304" pitchFamily="18" charset="0"/>
                        </a:rPr>
                        <a:t>Mult2 </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2" name="矩形 1"/>
          <p:cNvSpPr/>
          <p:nvPr/>
        </p:nvSpPr>
        <p:spPr>
          <a:xfrm>
            <a:off x="47663" y="2784491"/>
            <a:ext cx="3485249" cy="461665"/>
          </a:xfrm>
          <a:prstGeom prst="rect">
            <a:avLst/>
          </a:prstGeom>
        </p:spPr>
        <p:txBody>
          <a:bodyPr wrap="none">
            <a:spAutoFit/>
          </a:bodyPr>
          <a:lstStyle/>
          <a:p>
            <a:pPr marL="457200" indent="-457200" algn="just">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Reservation stations: </a:t>
            </a:r>
          </a:p>
        </p:txBody>
      </p:sp>
      <p:pic>
        <p:nvPicPr>
          <p:cNvPr id="4" name="图片 3"/>
          <p:cNvPicPr>
            <a:picLocks noChangeAspect="1"/>
          </p:cNvPicPr>
          <p:nvPr/>
        </p:nvPicPr>
        <p:blipFill>
          <a:blip r:embed="rId3"/>
          <a:stretch>
            <a:fillRect/>
          </a:stretch>
        </p:blipFill>
        <p:spPr>
          <a:xfrm>
            <a:off x="2482490" y="1059264"/>
            <a:ext cx="4446870" cy="1821564"/>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2. Instruction decode/register fetch cycle (ID)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指令译码</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读寄存器：</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179512" y="3329404"/>
            <a:ext cx="8774542" cy="3554819"/>
          </a:xfrm>
          <a:prstGeom prst="rect">
            <a:avLst/>
          </a:prstGeom>
        </p:spPr>
        <p:txBody>
          <a:bodyPr wrap="square">
            <a:spAutoFit/>
          </a:bodyPr>
          <a:lstStyle/>
          <a:p>
            <a:pPr marL="342900" indent="-342900" algn="just">
              <a:buFont typeface="Wingdings" panose="05000000000000000000" pitchFamily="2" charset="2"/>
              <a:buChar char="u"/>
            </a:pPr>
            <a:r>
              <a:rPr lang="en-US" altLang="zh-CN" sz="2200" dirty="0">
                <a:solidFill>
                  <a:srgbClr val="800000"/>
                </a:solidFill>
                <a:latin typeface="Times New Roman" panose="02020603050405020304" pitchFamily="18" charset="0"/>
                <a:cs typeface="Times New Roman" panose="02020603050405020304" pitchFamily="18" charset="0"/>
              </a:rPr>
              <a:t>Thinking:</a:t>
            </a:r>
          </a:p>
          <a:p>
            <a:pPr marL="342900" indent="342900" algn="just">
              <a:buSzPct val="50000"/>
              <a:buFont typeface="Wingdings" panose="05000000000000000000" pitchFamily="2" charset="2"/>
              <a:buChar char="Ø"/>
            </a:pPr>
            <a:r>
              <a:rPr lang="en-US" altLang="zh-CN" sz="2200" dirty="0">
                <a:solidFill>
                  <a:schemeClr val="tx1"/>
                </a:solidFill>
                <a:latin typeface="Times New Roman" panose="02020603050405020304" pitchFamily="18" charset="0"/>
                <a:cs typeface="Times New Roman" panose="02020603050405020304" pitchFamily="18" charset="0"/>
              </a:rPr>
              <a:t>Why </a:t>
            </a:r>
            <a:r>
              <a:rPr lang="en-US" altLang="zh-CN" sz="2200" dirty="0">
                <a:solidFill>
                  <a:srgbClr val="800000"/>
                </a:solidFill>
                <a:latin typeface="Times New Roman" panose="02020603050405020304" pitchFamily="18" charset="0"/>
                <a:cs typeface="Times New Roman" panose="02020603050405020304" pitchFamily="18" charset="0"/>
              </a:rPr>
              <a:t>Instruction decode/register fetch </a:t>
            </a:r>
            <a:r>
              <a:rPr lang="en-US" altLang="zh-CN" sz="2200" dirty="0">
                <a:solidFill>
                  <a:schemeClr val="tx1"/>
                </a:solidFill>
                <a:latin typeface="Times New Roman" panose="02020603050405020304" pitchFamily="18" charset="0"/>
                <a:cs typeface="Times New Roman" panose="02020603050405020304" pitchFamily="18" charset="0"/>
              </a:rPr>
              <a:t>parallel is possible?  </a:t>
            </a:r>
            <a:r>
              <a:rPr lang="zh-CN" altLang="en-US" sz="2200" dirty="0">
                <a:solidFill>
                  <a:schemeClr val="accent2"/>
                </a:solidFill>
                <a:latin typeface="Times New Roman" panose="02020603050405020304" pitchFamily="18" charset="0"/>
                <a:cs typeface="Times New Roman" panose="02020603050405020304" pitchFamily="18" charset="0"/>
              </a:rPr>
              <a:t>为什么指令解码</a:t>
            </a:r>
            <a:r>
              <a:rPr lang="en-US" altLang="zh-CN" sz="2200" dirty="0">
                <a:solidFill>
                  <a:schemeClr val="accent2"/>
                </a:solidFill>
                <a:latin typeface="Times New Roman" panose="02020603050405020304" pitchFamily="18" charset="0"/>
                <a:cs typeface="Times New Roman" panose="02020603050405020304" pitchFamily="18" charset="0"/>
              </a:rPr>
              <a:t>/</a:t>
            </a:r>
            <a:r>
              <a:rPr lang="zh-CN" altLang="en-US" sz="2200" dirty="0">
                <a:solidFill>
                  <a:schemeClr val="accent2"/>
                </a:solidFill>
                <a:latin typeface="Times New Roman" panose="02020603050405020304" pitchFamily="18" charset="0"/>
                <a:cs typeface="Times New Roman" panose="02020603050405020304" pitchFamily="18" charset="0"/>
              </a:rPr>
              <a:t>寄存器取可并行进行？</a:t>
            </a:r>
            <a:endParaRPr lang="en-US" altLang="zh-CN" sz="2200" dirty="0">
              <a:solidFill>
                <a:schemeClr val="accent2"/>
              </a:solidFill>
              <a:latin typeface="Times New Roman" panose="02020603050405020304" pitchFamily="18" charset="0"/>
              <a:cs typeface="Times New Roman" panose="02020603050405020304" pitchFamily="18" charset="0"/>
            </a:endParaRPr>
          </a:p>
          <a:p>
            <a:pPr marL="1143000" lvl="1" indent="-342900" algn="just">
              <a:spcAft>
                <a:spcPts val="600"/>
              </a:spcAft>
              <a:buSzPct val="50000"/>
              <a:buFont typeface="Arial" panose="020B0604020202020204" pitchFamily="34" charset="0"/>
              <a:buChar char="•"/>
            </a:pPr>
            <a:r>
              <a:rPr lang="en-US" altLang="zh-CN" sz="2200" dirty="0">
                <a:solidFill>
                  <a:schemeClr val="tx1"/>
                </a:solidFill>
                <a:latin typeface="Times New Roman" panose="02020603050405020304" pitchFamily="18" charset="0"/>
                <a:cs typeface="Times New Roman" panose="02020603050405020304" pitchFamily="18" charset="0"/>
              </a:rPr>
              <a:t>Fixed-field decoding: these fields are fixed.  </a:t>
            </a:r>
            <a:r>
              <a:rPr lang="zh-CN" altLang="en-US" sz="2200" dirty="0">
                <a:solidFill>
                  <a:schemeClr val="accent2"/>
                </a:solidFill>
                <a:latin typeface="Times New Roman" panose="02020603050405020304" pitchFamily="18" charset="0"/>
                <a:cs typeface="Times New Roman" panose="02020603050405020304" pitchFamily="18" charset="0"/>
              </a:rPr>
              <a:t>固定域解码</a:t>
            </a:r>
          </a:p>
          <a:p>
            <a:pPr marL="1143000" lvl="1" indent="-342900" algn="just">
              <a:buSzPct val="50000"/>
              <a:buFont typeface="Arial" panose="020B0604020202020204" pitchFamily="34" charset="0"/>
              <a:buChar char="•"/>
            </a:pPr>
            <a:r>
              <a:rPr lang="en-US" altLang="zh-CN" sz="2200" dirty="0">
                <a:solidFill>
                  <a:schemeClr val="tx1"/>
                </a:solidFill>
                <a:latin typeface="Times New Roman" panose="02020603050405020304" pitchFamily="18" charset="0"/>
                <a:cs typeface="Times New Roman" panose="02020603050405020304" pitchFamily="18" charset="0"/>
              </a:rPr>
              <a:t>We may read a register we don’t use, which doesn’t help but also doesn’t hurt. </a:t>
            </a:r>
          </a:p>
          <a:p>
            <a:pPr marL="1143000" lvl="1" indent="-342900" algn="just">
              <a:buSzPct val="50000"/>
              <a:buFont typeface="Arial" panose="020B0604020202020204" pitchFamily="34" charset="0"/>
              <a:buChar char="•"/>
            </a:pPr>
            <a:r>
              <a:rPr lang="en-US" altLang="zh-CN" sz="2200" dirty="0">
                <a:solidFill>
                  <a:schemeClr val="tx1"/>
                </a:solidFill>
                <a:latin typeface="Times New Roman" panose="02020603050405020304" pitchFamily="18" charset="0"/>
                <a:cs typeface="Times New Roman" panose="02020603050405020304" pitchFamily="18" charset="0"/>
              </a:rPr>
              <a:t>Likely, the sign-extended immediate is also calculated during this cycle in case needed later, because the immediate portion of an instruction is located in an identical place in every DLX format.  </a:t>
            </a:r>
          </a:p>
        </p:txBody>
      </p:sp>
      <p:grpSp>
        <p:nvGrpSpPr>
          <p:cNvPr id="2" name="组合 1"/>
          <p:cNvGrpSpPr/>
          <p:nvPr/>
        </p:nvGrpSpPr>
        <p:grpSpPr>
          <a:xfrm>
            <a:off x="2555776" y="1663171"/>
            <a:ext cx="5111238" cy="1621813"/>
            <a:chOff x="2366275" y="2062965"/>
            <a:chExt cx="5111238" cy="1621813"/>
          </a:xfrm>
        </p:grpSpPr>
        <p:sp>
          <p:nvSpPr>
            <p:cNvPr id="9" name="矩形 8"/>
            <p:cNvSpPr/>
            <p:nvPr/>
          </p:nvSpPr>
          <p:spPr bwMode="auto">
            <a:xfrm>
              <a:off x="2771798" y="2081001"/>
              <a:ext cx="4347005" cy="1603777"/>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accent1"/>
                </a:solidFill>
                <a:effectLst/>
                <a:latin typeface="Arial" panose="020B0604020202020204" pitchFamily="34" charset="0"/>
              </a:endParaRPr>
            </a:p>
          </p:txBody>
        </p:sp>
        <p:sp>
          <p:nvSpPr>
            <p:cNvPr id="7" name="矩形 6"/>
            <p:cNvSpPr/>
            <p:nvPr/>
          </p:nvSpPr>
          <p:spPr>
            <a:xfrm>
              <a:off x="2366275" y="2062965"/>
              <a:ext cx="5111238" cy="1569660"/>
            </a:xfrm>
            <a:prstGeom prst="rect">
              <a:avLst/>
            </a:prstGeom>
          </p:spPr>
          <p:txBody>
            <a:bodyPr wrap="square">
              <a:spAutoFit/>
            </a:bodyPr>
            <a:lstStyle/>
            <a:p>
              <a:pPr algn="ct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A←Regs</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6..10</a:t>
              </a:r>
              <a:r>
                <a:rPr lang="en-US" altLang="zh-CN" dirty="0">
                  <a:solidFill>
                    <a:schemeClr val="bg1"/>
                  </a:solidFill>
                  <a:latin typeface="华文中宋" panose="02010600040101010101" pitchFamily="2" charset="-122"/>
                  <a:ea typeface="华文中宋" panose="02010600040101010101" pitchFamily="2" charset="-122"/>
                </a:rPr>
                <a:t>]</a:t>
              </a:r>
            </a:p>
            <a:p>
              <a:pPr algn="ct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B←Regs</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11..15</a:t>
              </a:r>
              <a:r>
                <a:rPr lang="en-US" altLang="zh-CN" dirty="0">
                  <a:solidFill>
                    <a:schemeClr val="bg1"/>
                  </a:solidFill>
                  <a:latin typeface="华文中宋" panose="02010600040101010101" pitchFamily="2" charset="-122"/>
                  <a:ea typeface="华文中宋" panose="02010600040101010101" pitchFamily="2" charset="-122"/>
                </a:rPr>
                <a:t>]</a:t>
              </a:r>
            </a:p>
            <a:p>
              <a:pPr algn="ct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Imm</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16</a:t>
              </a:r>
              <a:r>
                <a:rPr lang="en-US" altLang="zh-CN" dirty="0">
                  <a:solidFill>
                    <a:schemeClr val="bg1"/>
                  </a:solidFill>
                  <a:latin typeface="华文中宋" panose="02010600040101010101" pitchFamily="2" charset="-122"/>
                  <a:ea typeface="华文中宋" panose="02010600040101010101" pitchFamily="2" charset="-122"/>
                </a:rPr>
                <a:t>)</a:t>
              </a:r>
              <a:r>
                <a:rPr lang="en-US" altLang="zh-CN" baseline="30000" dirty="0">
                  <a:solidFill>
                    <a:schemeClr val="bg1"/>
                  </a:solidFill>
                  <a:latin typeface="华文中宋" panose="02010600040101010101" pitchFamily="2" charset="-122"/>
                  <a:ea typeface="华文中宋" panose="02010600040101010101" pitchFamily="2" charset="-122"/>
                </a:rPr>
                <a:t>16</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16..31</a:t>
              </a:r>
              <a:r>
                <a:rPr lang="en-US" altLang="zh-CN" dirty="0">
                  <a:solidFill>
                    <a:schemeClr val="bg1"/>
                  </a:solidFill>
                  <a:latin typeface="华文中宋" panose="02010600040101010101" pitchFamily="2" charset="-122"/>
                  <a:ea typeface="华文中宋" panose="02010600040101010101" pitchFamily="2" charset="-12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5773375"/>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Numbers appended to names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add, </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mult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stand for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tag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for that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reservation station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 instructions have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issued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but only first load instruction has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completed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written result to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CDB</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Instruction status table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not a part of hardware, included for help understanding; state of each operation issued is kept in reservation station.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Vj</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Vk</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fields show the value of an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operand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Load and store buffers are not shown.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Load buffer 2 is the only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busy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load buffer and it is performing on behalf of instruction 2.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 operand is specified by either a Q field or a V field at any time.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algn="just">
              <a:lnSpc>
                <a:spcPts val="2900"/>
              </a:lnSpc>
              <a:spcBef>
                <a:spcPts val="0"/>
              </a:spcBef>
              <a:spcAft>
                <a:spcPts val="0"/>
              </a:spcAft>
              <a:buSzPct val="50000"/>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87808-5620-AA5A-6A5B-69D20664AE27}"/>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EEC4C7B0-2AEE-991F-3C4E-422A1603C40F}"/>
              </a:ext>
            </a:extLst>
          </p:cNvPr>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a:extLst>
              <a:ext uri="{FF2B5EF4-FFF2-40B4-BE49-F238E27FC236}">
                <a16:creationId xmlns:a16="http://schemas.microsoft.com/office/drawing/2014/main" id="{3944676E-5ECB-C939-B249-CFF0A72D02AC}"/>
              </a:ext>
            </a:extLst>
          </p:cNvPr>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Science and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181223284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A967DA2-9F3B-B679-BD91-C2C33EED0DBD}"/>
              </a:ext>
            </a:extLst>
          </p:cNvPr>
          <p:cNvSpPr txBox="1"/>
          <p:nvPr/>
        </p:nvSpPr>
        <p:spPr>
          <a:xfrm>
            <a:off x="251520" y="2274838"/>
            <a:ext cx="9198768" cy="2308324"/>
          </a:xfrm>
          <a:prstGeom prst="rect">
            <a:avLst/>
          </a:prstGeom>
          <a:noFill/>
        </p:spPr>
        <p:txBody>
          <a:bodyPr wrap="square">
            <a:spAutoFit/>
          </a:bodyPr>
          <a:lstStyle/>
          <a:p>
            <a:pPr algn="l"/>
            <a:r>
              <a:rPr lang="en-US" altLang="zh-CN" sz="24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Loop:    </a:t>
            </a:r>
            <a:r>
              <a:rPr lang="en-US" altLang="zh-CN" sz="2400" kern="0" dirty="0">
                <a:solidFill>
                  <a:schemeClr val="accent2"/>
                </a:solidFill>
                <a:effectLst/>
                <a:latin typeface="Arial" panose="020B0604020202020204" pitchFamily="34" charset="0"/>
                <a:ea typeface="宋体" panose="02010600030101010101" pitchFamily="2" charset="-122"/>
                <a:cs typeface="Times New Roman" panose="02020603050405020304" pitchFamily="18" charset="0"/>
              </a:rPr>
              <a:t>LW        R1, 0(R2);      </a:t>
            </a:r>
            <a:r>
              <a:rPr lang="en-US" altLang="zh-CN" sz="24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load R1 from address 0+R2</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dirty="0">
                <a:solidFill>
                  <a:schemeClr val="accent2"/>
                </a:solidFill>
                <a:effectLst/>
                <a:latin typeface="Arial" panose="020B0604020202020204" pitchFamily="34" charset="0"/>
                <a:ea typeface="宋体" panose="02010600030101010101" pitchFamily="2" charset="-122"/>
                <a:cs typeface="Times New Roman" panose="02020603050405020304" pitchFamily="18" charset="0"/>
              </a:rPr>
              <a:t>              ADDI     R1, R1 ,#1;      </a:t>
            </a:r>
            <a:r>
              <a:rPr lang="en-US" altLang="zh-CN" sz="24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R1=R1+1</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t>
            </a:r>
            <a:r>
              <a:rPr lang="en-US" altLang="zh-CN" sz="2400" kern="0" dirty="0">
                <a:solidFill>
                  <a:schemeClr val="accent2"/>
                </a:solidFill>
                <a:effectLst/>
                <a:latin typeface="Arial" panose="020B0604020202020204" pitchFamily="34" charset="0"/>
                <a:ea typeface="宋体" panose="02010600030101010101" pitchFamily="2" charset="-122"/>
                <a:cs typeface="Times New Roman" panose="02020603050405020304" pitchFamily="18" charset="0"/>
              </a:rPr>
              <a:t>   SW        0(R2), R1;      </a:t>
            </a:r>
            <a:r>
              <a:rPr lang="en-US" altLang="zh-CN" sz="24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store R1 at address 0+R2</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t>
            </a:r>
            <a:r>
              <a:rPr lang="en-US" altLang="zh-CN" sz="2400" kern="0" dirty="0">
                <a:solidFill>
                  <a:schemeClr val="accent2"/>
                </a:solidFill>
                <a:effectLst/>
                <a:latin typeface="Arial" panose="020B0604020202020204" pitchFamily="34" charset="0"/>
                <a:ea typeface="宋体" panose="02010600030101010101" pitchFamily="2" charset="-122"/>
                <a:cs typeface="Times New Roman" panose="02020603050405020304" pitchFamily="18" charset="0"/>
              </a:rPr>
              <a:t>  ADDI     R2, R2, #4;       </a:t>
            </a:r>
            <a:r>
              <a:rPr lang="en-US" altLang="zh-CN" sz="24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R2=R2+4</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a:t>
            </a:r>
            <a:r>
              <a:rPr lang="en-US" altLang="zh-CN" sz="2400" kern="0" dirty="0">
                <a:solidFill>
                  <a:schemeClr val="accent2"/>
                </a:solidFill>
                <a:effectLst/>
                <a:latin typeface="Arial" panose="020B0604020202020204" pitchFamily="34" charset="0"/>
                <a:ea typeface="宋体" panose="02010600030101010101" pitchFamily="2" charset="-122"/>
                <a:cs typeface="Times New Roman" panose="02020603050405020304" pitchFamily="18" charset="0"/>
              </a:rPr>
              <a:t>SUB       R4, R3, R2; </a:t>
            </a:r>
            <a:r>
              <a:rPr lang="en-US" altLang="zh-CN" sz="2400" kern="0" dirty="0">
                <a:solidFill>
                  <a:srgbClr val="000000"/>
                </a:solidFill>
                <a:effectLst/>
                <a:latin typeface="Arial" panose="020B0604020202020204" pitchFamily="34" charset="0"/>
                <a:ea typeface="宋体" panose="02010600030101010101" pitchFamily="2" charset="-122"/>
                <a:cs typeface="Times New Roman" panose="02020603050405020304" pitchFamily="18" charset="0"/>
              </a:rPr>
              <a:t>    R4=R3-R2</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2400" kern="0" dirty="0">
                <a:solidFill>
                  <a:schemeClr val="accent2"/>
                </a:solidFill>
                <a:effectLst/>
                <a:latin typeface="Arial" panose="020B0604020202020204" pitchFamily="34" charset="0"/>
                <a:ea typeface="宋体" panose="02010600030101010101" pitchFamily="2" charset="-122"/>
              </a:rPr>
              <a:t>              BNEZ     R4, Loop; </a:t>
            </a:r>
            <a:r>
              <a:rPr lang="en-US" altLang="zh-CN" sz="2400" kern="0" dirty="0">
                <a:solidFill>
                  <a:srgbClr val="000000"/>
                </a:solidFill>
                <a:effectLst/>
                <a:latin typeface="Arial" panose="020B0604020202020204" pitchFamily="34" charset="0"/>
                <a:ea typeface="宋体" panose="02010600030101010101" pitchFamily="2" charset="-122"/>
              </a:rPr>
              <a:t>      Branch to loop if R4!=0</a:t>
            </a:r>
            <a:endParaRPr lang="zh-CN" altLang="en-US" dirty="0"/>
          </a:p>
        </p:txBody>
      </p:sp>
    </p:spTree>
    <p:extLst>
      <p:ext uri="{BB962C8B-B14F-4D97-AF65-F5344CB8AC3E}">
        <p14:creationId xmlns:p14="http://schemas.microsoft.com/office/powerpoint/2010/main" val="18097887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975C-67F8-EFDE-B993-722E80DB6172}"/>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224D1125-CCE7-8FE5-D9AA-46EDEE6B6C05}"/>
              </a:ext>
            </a:extLst>
          </p:cNvPr>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58C235AE-F077-2050-28F0-170775C3DE13}"/>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D96A0814-3D64-4C00-1BCE-C11C95683429}"/>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F34210C2-6EFB-3190-475E-A9948DB09075}"/>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CDFFAEA1-FEC9-2FA3-6FCD-1B676716156C}"/>
              </a:ext>
            </a:extLst>
          </p:cNvPr>
          <p:cNvSpPr/>
          <p:nvPr/>
        </p:nvSpPr>
        <p:spPr>
          <a:xfrm>
            <a:off x="163406" y="1700808"/>
            <a:ext cx="8801082" cy="4773102"/>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want instructions to execute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as soon as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their data operands are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available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希望一但得到操作数</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指令就执行</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Thus, pipeline will do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out-of-order execution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which implies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out-of-order completion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乱序执行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乱序结束</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introducing out-of-order execution, we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split ID into two stages</a:t>
            </a:r>
          </a:p>
          <a:p>
            <a:pPr marL="457200" indent="457200" algn="just">
              <a:lnSpc>
                <a:spcPts val="3100"/>
              </a:lnSpc>
              <a:spcBef>
                <a:spcPts val="0"/>
              </a:spcBef>
              <a:spcAft>
                <a:spcPts val="600"/>
              </a:spcAft>
              <a:buSzPct val="50000"/>
              <a:buFont typeface="Wingdings" panose="05000000000000000000" pitchFamily="2" charset="2"/>
              <a:buChar char="Ø"/>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Issue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Decode instructions, check for structural hazards. </a:t>
            </a:r>
          </a:p>
          <a:p>
            <a:pPr marL="457200" indent="457200" algn="just">
              <a:lnSpc>
                <a:spcPts val="3100"/>
              </a:lnSpc>
              <a:spcBef>
                <a:spcPts val="0"/>
              </a:spcBef>
              <a:spcAft>
                <a:spcPts val="600"/>
              </a:spcAft>
              <a:buSzPct val="50000"/>
              <a:buFont typeface="Wingdings" panose="05000000000000000000" pitchFamily="2" charset="2"/>
              <a:buChar char="Ø"/>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Read operands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Wait until no data hazards, then read operands.  </a:t>
            </a: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4">
            <a:extLst>
              <a:ext uri="{FF2B5EF4-FFF2-40B4-BE49-F238E27FC236}">
                <a16:creationId xmlns:a16="http://schemas.microsoft.com/office/drawing/2014/main" id="{C60DB59A-19A1-12CE-623A-559683BBAFFC}"/>
              </a:ext>
            </a:extLst>
          </p:cNvPr>
          <p:cNvSpPr txBox="1">
            <a:spLocks noChangeArrowheads="1"/>
          </p:cNvSpPr>
          <p:nvPr/>
        </p:nvSpPr>
        <p:spPr bwMode="auto">
          <a:xfrm>
            <a:off x="484923" y="1074666"/>
            <a:ext cx="8280400" cy="531812"/>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Dynamic Scheduling: The Idea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动态调度的思想</a:t>
            </a:r>
          </a:p>
        </p:txBody>
      </p:sp>
    </p:spTree>
    <p:extLst>
      <p:ext uri="{BB962C8B-B14F-4D97-AF65-F5344CB8AC3E}">
        <p14:creationId xmlns:p14="http://schemas.microsoft.com/office/powerpoint/2010/main" val="18466801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48E11-D2CE-856C-9B97-FF23FBE57615}"/>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BA409014-128F-6054-6003-DAC3A8F7711E}"/>
              </a:ext>
            </a:extLst>
          </p:cNvPr>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E8ADEBE8-0DF6-C8B1-D6B2-75A65DEEB5BC}"/>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04957D61-BF0D-951D-C42A-1077F266D167}"/>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040DF57A-6AA6-738A-3120-59EC85F355C1}"/>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EAB4C940-7DDD-EC8C-97C7-CDA30DE433A9}"/>
              </a:ext>
            </a:extLst>
          </p:cNvPr>
          <p:cNvSpPr/>
          <p:nvPr/>
        </p:nvSpPr>
        <p:spPr>
          <a:xfrm>
            <a:off x="82451" y="2000542"/>
            <a:ext cx="8777500" cy="4773102"/>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IBM 360/91 floating-point unit (Robert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 1967). </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IBM/360 architecture had only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four double-precision floating-point registers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had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long memory accesses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long float-point delays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these fact is a motivation for the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approach.</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scheme combines key elements of </a:t>
            </a:r>
            <a:r>
              <a:rPr lang="en-US" altLang="zh-CN" sz="28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scoreboarding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scheme with the introduction of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 renaming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avoid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WAR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WAW hazard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1027">
            <a:extLst>
              <a:ext uri="{FF2B5EF4-FFF2-40B4-BE49-F238E27FC236}">
                <a16:creationId xmlns:a16="http://schemas.microsoft.com/office/drawing/2014/main" id="{96FFAAE9-D847-C50D-2FF3-0C9EB7F10740}"/>
              </a:ext>
            </a:extLst>
          </p:cNvPr>
          <p:cNvSpPr txBox="1">
            <a:spLocks noChangeArrowheads="1"/>
          </p:cNvSpPr>
          <p:nvPr/>
        </p:nvSpPr>
        <p:spPr bwMode="auto">
          <a:xfrm>
            <a:off x="598165" y="1107185"/>
            <a:ext cx="7907982" cy="75931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lnSpc>
                <a:spcPct val="90000"/>
              </a:lnSpc>
              <a:spcBef>
                <a:spcPct val="20000"/>
              </a:spcBef>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Another Dynamic Scheduling Approach—The </a:t>
            </a:r>
            <a:r>
              <a:rPr lang="en-US" altLang="zh-CN" sz="2400"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Approach   </a:t>
            </a:r>
            <a:r>
              <a:rPr lang="zh-CN" altLang="en-US"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动态调度的</a:t>
            </a:r>
            <a:r>
              <a:rPr lang="en-US" altLang="zh-CN" sz="2400" b="1"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Tomasulo</a:t>
            </a:r>
            <a:r>
              <a:rPr lang="zh-CN" altLang="en-US"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方法</a:t>
            </a:r>
          </a:p>
        </p:txBody>
      </p:sp>
    </p:spTree>
    <p:extLst>
      <p:ext uri="{BB962C8B-B14F-4D97-AF65-F5344CB8AC3E}">
        <p14:creationId xmlns:p14="http://schemas.microsoft.com/office/powerpoint/2010/main" val="174487430"/>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8F83C-39D9-7706-DC57-57385F9D6189}"/>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B8F78769-90CF-BB74-67FE-E250258E064F}"/>
              </a:ext>
            </a:extLst>
          </p:cNvPr>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36C8E677-A193-2F16-EFEE-60CCDA7E222D}"/>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57748C7D-D043-C0DE-F30E-E11F9E092DA1}"/>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F942EDDE-BE4D-796E-2ED2-A169E399428F}"/>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CDE1051F-DB75-A1DB-F212-E9D29D780E3D}"/>
              </a:ext>
            </a:extLst>
          </p:cNvPr>
          <p:cNvSpPr/>
          <p:nvPr/>
        </p:nvSpPr>
        <p:spPr>
          <a:xfrm>
            <a:off x="47663" y="1108076"/>
            <a:ext cx="8777500" cy="6478697"/>
          </a:xfrm>
          <a:prstGeom prst="rect">
            <a:avLst/>
          </a:prstGeom>
        </p:spPr>
        <p:txBody>
          <a:bodyPr wrap="square">
            <a:spAutoFit/>
          </a:bodyPr>
          <a:lstStyle/>
          <a:p>
            <a:pPr marL="457200" indent="-457200" algn="just">
              <a:lnSpc>
                <a:spcPts val="3000"/>
              </a:lnSpc>
              <a:spcBef>
                <a:spcPts val="0"/>
              </a:spcBef>
              <a:spcAft>
                <a:spcPts val="600"/>
              </a:spcAft>
              <a:buSzPct val="100000"/>
              <a:buFont typeface="Symbol" panose="05050102010706020507" pitchFamily="18" charset="2"/>
              <a:buChar char="¨"/>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basic structure of a DLX FP unit using </a:t>
            </a:r>
            <a:r>
              <a:rPr lang="en-US" altLang="zh-CN" sz="2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algorithm include:</a:t>
            </a:r>
          </a:p>
          <a:p>
            <a:pPr marL="457200" indent="457200" algn="just">
              <a:lnSpc>
                <a:spcPts val="3000"/>
              </a:lnSpc>
              <a:spcBef>
                <a:spcPts val="0"/>
              </a:spcBef>
              <a:spcAft>
                <a:spcPts val="600"/>
              </a:spcAft>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Three operations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the FP adder;</a:t>
            </a:r>
          </a:p>
          <a:p>
            <a:pPr marL="457200" indent="457200" algn="just">
              <a:lnSpc>
                <a:spcPts val="3000"/>
              </a:lnSpc>
              <a:spcBef>
                <a:spcPts val="0"/>
              </a:spcBef>
              <a:spcAft>
                <a:spcPts val="600"/>
              </a:spcAft>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operations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FP multiplier;</a:t>
            </a:r>
          </a:p>
          <a:p>
            <a:pPr marL="457200" indent="457200" algn="just">
              <a:lnSpc>
                <a:spcPts val="3000"/>
              </a:lnSpc>
              <a:spcBef>
                <a:spcPts val="0"/>
              </a:spcBef>
              <a:spcAft>
                <a:spcPts val="600"/>
              </a:spcAft>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data buffers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(Six FP loads or memory reference)</a:t>
            </a:r>
          </a:p>
          <a:p>
            <a:pPr marL="457200" indent="457200" algn="just">
              <a:lnSpc>
                <a:spcPts val="3000"/>
              </a:lnSpc>
              <a:spcBef>
                <a:spcPts val="0"/>
              </a:spcBef>
              <a:spcAft>
                <a:spcPts val="600"/>
              </a:spcAft>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Store data buffers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(Three FP store)</a:t>
            </a:r>
          </a:p>
          <a:p>
            <a:pPr marL="457200" indent="457200" algn="just">
              <a:lnSpc>
                <a:spcPts val="3000"/>
              </a:lnSpc>
              <a:spcBef>
                <a:spcPts val="0"/>
              </a:spcBef>
              <a:spcAft>
                <a:spcPts val="600"/>
              </a:spcAft>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Four double-precision floating-point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registers</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3000"/>
              </a:lnSpc>
              <a:spcBef>
                <a:spcPts val="0"/>
              </a:spcBef>
              <a:spcAft>
                <a:spcPts val="600"/>
              </a:spcAft>
              <a:buSzPct val="100000"/>
              <a:buFont typeface="Symbol" panose="05050102010706020507" pitchFamily="18" charset="2"/>
              <a:buChar char="¨"/>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t>
            </a:r>
            <a:r>
              <a:rPr lang="en-US" altLang="zh-CN" sz="2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scheme,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 renaming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provided by the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reservation station</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which buffer the operands of instructions waiting to issue, and by the issue logic.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WAR</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hazards are </a:t>
            </a:r>
            <a:r>
              <a:rPr lang="en-US" altLang="zh-CN" sz="2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avoided</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by functionality provided by reservation stations. </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WAW</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WAR</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冒险由保留站的功能消除。保留站缓冲待发射指令的操作数</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000"/>
              </a:lnSpc>
              <a:spcBef>
                <a:spcPts val="0"/>
              </a:spcBef>
              <a:spcAft>
                <a:spcPts val="600"/>
              </a:spcAft>
              <a:buSzPct val="100000"/>
              <a:buFont typeface="Symbol" panose="05050102010706020507" pitchFamily="18" charset="2"/>
              <a:buChar char="¨"/>
            </a:pP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000"/>
              </a:lnSpc>
              <a:spcBef>
                <a:spcPts val="0"/>
              </a:spcBef>
              <a:spcAft>
                <a:spcPts val="600"/>
              </a:spcAft>
              <a:buSzPct val="100000"/>
              <a:buFont typeface="Symbol" panose="05050102010706020507" pitchFamily="18" charset="2"/>
              <a:buChar char="¨"/>
            </a:pP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1345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5B5B1-DBFB-469A-A3DC-2283A73D127A}"/>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2E107A51-0F8E-1B3A-4E49-55DE2FF3C3FC}"/>
              </a:ext>
            </a:extLst>
          </p:cNvPr>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42656E2B-7C6B-C609-4AA0-4FF109D5C4DA}"/>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5460D0EB-74C1-7470-5EB6-B5B8B3902B08}"/>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81D5F0E1-A0EB-5013-0691-A09DBFF3C617}"/>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8195E739-AD4D-3BB6-C770-05A25187DA6E}"/>
              </a:ext>
            </a:extLst>
          </p:cNvPr>
          <p:cNvSpPr/>
          <p:nvPr/>
        </p:nvSpPr>
        <p:spPr>
          <a:xfrm>
            <a:off x="47663" y="1108076"/>
            <a:ext cx="8777500" cy="3811300"/>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three steps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that an instruction goes through:</a:t>
            </a: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2743200" lvl="5" indent="-457200" algn="just">
              <a:lnSpc>
                <a:spcPts val="3100"/>
              </a:lnSpc>
              <a:spcAft>
                <a:spcPts val="600"/>
              </a:spcAft>
              <a:buSzPct val="50000"/>
              <a:buFont typeface="Wingdings" panose="05000000000000000000" pitchFamily="2" charset="2"/>
              <a:buChar char="Ø"/>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Issue (</a:t>
            </a:r>
            <a:r>
              <a:rPr lang="zh-CN" altLang="en-US"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发射</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2743200" lvl="5" indent="-457200" algn="just">
              <a:lnSpc>
                <a:spcPts val="3100"/>
              </a:lnSpc>
              <a:spcAft>
                <a:spcPts val="600"/>
              </a:spcAft>
              <a:buSzPct val="50000"/>
              <a:buFont typeface="Wingdings" panose="05000000000000000000" pitchFamily="2" charset="2"/>
              <a:buChar char="Ø"/>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Execute (</a:t>
            </a:r>
            <a:r>
              <a:rPr lang="zh-CN" altLang="en-US"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2743200" lvl="5" indent="-457200" algn="just">
              <a:lnSpc>
                <a:spcPts val="3100"/>
              </a:lnSpc>
              <a:spcAft>
                <a:spcPts val="600"/>
              </a:spcAft>
              <a:buSzPct val="50000"/>
              <a:buFont typeface="Wingdings" panose="05000000000000000000" pitchFamily="2" charset="2"/>
              <a:buChar char="Ø"/>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Write result (</a:t>
            </a:r>
            <a:r>
              <a:rPr lang="zh-CN" altLang="en-US" sz="3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写结果</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06811741"/>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F4D5D-CA21-A780-68F8-50F07BD1F6FF}"/>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F131E4E8-0193-33E5-BC62-A6454BFAF3D8}"/>
              </a:ext>
            </a:extLst>
          </p:cNvPr>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9A3723E4-0419-0670-C81C-7EE66A7075B6}"/>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A3D9C30D-2270-AEA8-ED71-8B6A58610F83}"/>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AD0BA528-7E05-D4C4-D79B-DE696047DC8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721FA076-FB54-269F-E397-08CB5FB90FE6}"/>
              </a:ext>
            </a:extLst>
          </p:cNvPr>
          <p:cNvSpPr/>
          <p:nvPr/>
        </p:nvSpPr>
        <p:spPr>
          <a:xfrm>
            <a:off x="47663" y="1251586"/>
            <a:ext cx="8717660" cy="6170920"/>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Issue </a:t>
            </a:r>
            <a:r>
              <a:rPr lang="zh-CN" altLang="en-US"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发射</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Get an instruction from the floating-point operation queue</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is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FP</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operation, issue it if there is an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empty reservation station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send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operands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to the reservation station if they are in the registers.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若是</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FP</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且有空的保留站</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就发射。若操作数在寄存器中</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就将其送到保留站。</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the operation is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or store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it can issue if there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an available buffer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如果是</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store,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若有缓冲器空间</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就发射</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there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 empty reservation station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empty buffer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then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instruction stalls until a station or buffer is freed.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如果没有空的保留站或空的缓冲器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则有结构冒险</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指令阻塞直至有保留站或缓冲器被释放</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This step also performs renaming of registers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(solve WAR,WAW).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这个步骤还进行寄存器重命名</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以解决</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WAR</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WAW</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27899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1C23F-D1F3-F545-E7C5-1C1F141ADCC7}"/>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FF621CA8-C00D-E825-9AAB-B7274C206BCA}"/>
              </a:ext>
            </a:extLst>
          </p:cNvPr>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14E9A678-3B5E-2835-94A3-4D54BAAC4E74}"/>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0D5351CA-4F8C-1640-E67C-41109F02A60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EA1CB106-94CD-89A6-B497-3033135E3A6C}"/>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571BD6CD-EE75-EA89-D2BF-4B785D4E5530}"/>
              </a:ext>
            </a:extLst>
          </p:cNvPr>
          <p:cNvSpPr/>
          <p:nvPr/>
        </p:nvSpPr>
        <p:spPr>
          <a:xfrm>
            <a:off x="47663" y="1108076"/>
            <a:ext cx="8717660" cy="4285789"/>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Execute </a:t>
            </a:r>
            <a:r>
              <a:rPr lang="zh-CN" altLang="en-US"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执行</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one or more of the operands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 available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monitor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CDB</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while waiting for it to be computed.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如果有操作数还不能用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就监视</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CDB,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等待其被计算出来</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an operand becomes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available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it is placed into the corresponding reservation station.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如果有操作数被计算出来</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就放入到相应的保留站中</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both operands are available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execute the operation.</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当操作数都计算出来</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就在功能单元中执行该操作</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This step checks for RAW hazards</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检测</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RAW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由于在操作数可用之前延迟指令的执行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避免了</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RAW) </a:t>
            </a: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9245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48790-88BD-A99C-88D2-609C6C727BEC}"/>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979D93EF-259A-7BD6-FDB2-B3D64FFBA852}"/>
              </a:ext>
            </a:extLst>
          </p:cNvPr>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575E109C-5F47-4731-B96F-A66BCBC75C74}"/>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D4838AF0-72E1-49A2-0500-0A12BB20C1D9}"/>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945D97B8-3261-C3E1-D768-D014AA96C4CD}"/>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FE2B54A2-417C-0392-7795-2B7B1ABFB418}"/>
              </a:ext>
            </a:extLst>
          </p:cNvPr>
          <p:cNvSpPr/>
          <p:nvPr/>
        </p:nvSpPr>
        <p:spPr>
          <a:xfrm>
            <a:off x="47663" y="1108076"/>
            <a:ext cx="8717660" cy="5657959"/>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③ </a:t>
            </a:r>
            <a:r>
              <a:rPr lang="en-US" altLang="zh-CN"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Write result  </a:t>
            </a:r>
            <a:r>
              <a:rPr lang="zh-CN" altLang="en-US" sz="28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写结果</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the result is available, write it on CDB and from there into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into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any reservation stations waiting for it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to any waiting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store buffers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当计算出结果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就将其写到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CDB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上</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并由此送入到任何需要它的保留站和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store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缓冲器中</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Note:</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First, there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is no checking for WAW and WAR hazards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These are eliminated when the register operands are renamed during issue.</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Second,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CDB is used to broadcast results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rather than waiting on the registers.</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Third,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loads and stores are treated as basic functional units.</a:t>
            </a: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70312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7463A07-030A-5B3B-C7E7-F503B51D9DA3}"/>
              </a:ext>
            </a:extLst>
          </p:cNvPr>
          <p:cNvPicPr>
            <a:picLocks noChangeAspect="1"/>
          </p:cNvPicPr>
          <p:nvPr/>
        </p:nvPicPr>
        <p:blipFill>
          <a:blip r:embed="rId3">
            <a:extLst>
              <a:ext uri="{28A0092B-C50C-407E-A947-70E740481C1C}">
                <a14:useLocalDpi xmlns:a14="http://schemas.microsoft.com/office/drawing/2010/main" val="0"/>
              </a:ext>
            </a:extLst>
          </a:blip>
          <a:srcRect l="2486" r="4710"/>
          <a:stretch/>
        </p:blipFill>
        <p:spPr>
          <a:xfrm>
            <a:off x="179512" y="908720"/>
            <a:ext cx="8786625" cy="5259940"/>
          </a:xfrm>
          <a:prstGeom prst="rect">
            <a:avLst/>
          </a:prstGeom>
        </p:spPr>
      </p:pic>
    </p:spTree>
    <p:extLst>
      <p:ext uri="{BB962C8B-B14F-4D97-AF65-F5344CB8AC3E}">
        <p14:creationId xmlns:p14="http://schemas.microsoft.com/office/powerpoint/2010/main" val="632767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5831"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Execution/effective address cycle (EX):</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有效地址计算</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106806" y="2009024"/>
            <a:ext cx="8857682" cy="1200329"/>
          </a:xfrm>
          <a:prstGeom prst="rect">
            <a:avLst/>
          </a:prstGeom>
        </p:spPr>
        <p:txBody>
          <a:bodyPr wrap="square">
            <a:spAutoFit/>
          </a:bodyPr>
          <a:lstStyle/>
          <a:p>
            <a:pPr marL="342900" indent="-342900" algn="just">
              <a:buFont typeface="Wingdings" panose="05000000000000000000" pitchFamily="2" charset="2"/>
              <a:buChar char="u"/>
            </a:pPr>
            <a:r>
              <a:rPr lang="en-US" altLang="zh-CN" dirty="0">
                <a:solidFill>
                  <a:schemeClr val="tx1"/>
                </a:solidFill>
                <a:latin typeface="Times New Roman" panose="02020603050405020304" pitchFamily="18" charset="0"/>
                <a:cs typeface="Times New Roman" panose="02020603050405020304" pitchFamily="18" charset="0"/>
              </a:rPr>
              <a:t>The ALU operates on the operands, performing 1 (of 4) function depending on instruction type. </a:t>
            </a:r>
            <a:r>
              <a:rPr lang="zh-CN" altLang="en-US" dirty="0">
                <a:solidFill>
                  <a:schemeClr val="accent2"/>
                </a:solidFill>
                <a:latin typeface="Times New Roman" panose="02020603050405020304" pitchFamily="18" charset="0"/>
                <a:cs typeface="Times New Roman" panose="02020603050405020304" pitchFamily="18" charset="0"/>
              </a:rPr>
              <a:t>根据指令类型进行四种操作之一</a:t>
            </a:r>
            <a:endParaRPr lang="en-US" altLang="zh-CN" dirty="0">
              <a:solidFill>
                <a:schemeClr val="accent2"/>
              </a:solidFill>
              <a:latin typeface="Times New Roman" panose="02020603050405020304" pitchFamily="18" charset="0"/>
              <a:cs typeface="Times New Roman" panose="02020603050405020304" pitchFamily="18" charset="0"/>
            </a:endParaRPr>
          </a:p>
        </p:txBody>
      </p:sp>
      <p:sp>
        <p:nvSpPr>
          <p:cNvPr id="3" name="矩形 2"/>
          <p:cNvSpPr/>
          <p:nvPr/>
        </p:nvSpPr>
        <p:spPr>
          <a:xfrm>
            <a:off x="106806" y="3183359"/>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① </a:t>
            </a:r>
            <a:r>
              <a:rPr lang="en-US" altLang="zh-CN" dirty="0">
                <a:solidFill>
                  <a:srgbClr val="800000"/>
                </a:solidFill>
                <a:latin typeface="Times New Roman" panose="02020603050405020304" pitchFamily="18" charset="0"/>
                <a:cs typeface="Times New Roman" panose="02020603050405020304" pitchFamily="18" charset="0"/>
              </a:rPr>
              <a:t>Memory reference </a:t>
            </a:r>
            <a:r>
              <a:rPr lang="zh-CN" altLang="en-US" dirty="0">
                <a:solidFill>
                  <a:schemeClr val="accent2"/>
                </a:solidFill>
                <a:latin typeface="Times New Roman" panose="02020603050405020304" pitchFamily="18" charset="0"/>
                <a:cs typeface="Times New Roman" panose="02020603050405020304" pitchFamily="18" charset="0"/>
              </a:rPr>
              <a:t>存储器访问</a:t>
            </a:r>
            <a:r>
              <a:rPr lang="en-US" altLang="zh-CN" dirty="0">
                <a:solidFill>
                  <a:schemeClr val="accent2"/>
                </a:solidFill>
                <a:latin typeface="Times New Roman" panose="02020603050405020304" pitchFamily="18" charset="0"/>
                <a:cs typeface="Times New Roman" panose="02020603050405020304" pitchFamily="18" charset="0"/>
              </a:rPr>
              <a:t>:</a:t>
            </a:r>
          </a:p>
        </p:txBody>
      </p:sp>
      <p:grpSp>
        <p:nvGrpSpPr>
          <p:cNvPr id="12" name="组合 11"/>
          <p:cNvGrpSpPr/>
          <p:nvPr/>
        </p:nvGrpSpPr>
        <p:grpSpPr>
          <a:xfrm>
            <a:off x="2843808" y="4455253"/>
            <a:ext cx="4320480" cy="557923"/>
            <a:chOff x="3275856" y="1720853"/>
            <a:chExt cx="4320480" cy="557923"/>
          </a:xfrm>
        </p:grpSpPr>
        <p:sp>
          <p:nvSpPr>
            <p:cNvPr id="13" name="矩形 12"/>
            <p:cNvSpPr/>
            <p:nvPr/>
          </p:nvSpPr>
          <p:spPr bwMode="auto">
            <a:xfrm>
              <a:off x="3275856" y="1720853"/>
              <a:ext cx="3816424" cy="557923"/>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4" name="矩形 13"/>
            <p:cNvSpPr/>
            <p:nvPr/>
          </p:nvSpPr>
          <p:spPr>
            <a:xfrm>
              <a:off x="3491880" y="1720853"/>
              <a:ext cx="4104456" cy="461665"/>
            </a:xfrm>
            <a:prstGeom prst="rect">
              <a:avLst/>
            </a:prstGeom>
          </p:spPr>
          <p:txBody>
            <a:bodyPr wrap="square">
              <a:spAutoFit/>
            </a:bodyPr>
            <a:lstStyle/>
            <a:p>
              <a:pP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ALUoutput←A+Imm</a:t>
              </a:r>
              <a:endParaRPr lang="en-US" altLang="zh-CN" dirty="0">
                <a:solidFill>
                  <a:schemeClr val="bg1"/>
                </a:solidFill>
                <a:latin typeface="华文中宋" panose="02010600040101010101" pitchFamily="2" charset="-122"/>
                <a:ea typeface="华文中宋" panose="02010600040101010101" pitchFamily="2" charset="-122"/>
              </a:endParaRPr>
            </a:p>
          </p:txBody>
        </p:sp>
      </p:grpSp>
      <p:sp>
        <p:nvSpPr>
          <p:cNvPr id="5" name="矩形 4"/>
          <p:cNvSpPr/>
          <p:nvPr/>
        </p:nvSpPr>
        <p:spPr>
          <a:xfrm>
            <a:off x="106806" y="5099700"/>
            <a:ext cx="8857682" cy="1569660"/>
          </a:xfrm>
          <a:prstGeom prst="rect">
            <a:avLst/>
          </a:prstGeom>
        </p:spPr>
        <p:txBody>
          <a:bodyPr wrap="square">
            <a:spAutoFit/>
          </a:bodyPr>
          <a:lstStyle/>
          <a:p>
            <a:pPr marL="342900" indent="-342900" algn="just">
              <a:buSzPct val="100000"/>
              <a:buFont typeface="Wingdings" panose="05000000000000000000" pitchFamily="2" charset="2"/>
              <a:buChar char="u"/>
            </a:pPr>
            <a:r>
              <a:rPr lang="en-US" altLang="zh-CN" dirty="0">
                <a:solidFill>
                  <a:srgbClr val="800000"/>
                </a:solidFill>
                <a:latin typeface="Times New Roman" panose="02020603050405020304" pitchFamily="18" charset="0"/>
                <a:cs typeface="Times New Roman" panose="02020603050405020304" pitchFamily="18" charset="0"/>
              </a:rPr>
              <a:t>Operation:</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The ALU adds the operands to form the effective address and places result into register </a:t>
            </a:r>
            <a:r>
              <a:rPr lang="en-US" altLang="zh-CN" dirty="0" err="1">
                <a:solidFill>
                  <a:schemeClr val="tx1"/>
                </a:solidFill>
                <a:latin typeface="Times New Roman" panose="02020603050405020304" pitchFamily="18" charset="0"/>
                <a:cs typeface="Times New Roman" panose="02020603050405020304" pitchFamily="18" charset="0"/>
              </a:rPr>
              <a:t>ALUOutput</a:t>
            </a: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accent2"/>
                </a:solidFill>
                <a:latin typeface="Times New Roman" panose="02020603050405020304" pitchFamily="18" charset="0"/>
                <a:cs typeface="Times New Roman" panose="02020603050405020304" pitchFamily="18" charset="0"/>
              </a:rPr>
              <a:t>计算出有效地址，放到</a:t>
            </a:r>
            <a:r>
              <a:rPr lang="en-US" altLang="zh-CN" dirty="0" err="1">
                <a:solidFill>
                  <a:schemeClr val="accent2"/>
                </a:solidFill>
                <a:latin typeface="Times New Roman" panose="02020603050405020304" pitchFamily="18" charset="0"/>
                <a:cs typeface="Times New Roman" panose="02020603050405020304" pitchFamily="18" charset="0"/>
              </a:rPr>
              <a:t>ALUOutput</a:t>
            </a:r>
            <a:endParaRPr lang="en-US" altLang="zh-CN" dirty="0">
              <a:solidFill>
                <a:schemeClr val="accent2"/>
              </a:solidFill>
              <a:latin typeface="Times New Roman" panose="02020603050405020304" pitchFamily="18" charset="0"/>
              <a:cs typeface="Times New Roman" panose="02020603050405020304" pitchFamily="18" charset="0"/>
            </a:endParaRPr>
          </a:p>
        </p:txBody>
      </p:sp>
      <p:sp>
        <p:nvSpPr>
          <p:cNvPr id="15" name="矩形 14"/>
          <p:cNvSpPr/>
          <p:nvPr/>
        </p:nvSpPr>
        <p:spPr>
          <a:xfrm>
            <a:off x="2230218" y="3853497"/>
            <a:ext cx="5763684" cy="461665"/>
          </a:xfrm>
          <a:prstGeom prst="rect">
            <a:avLst/>
          </a:prstGeom>
        </p:spPr>
        <p:txBody>
          <a:bodyPr wrap="square">
            <a:spAutoFit/>
          </a:bodyPr>
          <a:lstStyle/>
          <a:p>
            <a:pPr eaLnBrk="1" hangingPunct="1">
              <a:spcBef>
                <a:spcPct val="50000"/>
              </a:spcBef>
            </a:pPr>
            <a:r>
              <a:rPr lang="en-US" altLang="zh-CN" dirty="0">
                <a:solidFill>
                  <a:schemeClr val="tx1"/>
                </a:solidFill>
                <a:latin typeface="华文中宋" panose="02010600040101010101" pitchFamily="2" charset="-122"/>
                <a:ea typeface="华文中宋" panose="02010600040101010101" pitchFamily="2" charset="-122"/>
              </a:rPr>
              <a:t>LW R1, 100(R2) or SW R1, 100(R2)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53ED3-12E2-8892-A179-29A596BE3F56}"/>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3B8DC365-F3B3-3E92-8A9D-7DC91AA2F554}"/>
              </a:ext>
            </a:extLst>
          </p:cNvPr>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1E2723BE-68DD-75F8-F81F-5B4350DBF8D6}"/>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6FB0553-0909-64E6-8694-361AEDBB8755}"/>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A1F7418B-F8C9-C342-2DA8-0DD3097D52B9}"/>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F5917A41-D063-78DA-9C93-E0881FBFA0F6}"/>
              </a:ext>
            </a:extLst>
          </p:cNvPr>
          <p:cNvSpPr/>
          <p:nvPr/>
        </p:nvSpPr>
        <p:spPr>
          <a:xfrm>
            <a:off x="4229" y="973138"/>
            <a:ext cx="8777500" cy="1264129"/>
          </a:xfrm>
          <a:prstGeom prst="rect">
            <a:avLst/>
          </a:prstGeom>
        </p:spPr>
        <p:txBody>
          <a:bodyPr wrap="square">
            <a:spAutoFit/>
          </a:bodyPr>
          <a:lstStyle/>
          <a:p>
            <a:pPr marL="457200" indent="-457200" algn="just">
              <a:lnSpc>
                <a:spcPts val="28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basic structure of a DLX FP unit using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algorithm.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800"/>
              </a:lnSpc>
              <a:spcBef>
                <a:spcPts val="0"/>
              </a:spcBef>
              <a:spcAft>
                <a:spcPts val="600"/>
              </a:spcAft>
              <a:buSzPct val="50000"/>
              <a:buFont typeface="Wingdings" panose="05000000000000000000" pitchFamily="2" charset="2"/>
              <a:buChar char="Ø"/>
            </a:pP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662011AD-2E1A-1124-86A4-55EB20EC92F2}"/>
              </a:ext>
            </a:extLst>
          </p:cNvPr>
          <p:cNvPicPr>
            <a:picLocks noChangeAspect="1"/>
          </p:cNvPicPr>
          <p:nvPr/>
        </p:nvPicPr>
        <p:blipFill rotWithShape="1">
          <a:blip r:embed="rId3"/>
          <a:srcRect t="2215"/>
          <a:stretch>
            <a:fillRect/>
          </a:stretch>
        </p:blipFill>
        <p:spPr>
          <a:xfrm>
            <a:off x="1691680" y="1772555"/>
            <a:ext cx="5976664" cy="5085445"/>
          </a:xfrm>
          <a:prstGeom prst="rect">
            <a:avLst/>
          </a:prstGeom>
        </p:spPr>
      </p:pic>
    </p:spTree>
    <p:extLst>
      <p:ext uri="{BB962C8B-B14F-4D97-AF65-F5344CB8AC3E}">
        <p14:creationId xmlns:p14="http://schemas.microsoft.com/office/powerpoint/2010/main" val="354070417"/>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6E9DF-13D8-040E-8FE5-9C9A4F7EAD4D}"/>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96792A76-A340-36E8-88FF-2C5DFCBEB2BF}"/>
              </a:ext>
            </a:extLst>
          </p:cNvPr>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E4431721-73DB-2C52-9D20-B11B240CFEF3}"/>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271D9FF6-8FEC-E25F-2553-E1E27A5CF00F}"/>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FF01D146-0C3F-7694-866F-8B85C6A88DA3}"/>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B7EA3AA4-ABF8-E6A6-DAAE-84191803EE6B}"/>
              </a:ext>
            </a:extLst>
          </p:cNvPr>
          <p:cNvSpPr/>
          <p:nvPr/>
        </p:nvSpPr>
        <p:spPr>
          <a:xfrm>
            <a:off x="47663" y="1108076"/>
            <a:ext cx="8717660" cy="5504071"/>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structures used to detect and eliminate hazards</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a:t>
            </a: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reservation station</a:t>
            </a: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has 6 fields</a:t>
            </a: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Op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Operation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to perform on source operands S</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S</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6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6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reservation stations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that will produce the corresponding source operand;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zero</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indicates that source operand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already available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is unneeded.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保留站</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产生源操作数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如果是零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就指源操作数已能用且在</a:t>
            </a:r>
            <a:r>
              <a:rPr lang="en-US" altLang="zh-CN"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j</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中</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或者不需要操作数</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value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source operands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Only one of the V field or the Q field is valid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each operand.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源操作数的值</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对每个源操作数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V</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Q</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域只有一个有效</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Busy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—Indicates this reservation station and its functional unit are occupied.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忙标志</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指示保留站及其功能单元被占用</a:t>
            </a: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91841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A2092-E8F2-1B6E-0150-A0B783B8FDC7}"/>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76F1F6AD-60F4-1253-ED72-3485AE6E0EA2}"/>
              </a:ext>
            </a:extLst>
          </p:cNvPr>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59D285AB-3834-0212-213A-E4140C637055}"/>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C386BFBB-E687-C0C5-5B1B-F1084C977FE8}"/>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1D2E2BB7-FA82-AA07-BA99-E270CBEDAD83}"/>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5B588912-742F-A91F-739A-412667D97F82}"/>
              </a:ext>
            </a:extLst>
          </p:cNvPr>
          <p:cNvSpPr/>
          <p:nvPr/>
        </p:nvSpPr>
        <p:spPr>
          <a:xfrm>
            <a:off x="47663" y="1108076"/>
            <a:ext cx="8717660" cy="5132174"/>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structures used to detect and eliminate hazards</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 file </a:t>
            </a: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has a field: </a:t>
            </a:r>
            <a:endParaRPr lang="zh-CN" altLang="en-US"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number of reservation station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that contains the operation whose result should be stored into this register or into memory.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the value of Qi is blank (or 0), no currently active instruction is computing a result destined for this register or buffer.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 a register, this means the value is simply the register contents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装载保留站号</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其结果将存在这个寄存器或存储器中</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Qi</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是空或零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则当前没有指令要计算出值并存到该寄存器或缓冲器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对于寄存器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就意味着寄存器的内容就是需要的值</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438857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C5993-B81B-342D-FCCF-5320AC7A46E4}"/>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A4F73331-4C6D-0B71-B783-E9F9D022E92E}"/>
              </a:ext>
            </a:extLst>
          </p:cNvPr>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1BC8DDE9-1064-D73F-E20D-C53D860FDB05}"/>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6CEBC027-7106-6262-5CEE-DC4ACB417EE1}"/>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53E580CF-B7A8-F97C-9E29-6885D582A0A9}"/>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2618BC6A-959F-561F-DDF0-8025F203D0B4}"/>
              </a:ext>
            </a:extLst>
          </p:cNvPr>
          <p:cNvSpPr/>
          <p:nvPr/>
        </p:nvSpPr>
        <p:spPr>
          <a:xfrm>
            <a:off x="47663" y="1108076"/>
            <a:ext cx="8717660" cy="4624023"/>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structures used to detect and eliminate hazards</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Store buffers each </a:t>
            </a: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has a field: </a:t>
            </a:r>
            <a:endParaRPr lang="zh-CN" altLang="en-US"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sz="1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number of reservation station that contains the operation whose result should be stored into this register or into memory.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Vi</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---holds the value to be stored</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Busy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Indicating when a buffer is available</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Address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Data address</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 buffers each </a:t>
            </a: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has a field: </a:t>
            </a:r>
            <a:endParaRPr lang="zh-CN" altLang="en-US"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Busy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Indicating when a buffer is available</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Address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Data address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223680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4670509"/>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major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advantages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of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scheme:</a:t>
            </a:r>
          </a:p>
          <a:p>
            <a:pPr marL="457200" indent="457200" algn="just">
              <a:lnSpc>
                <a:spcPts val="29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Distribution of hazard detection logic. </a:t>
            </a:r>
          </a:p>
          <a:p>
            <a:pPr marL="457200" indent="457200" algn="just">
              <a:lnSpc>
                <a:spcPts val="2900"/>
              </a:lnSpc>
              <a:spcBef>
                <a:spcPts val="0"/>
              </a:spcBef>
              <a:spcAft>
                <a:spcPts val="120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Eliminate stalls for WAW and WAR hazards.</a:t>
            </a:r>
          </a:p>
          <a:p>
            <a:pPr marL="457200" indent="-457200" algn="just">
              <a:lnSpc>
                <a:spcPts val="3100"/>
              </a:lnSpc>
              <a:spcBef>
                <a:spcPts val="0"/>
              </a:spcBef>
              <a:spcAft>
                <a:spcPts val="600"/>
              </a:spcAft>
              <a:buSzPct val="100000"/>
              <a:buFont typeface="Symbol" panose="05050102010706020507" pitchFamily="18" charset="2"/>
              <a:buChar char="¨"/>
            </a:pP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Distribution of hazard detection logic</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arises from the distributed reservation stations and the use of the CDB.  </a:t>
            </a:r>
          </a:p>
          <a:p>
            <a:pPr marL="457200" indent="-457200" algn="just">
              <a:lnSpc>
                <a:spcPts val="3100"/>
              </a:lnSpc>
              <a:spcBef>
                <a:spcPts val="0"/>
              </a:spcBef>
              <a:spcAft>
                <a:spcPts val="6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1371600" lvl="2" algn="just">
              <a:lnSpc>
                <a:spcPts val="2900"/>
              </a:lnSpc>
              <a:spcBef>
                <a:spcPts val="0"/>
              </a:spcBef>
              <a:spcAft>
                <a:spcPts val="0"/>
              </a:spcAft>
              <a:buSzPct val="50000"/>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multiple instructions waiting a result </a:t>
            </a:r>
          </a:p>
          <a:p>
            <a:pPr marL="1371600" lvl="2" algn="just">
              <a:lnSpc>
                <a:spcPts val="2900"/>
              </a:lnSpc>
              <a:spcBef>
                <a:spcPts val="0"/>
              </a:spcBef>
              <a:spcAft>
                <a:spcPts val="0"/>
              </a:spcAft>
              <a:buSzPct val="5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each already has other operand  </a:t>
            </a:r>
          </a:p>
          <a:p>
            <a:pPr marL="1371600" lvl="2" algn="just">
              <a:lnSpc>
                <a:spcPts val="2900"/>
              </a:lnSpc>
              <a:spcBef>
                <a:spcPts val="0"/>
              </a:spcBef>
              <a:spcAft>
                <a:spcPts val="0"/>
              </a:spcAft>
              <a:buSzPct val="50000"/>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instructions can be released simultaneously </a:t>
            </a:r>
          </a:p>
          <a:p>
            <a:pPr marL="1371600" lvl="2" algn="just">
              <a:lnSpc>
                <a:spcPts val="2900"/>
              </a:lnSpc>
              <a:spcBef>
                <a:spcPts val="0"/>
              </a:spcBef>
              <a:spcAft>
                <a:spcPts val="0"/>
              </a:spcAft>
              <a:buSzPct val="5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by broadcast on the CDB.  </a:t>
            </a:r>
          </a:p>
          <a:p>
            <a:pPr marL="457200" algn="just">
              <a:lnSpc>
                <a:spcPts val="2900"/>
              </a:lnSpc>
              <a:spcBef>
                <a:spcPts val="0"/>
              </a:spcBef>
              <a:spcAft>
                <a:spcPts val="0"/>
              </a:spcAft>
              <a:buSzPct val="5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2" y="980728"/>
            <a:ext cx="8988833" cy="4111510"/>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zh-CN" altLang="en-US" sz="22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2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 and WAR are eliminated by:</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renaming registers using reservation stations. </a:t>
            </a:r>
          </a:p>
          <a:p>
            <a:pPr marL="457200" indent="457200" algn="just">
              <a:lnSpc>
                <a:spcPts val="3100"/>
              </a:lnSpc>
              <a:spcBef>
                <a:spcPts val="0"/>
              </a:spcBef>
              <a:spcAft>
                <a:spcPts val="0"/>
              </a:spcAft>
              <a:buSzPct val="50000"/>
              <a:buFont typeface="Wingdings" panose="05000000000000000000" pitchFamily="2" charset="2"/>
              <a:buChar char="Ø"/>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 storing operands into reservation station as soon as available.  </a:t>
            </a:r>
          </a:p>
          <a:p>
            <a:pPr marL="800100" indent="-342900" algn="just">
              <a:lnSpc>
                <a:spcPts val="3100"/>
              </a:lnSpc>
              <a:spcBef>
                <a:spcPts val="0"/>
              </a:spcBef>
              <a:spcAft>
                <a:spcPts val="0"/>
              </a:spcAft>
              <a:buSzPct val="50000"/>
              <a:buFont typeface="Arial" panose="020B0604020202020204" pitchFamily="34" charset="0"/>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the above figure,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issued</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DIVD and ADDD, though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WAR</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hazard involving F6.   </a:t>
            </a:r>
          </a:p>
          <a:p>
            <a:pPr marL="800100" indent="-342900" algn="just">
              <a:lnSpc>
                <a:spcPts val="3100"/>
              </a:lnSpc>
              <a:spcBef>
                <a:spcPts val="0"/>
              </a:spcBef>
              <a:spcAft>
                <a:spcPts val="0"/>
              </a:spcAft>
              <a:buSzPct val="50000"/>
              <a:buFont typeface="Arial" panose="020B0604020202020204" pitchFamily="34" charset="0"/>
              <a:buChar char="•"/>
            </a:pP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1st</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if instruction providing value for DIVD has completed,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Vk</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will store result, allowing DIVD to execute independent of ADDD.    </a:t>
            </a:r>
          </a:p>
          <a:p>
            <a:pPr marL="800100" indent="-342900" algn="just">
              <a:lnSpc>
                <a:spcPts val="3100"/>
              </a:lnSpc>
              <a:spcBef>
                <a:spcPts val="0"/>
              </a:spcBef>
              <a:spcAft>
                <a:spcPts val="0"/>
              </a:spcAft>
              <a:buSzPct val="50000"/>
              <a:buFont typeface="Arial" panose="020B0604020202020204" pitchFamily="34" charset="0"/>
              <a:buChar char="•"/>
            </a:pP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2nd</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if LD not completed,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Qk</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would be Load1, DIVD would be independent of ADDD. </a:t>
            </a:r>
          </a:p>
          <a:p>
            <a:pPr marL="800100" indent="-342900" algn="just">
              <a:lnSpc>
                <a:spcPts val="3100"/>
              </a:lnSpc>
              <a:spcBef>
                <a:spcPts val="0"/>
              </a:spcBef>
              <a:spcAft>
                <a:spcPts val="0"/>
              </a:spcAft>
              <a:buSzPct val="50000"/>
              <a:buFont typeface="Arial" panose="020B0604020202020204" pitchFamily="34" charset="0"/>
              <a:buChar char="•"/>
            </a:pP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So in either case, ADDD can issue and executing</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2627784" y="5036436"/>
            <a:ext cx="4446870" cy="182156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3323987"/>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major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drawback</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of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scheme:</a:t>
            </a:r>
          </a:p>
          <a:p>
            <a:pPr marL="457200" indent="457200" algn="just">
              <a:lnSpc>
                <a:spcPts val="29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complexity of the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scheme, which requires a large amount of hardware.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50000"/>
              <a:buFont typeface="Wingdings" panose="05000000000000000000" pitchFamily="2" charset="2"/>
              <a:buChar char="Ø"/>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Lastly, the performance gain is limited by the single completion bus (CDB). While additional CDBs can be added, each CDB must interact with all the pipeline hardware, including the reservation stations.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3670236"/>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Summary</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of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3100"/>
              </a:lnSpc>
              <a:spcBef>
                <a:spcPts val="0"/>
              </a:spcBef>
              <a:spcAft>
                <a:spcPts val="600"/>
              </a:spcAft>
              <a:buSzPct val="100000"/>
              <a:buFont typeface="Symbol" panose="05050102010706020507" pitchFamily="18" charset="2"/>
              <a:buChar char="¨"/>
            </a:pPr>
            <a:r>
              <a:rPr lang="en-US"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 </a:t>
            </a:r>
            <a:r>
              <a:rPr lang="en-US" altLang="en-US"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Tomasulo’s</a:t>
            </a:r>
            <a:r>
              <a:rPr lang="en-US"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scheme two different techniques are combined: </a:t>
            </a:r>
          </a:p>
          <a:p>
            <a:pPr marL="457200" indent="457200" algn="just">
              <a:lnSpc>
                <a:spcPts val="2900"/>
              </a:lnSpc>
              <a:spcBef>
                <a:spcPts val="0"/>
              </a:spcBef>
              <a:spcAft>
                <a:spcPts val="0"/>
              </a:spcAft>
              <a:buSzPct val="50000"/>
              <a:buFont typeface="Wingdings" panose="05000000000000000000" pitchFamily="2" charset="2"/>
              <a:buChar char="Ø"/>
            </a:pPr>
            <a:r>
              <a:rPr lang="en-US"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a:t>
            </a:r>
            <a:r>
              <a:rPr lang="en-US"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renaming</a:t>
            </a:r>
            <a:r>
              <a:rPr lang="en-US"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registers to a larger virtual set of registers (by the </a:t>
            </a:r>
            <a:r>
              <a:rPr lang="en-US"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reservation station</a:t>
            </a:r>
            <a:r>
              <a:rPr lang="en-US"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用更大量虚拟的寄存器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即保留站</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对寄存器进行重命名</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ts val="2900"/>
              </a:lnSpc>
              <a:spcBef>
                <a:spcPts val="0"/>
              </a:spcBef>
              <a:spcAft>
                <a:spcPts val="0"/>
              </a:spcAft>
              <a:buSzPct val="50000"/>
              <a:buFont typeface="Wingdings" panose="05000000000000000000" pitchFamily="2" charset="2"/>
              <a:buChar char="Ø"/>
            </a:pP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a:t>
            </a:r>
            <a:r>
              <a:rPr lang="en-US"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buffering</a:t>
            </a:r>
            <a:r>
              <a:rPr lang="en-US"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source operands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from the register file.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对来自寄存器的源操作数进行缓冲</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6029856"/>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Assume latencies for FP units: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Add=2 cycles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multiply=10 cycles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divide= 40 cycles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Consider the code sequence: </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1.  LD             F6,        34(R2)</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2.  LD             F2,        45(R3)</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3.  MULTD     F0,        F2,         F4</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4.  SUBD        F8,        F6,         F2</a:t>
            </a:r>
          </a:p>
          <a:p>
            <a:pPr lvl="4" algn="just">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5.  DIVD          F10,      F0,         F6</a:t>
            </a:r>
          </a:p>
          <a:p>
            <a:pPr marL="2343150" lvl="4" indent="-514350" algn="just">
              <a:lnSpc>
                <a:spcPts val="3100"/>
              </a:lnSpc>
              <a:spcBef>
                <a:spcPts val="0"/>
              </a:spcBef>
              <a:spcAft>
                <a:spcPts val="600"/>
              </a:spcAft>
              <a:buSzPct val="100000"/>
              <a:buAutoNum type="arabicPeriod" startAt="6"/>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ADDD        F6,        F8,         F2</a:t>
            </a:r>
          </a:p>
          <a:p>
            <a:pPr marL="457200" lvl="4"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Show what the status tables look like when the MULTD is ready to write its result ?</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3100"/>
              </a:lnSpc>
              <a:spcBef>
                <a:spcPts val="0"/>
              </a:spcBef>
              <a:spcAft>
                <a:spcPts val="6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1</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34+R2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1115616" y="3501008"/>
          <a:ext cx="7206609" cy="2164080"/>
        </p:xfrm>
        <a:graphic>
          <a:graphicData uri="http://schemas.openxmlformats.org/drawingml/2006/table">
            <a:tbl>
              <a:tblPr firstRow="1" bandRow="1">
                <a:tableStyleId>{5C22544A-7EE6-4342-B048-85BDC9FD1C3A}</a:tableStyleId>
              </a:tblPr>
              <a:tblGrid>
                <a:gridCol w="1388889">
                  <a:extLst>
                    <a:ext uri="{9D8B030D-6E8A-4147-A177-3AD203B41FA5}">
                      <a16:colId xmlns:a16="http://schemas.microsoft.com/office/drawing/2014/main" val="20000"/>
                    </a:ext>
                  </a:extLst>
                </a:gridCol>
                <a:gridCol w="1002902">
                  <a:extLst>
                    <a:ext uri="{9D8B030D-6E8A-4147-A177-3AD203B41FA5}">
                      <a16:colId xmlns:a16="http://schemas.microsoft.com/office/drawing/2014/main" val="20001"/>
                    </a:ext>
                  </a:extLst>
                </a:gridCol>
                <a:gridCol w="1002902">
                  <a:extLst>
                    <a:ext uri="{9D8B030D-6E8A-4147-A177-3AD203B41FA5}">
                      <a16:colId xmlns:a16="http://schemas.microsoft.com/office/drawing/2014/main" val="20002"/>
                    </a:ext>
                  </a:extLst>
                </a:gridCol>
                <a:gridCol w="896922">
                  <a:extLst>
                    <a:ext uri="{9D8B030D-6E8A-4147-A177-3AD203B41FA5}">
                      <a16:colId xmlns:a16="http://schemas.microsoft.com/office/drawing/2014/main" val="20003"/>
                    </a:ext>
                  </a:extLst>
                </a:gridCol>
                <a:gridCol w="971665">
                  <a:extLst>
                    <a:ext uri="{9D8B030D-6E8A-4147-A177-3AD203B41FA5}">
                      <a16:colId xmlns:a16="http://schemas.microsoft.com/office/drawing/2014/main" val="20004"/>
                    </a:ext>
                  </a:extLst>
                </a:gridCol>
                <a:gridCol w="971665">
                  <a:extLst>
                    <a:ext uri="{9D8B030D-6E8A-4147-A177-3AD203B41FA5}">
                      <a16:colId xmlns:a16="http://schemas.microsoft.com/office/drawing/2014/main" val="20005"/>
                    </a:ext>
                  </a:extLst>
                </a:gridCol>
                <a:gridCol w="971664">
                  <a:extLst>
                    <a:ext uri="{9D8B030D-6E8A-4147-A177-3AD203B41FA5}">
                      <a16:colId xmlns:a16="http://schemas.microsoft.com/office/drawing/2014/main" val="20006"/>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068960"/>
            <a:ext cx="5688633" cy="462627"/>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182955" y="5584696"/>
            <a:ext cx="5688633" cy="462627"/>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683567"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Load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Execution/effective address cycle (EX):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有效地址计算</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44641" y="1916832"/>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① </a:t>
            </a:r>
            <a:r>
              <a:rPr lang="en-US" altLang="zh-CN" dirty="0">
                <a:solidFill>
                  <a:srgbClr val="800000"/>
                </a:solidFill>
                <a:latin typeface="Times New Roman" panose="02020603050405020304" pitchFamily="18" charset="0"/>
                <a:cs typeface="Times New Roman" panose="02020603050405020304" pitchFamily="18" charset="0"/>
              </a:rPr>
              <a:t>Memory reference </a:t>
            </a:r>
            <a:r>
              <a:rPr lang="zh-CN" altLang="en-US" dirty="0">
                <a:solidFill>
                  <a:schemeClr val="accent2"/>
                </a:solidFill>
                <a:latin typeface="Times New Roman" panose="02020603050405020304" pitchFamily="18" charset="0"/>
                <a:cs typeface="Times New Roman" panose="02020603050405020304" pitchFamily="18" charset="0"/>
              </a:rPr>
              <a:t>存储器访问</a:t>
            </a:r>
            <a:r>
              <a:rPr lang="en-US" altLang="zh-CN" dirty="0">
                <a:solidFill>
                  <a:schemeClr val="accent2"/>
                </a:solidFill>
                <a:latin typeface="Times New Roman" panose="02020603050405020304" pitchFamily="18" charset="0"/>
                <a:cs typeface="Times New Roman" panose="02020603050405020304" pitchFamily="18" charset="0"/>
              </a:rPr>
              <a:t>:</a:t>
            </a:r>
          </a:p>
        </p:txBody>
      </p:sp>
      <p:pic>
        <p:nvPicPr>
          <p:cNvPr id="15" name="Picture 2" descr="arch16"/>
          <p:cNvPicPr>
            <a:picLocks noChangeAspect="1" noChangeArrowheads="1"/>
          </p:cNvPicPr>
          <p:nvPr/>
        </p:nvPicPr>
        <p:blipFill rotWithShape="1">
          <a:blip r:embed="rId3">
            <a:extLst>
              <a:ext uri="{28A0092B-C50C-407E-A947-70E740481C1C}">
                <a14:useLocalDpi xmlns:a14="http://schemas.microsoft.com/office/drawing/2010/main" val="0"/>
              </a:ext>
            </a:extLst>
          </a:blip>
          <a:srcRect t="5175" b="7644"/>
          <a:stretch>
            <a:fillRect/>
          </a:stretch>
        </p:blipFill>
        <p:spPr bwMode="auto">
          <a:xfrm>
            <a:off x="1243984" y="2338199"/>
            <a:ext cx="6887960" cy="440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2</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34+R2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45+R3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068960"/>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182955" y="5584696"/>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683567"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Load2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Load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0" name="内容占位符 3"/>
          <p:cNvGraphicFramePr/>
          <p:nvPr/>
        </p:nvGraphicFramePr>
        <p:xfrm>
          <a:off x="1115616" y="3501008"/>
          <a:ext cx="7206609" cy="2164080"/>
        </p:xfrm>
        <a:graphic>
          <a:graphicData uri="http://schemas.openxmlformats.org/drawingml/2006/table">
            <a:tbl>
              <a:tblPr firstRow="1" bandRow="1">
                <a:tableStyleId>{5C22544A-7EE6-4342-B048-85BDC9FD1C3A}</a:tableStyleId>
              </a:tblPr>
              <a:tblGrid>
                <a:gridCol w="1388889">
                  <a:extLst>
                    <a:ext uri="{9D8B030D-6E8A-4147-A177-3AD203B41FA5}">
                      <a16:colId xmlns:a16="http://schemas.microsoft.com/office/drawing/2014/main" val="20000"/>
                    </a:ext>
                  </a:extLst>
                </a:gridCol>
                <a:gridCol w="1002902">
                  <a:extLst>
                    <a:ext uri="{9D8B030D-6E8A-4147-A177-3AD203B41FA5}">
                      <a16:colId xmlns:a16="http://schemas.microsoft.com/office/drawing/2014/main" val="20001"/>
                    </a:ext>
                  </a:extLst>
                </a:gridCol>
                <a:gridCol w="1002902">
                  <a:extLst>
                    <a:ext uri="{9D8B030D-6E8A-4147-A177-3AD203B41FA5}">
                      <a16:colId xmlns:a16="http://schemas.microsoft.com/office/drawing/2014/main" val="20002"/>
                    </a:ext>
                  </a:extLst>
                </a:gridCol>
                <a:gridCol w="896922">
                  <a:extLst>
                    <a:ext uri="{9D8B030D-6E8A-4147-A177-3AD203B41FA5}">
                      <a16:colId xmlns:a16="http://schemas.microsoft.com/office/drawing/2014/main" val="20003"/>
                    </a:ext>
                  </a:extLst>
                </a:gridCol>
                <a:gridCol w="971665">
                  <a:extLst>
                    <a:ext uri="{9D8B030D-6E8A-4147-A177-3AD203B41FA5}">
                      <a16:colId xmlns:a16="http://schemas.microsoft.com/office/drawing/2014/main" val="20004"/>
                    </a:ext>
                  </a:extLst>
                </a:gridCol>
                <a:gridCol w="971665">
                  <a:extLst>
                    <a:ext uri="{9D8B030D-6E8A-4147-A177-3AD203B41FA5}">
                      <a16:colId xmlns:a16="http://schemas.microsoft.com/office/drawing/2014/main" val="20005"/>
                    </a:ext>
                  </a:extLst>
                </a:gridCol>
                <a:gridCol w="971664">
                  <a:extLst>
                    <a:ext uri="{9D8B030D-6E8A-4147-A177-3AD203B41FA5}">
                      <a16:colId xmlns:a16="http://schemas.microsoft.com/office/drawing/2014/main" val="20006"/>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3</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34+R2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45+R3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1184718" y="3540896"/>
          <a:ext cx="7206609" cy="2164080"/>
        </p:xfrm>
        <a:graphic>
          <a:graphicData uri="http://schemas.openxmlformats.org/drawingml/2006/table">
            <a:tbl>
              <a:tblPr firstRow="1" bandRow="1">
                <a:tableStyleId>{5C22544A-7EE6-4342-B048-85BDC9FD1C3A}</a:tableStyleId>
              </a:tblPr>
              <a:tblGrid>
                <a:gridCol w="1388889">
                  <a:extLst>
                    <a:ext uri="{9D8B030D-6E8A-4147-A177-3AD203B41FA5}">
                      <a16:colId xmlns:a16="http://schemas.microsoft.com/office/drawing/2014/main" val="20000"/>
                    </a:ext>
                  </a:extLst>
                </a:gridCol>
                <a:gridCol w="1002902">
                  <a:extLst>
                    <a:ext uri="{9D8B030D-6E8A-4147-A177-3AD203B41FA5}">
                      <a16:colId xmlns:a16="http://schemas.microsoft.com/office/drawing/2014/main" val="20001"/>
                    </a:ext>
                  </a:extLst>
                </a:gridCol>
                <a:gridCol w="1002902">
                  <a:extLst>
                    <a:ext uri="{9D8B030D-6E8A-4147-A177-3AD203B41FA5}">
                      <a16:colId xmlns:a16="http://schemas.microsoft.com/office/drawing/2014/main" val="20002"/>
                    </a:ext>
                  </a:extLst>
                </a:gridCol>
                <a:gridCol w="896922">
                  <a:extLst>
                    <a:ext uri="{9D8B030D-6E8A-4147-A177-3AD203B41FA5}">
                      <a16:colId xmlns:a16="http://schemas.microsoft.com/office/drawing/2014/main" val="20003"/>
                    </a:ext>
                  </a:extLst>
                </a:gridCol>
                <a:gridCol w="971665">
                  <a:extLst>
                    <a:ext uri="{9D8B030D-6E8A-4147-A177-3AD203B41FA5}">
                      <a16:colId xmlns:a16="http://schemas.microsoft.com/office/drawing/2014/main" val="20004"/>
                    </a:ext>
                  </a:extLst>
                </a:gridCol>
                <a:gridCol w="971665">
                  <a:extLst>
                    <a:ext uri="{9D8B030D-6E8A-4147-A177-3AD203B41FA5}">
                      <a16:colId xmlns:a16="http://schemas.microsoft.com/office/drawing/2014/main" val="20005"/>
                    </a:ext>
                  </a:extLst>
                </a:gridCol>
                <a:gridCol w="971664">
                  <a:extLst>
                    <a:ext uri="{9D8B030D-6E8A-4147-A177-3AD203B41FA5}">
                      <a16:colId xmlns:a16="http://schemas.microsoft.com/office/drawing/2014/main" val="20006"/>
                    </a:ext>
                  </a:extLst>
                </a:gridCol>
              </a:tblGrid>
              <a:tr h="298783">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err="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altLang="zh-CN" sz="1800" b="0" dirty="0">
                          <a:solidFill>
                            <a:schemeClr val="tx1"/>
                          </a:solidFill>
                          <a:latin typeface="Times New Roman" panose="02020603050405020304" pitchFamily="18" charset="0"/>
                          <a:cs typeface="Times New Roman" panose="02020603050405020304" pitchFamily="18" charset="0"/>
                        </a:rPr>
                        <a:t>MULTD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 [F4]</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dirty="0">
                          <a:latin typeface="Times New Roman" panose="02020603050405020304" pitchFamily="18" charset="0"/>
                          <a:cs typeface="Times New Roman" panose="02020603050405020304" pitchFamily="18" charset="0"/>
                        </a:rPr>
                        <a:t>Load 2</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32594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182955" y="5584696"/>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683567"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Load2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Load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4</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45+R3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2258588">
                  <a:extLst>
                    <a:ext uri="{9D8B030D-6E8A-4147-A177-3AD203B41FA5}">
                      <a16:colId xmlns:a16="http://schemas.microsoft.com/office/drawing/2014/main" val="20003"/>
                    </a:ext>
                  </a:extLst>
                </a:gridCol>
                <a:gridCol w="1155349">
                  <a:extLst>
                    <a:ext uri="{9D8B030D-6E8A-4147-A177-3AD203B41FA5}">
                      <a16:colId xmlns:a16="http://schemas.microsoft.com/office/drawing/2014/main" val="20004"/>
                    </a:ext>
                  </a:extLst>
                </a:gridCol>
                <a:gridCol w="1155349">
                  <a:extLst>
                    <a:ext uri="{9D8B030D-6E8A-4147-A177-3AD203B41FA5}">
                      <a16:colId xmlns:a16="http://schemas.microsoft.com/office/drawing/2014/main" val="20005"/>
                    </a:ext>
                  </a:extLst>
                </a:gridCol>
                <a:gridCol w="1155348">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SUBD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Load</a:t>
                      </a:r>
                      <a:r>
                        <a:rPr lang="en-US" altLang="zh-CN" sz="1600" b="0" baseline="0" dirty="0">
                          <a:solidFill>
                            <a:schemeClr val="tx1"/>
                          </a:solidFill>
                          <a:latin typeface="Times New Roman" panose="02020603050405020304" pitchFamily="18" charset="0"/>
                          <a:cs typeface="Times New Roman" panose="02020603050405020304" pitchFamily="18" charset="0"/>
                        </a:rPr>
                        <a:t>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MULTD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 [F4]</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latin typeface="Times New Roman" panose="02020603050405020304" pitchFamily="18" charset="0"/>
                          <a:cs typeface="Times New Roman" panose="02020603050405020304" pitchFamily="18" charset="0"/>
                        </a:rPr>
                        <a:t>Load 2</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038109" y="5584696"/>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Load2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Add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5</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44116">
                  <a:extLst>
                    <a:ext uri="{9D8B030D-6E8A-4147-A177-3AD203B41FA5}">
                      <a16:colId xmlns:a16="http://schemas.microsoft.com/office/drawing/2014/main" val="20002"/>
                    </a:ext>
                  </a:extLst>
                </a:gridCol>
                <a:gridCol w="208823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864094">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latin typeface="Times New Roman" panose="02020603050405020304" pitchFamily="18" charset="0"/>
                          <a:cs typeface="Times New Roman" panose="02020603050405020304" pitchFamily="18" charset="0"/>
                        </a:rPr>
                        <a:t>SUBD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MULTD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 [F4]</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DIVD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630669"/>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Add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6</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44116">
                  <a:extLst>
                    <a:ext uri="{9D8B030D-6E8A-4147-A177-3AD203B41FA5}">
                      <a16:colId xmlns:a16="http://schemas.microsoft.com/office/drawing/2014/main" val="20002"/>
                    </a:ext>
                  </a:extLst>
                </a:gridCol>
                <a:gridCol w="208823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864094">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latin typeface="Times New Roman" panose="02020603050405020304" pitchFamily="18" charset="0"/>
                          <a:cs typeface="Times New Roman" panose="02020603050405020304" pitchFamily="18" charset="0"/>
                        </a:rPr>
                        <a:t>SUBD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dirty="0">
                          <a:latin typeface="Times New Roman" panose="02020603050405020304" pitchFamily="18" charset="0"/>
                          <a:cs typeface="Times New Roman" panose="02020603050405020304" pitchFamily="18" charset="0"/>
                        </a:rPr>
                        <a:t>ADDD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Add</a:t>
                      </a:r>
                      <a:r>
                        <a:rPr lang="en-US" altLang="zh-CN" sz="1600" b="0" baseline="0" dirty="0">
                          <a:solidFill>
                            <a:schemeClr val="tx1"/>
                          </a:solidFill>
                          <a:latin typeface="Times New Roman" panose="02020603050405020304" pitchFamily="18" charset="0"/>
                          <a:cs typeface="Times New Roman" panose="02020603050405020304" pitchFamily="18" charset="0"/>
                        </a:rPr>
                        <a:t>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MULTD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 [F4]</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DIVD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630669"/>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Add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Add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7</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7</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44116">
                  <a:extLst>
                    <a:ext uri="{9D8B030D-6E8A-4147-A177-3AD203B41FA5}">
                      <a16:colId xmlns:a16="http://schemas.microsoft.com/office/drawing/2014/main" val="20002"/>
                    </a:ext>
                  </a:extLst>
                </a:gridCol>
                <a:gridCol w="208823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864094">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latin typeface="Times New Roman" panose="02020603050405020304" pitchFamily="18" charset="0"/>
                          <a:cs typeface="Times New Roman" panose="02020603050405020304" pitchFamily="18" charset="0"/>
                        </a:rPr>
                        <a:t>SUBD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ADDD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Add</a:t>
                      </a:r>
                      <a:r>
                        <a:rPr lang="en-US" altLang="zh-CN" sz="1600" b="0" baseline="0" dirty="0">
                          <a:solidFill>
                            <a:schemeClr val="tx1"/>
                          </a:solidFill>
                          <a:latin typeface="Times New Roman" panose="02020603050405020304" pitchFamily="18" charset="0"/>
                          <a:cs typeface="Times New Roman" panose="02020603050405020304" pitchFamily="18" charset="0"/>
                        </a:rPr>
                        <a:t>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MULTD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 [F4]</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DIVD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630669"/>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Add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Add 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8</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7</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44116">
                  <a:extLst>
                    <a:ext uri="{9D8B030D-6E8A-4147-A177-3AD203B41FA5}">
                      <a16:colId xmlns:a16="http://schemas.microsoft.com/office/drawing/2014/main" val="20002"/>
                    </a:ext>
                  </a:extLst>
                </a:gridCol>
                <a:gridCol w="208823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864094">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ADDD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MULTD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 [F4]</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DIVD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630669"/>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Add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9</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7</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44116">
                  <a:extLst>
                    <a:ext uri="{9D8B030D-6E8A-4147-A177-3AD203B41FA5}">
                      <a16:colId xmlns:a16="http://schemas.microsoft.com/office/drawing/2014/main" val="20002"/>
                    </a:ext>
                  </a:extLst>
                </a:gridCol>
                <a:gridCol w="208823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864094">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ADDD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MULTD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 [F4]</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DIVD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630669"/>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Add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10</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7</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10</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44116">
                  <a:extLst>
                    <a:ext uri="{9D8B030D-6E8A-4147-A177-3AD203B41FA5}">
                      <a16:colId xmlns:a16="http://schemas.microsoft.com/office/drawing/2014/main" val="20002"/>
                    </a:ext>
                  </a:extLst>
                </a:gridCol>
                <a:gridCol w="208823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864094">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ADDD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MULTD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 [F4]</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DIVD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630669"/>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Add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11</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7</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10</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44116">
                  <a:extLst>
                    <a:ext uri="{9D8B030D-6E8A-4147-A177-3AD203B41FA5}">
                      <a16:colId xmlns:a16="http://schemas.microsoft.com/office/drawing/2014/main" val="20002"/>
                    </a:ext>
                  </a:extLst>
                </a:gridCol>
                <a:gridCol w="208823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864094">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MULTD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 [F4]</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DIVD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630669"/>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Execution/effective address cycle (EX):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有效地址计算</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44642" y="2132856"/>
            <a:ext cx="8774502"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② </a:t>
            </a:r>
            <a:r>
              <a:rPr lang="en-US" altLang="zh-CN" dirty="0">
                <a:solidFill>
                  <a:srgbClr val="800000"/>
                </a:solidFill>
                <a:latin typeface="Times New Roman" panose="02020603050405020304" pitchFamily="18" charset="0"/>
                <a:cs typeface="Times New Roman" panose="02020603050405020304" pitchFamily="18" charset="0"/>
              </a:rPr>
              <a:t>Register-Register ALU instruction </a:t>
            </a:r>
            <a:r>
              <a:rPr lang="zh-CN" altLang="en-US" dirty="0">
                <a:solidFill>
                  <a:schemeClr val="accent2"/>
                </a:solidFill>
                <a:latin typeface="Times New Roman" panose="02020603050405020304" pitchFamily="18" charset="0"/>
                <a:cs typeface="Times New Roman" panose="02020603050405020304" pitchFamily="18" charset="0"/>
              </a:rPr>
              <a:t>寄存器</a:t>
            </a:r>
            <a:r>
              <a:rPr lang="en-US" altLang="zh-CN" dirty="0">
                <a:solidFill>
                  <a:schemeClr val="accent2"/>
                </a:solidFill>
                <a:latin typeface="Times New Roman" panose="02020603050405020304" pitchFamily="18" charset="0"/>
                <a:cs typeface="Times New Roman" panose="02020603050405020304" pitchFamily="18" charset="0"/>
              </a:rPr>
              <a:t>-</a:t>
            </a:r>
            <a:r>
              <a:rPr lang="zh-CN" altLang="en-US" dirty="0">
                <a:solidFill>
                  <a:schemeClr val="accent2"/>
                </a:solidFill>
                <a:latin typeface="Times New Roman" panose="02020603050405020304" pitchFamily="18" charset="0"/>
                <a:cs typeface="Times New Roman" panose="02020603050405020304" pitchFamily="18" charset="0"/>
              </a:rPr>
              <a:t>寄存器</a:t>
            </a:r>
            <a:r>
              <a:rPr lang="en-US" altLang="zh-CN" dirty="0">
                <a:solidFill>
                  <a:schemeClr val="accent2"/>
                </a:solidFill>
                <a:latin typeface="Times New Roman" panose="02020603050405020304" pitchFamily="18" charset="0"/>
                <a:cs typeface="Times New Roman" panose="02020603050405020304" pitchFamily="18" charset="0"/>
              </a:rPr>
              <a:t>ALU:</a:t>
            </a:r>
          </a:p>
        </p:txBody>
      </p:sp>
      <p:grpSp>
        <p:nvGrpSpPr>
          <p:cNvPr id="12" name="组合 11"/>
          <p:cNvGrpSpPr/>
          <p:nvPr/>
        </p:nvGrpSpPr>
        <p:grpSpPr>
          <a:xfrm>
            <a:off x="2771800" y="3436240"/>
            <a:ext cx="4392488" cy="557923"/>
            <a:chOff x="3275856" y="1720853"/>
            <a:chExt cx="4392488" cy="557923"/>
          </a:xfrm>
        </p:grpSpPr>
        <p:sp>
          <p:nvSpPr>
            <p:cNvPr id="13" name="矩形 12"/>
            <p:cNvSpPr/>
            <p:nvPr/>
          </p:nvSpPr>
          <p:spPr bwMode="auto">
            <a:xfrm>
              <a:off x="3275856" y="1720853"/>
              <a:ext cx="3816424" cy="557923"/>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4" name="矩形 13"/>
            <p:cNvSpPr/>
            <p:nvPr/>
          </p:nvSpPr>
          <p:spPr>
            <a:xfrm>
              <a:off x="3563888" y="1748843"/>
              <a:ext cx="4104456" cy="461665"/>
            </a:xfrm>
            <a:prstGeom prst="rect">
              <a:avLst/>
            </a:prstGeom>
          </p:spPr>
          <p:txBody>
            <a:bodyPr wrap="square">
              <a:spAutoFit/>
            </a:bodyPr>
            <a:lstStyle/>
            <a:p>
              <a:pP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ALUoutput←A</a:t>
              </a:r>
              <a:r>
                <a:rPr lang="en-US" altLang="zh-CN" dirty="0">
                  <a:solidFill>
                    <a:schemeClr val="bg1"/>
                  </a:solidFill>
                  <a:latin typeface="华文中宋" panose="02010600040101010101" pitchFamily="2" charset="-122"/>
                  <a:ea typeface="华文中宋" panose="02010600040101010101" pitchFamily="2" charset="-122"/>
                </a:rPr>
                <a:t> op B</a:t>
              </a:r>
            </a:p>
          </p:txBody>
        </p:sp>
      </p:grpSp>
      <p:sp>
        <p:nvSpPr>
          <p:cNvPr id="5" name="矩形 4"/>
          <p:cNvSpPr/>
          <p:nvPr/>
        </p:nvSpPr>
        <p:spPr>
          <a:xfrm>
            <a:off x="123315" y="4019580"/>
            <a:ext cx="8857682" cy="1569660"/>
          </a:xfrm>
          <a:prstGeom prst="rect">
            <a:avLst/>
          </a:prstGeom>
        </p:spPr>
        <p:txBody>
          <a:bodyPr wrap="square">
            <a:spAutoFit/>
          </a:bodyPr>
          <a:lstStyle/>
          <a:p>
            <a:pPr marL="342900" indent="-342900" algn="just">
              <a:buSzPct val="100000"/>
              <a:buFont typeface="Wingdings" panose="05000000000000000000" pitchFamily="2" charset="2"/>
              <a:buChar char="u"/>
            </a:pPr>
            <a:r>
              <a:rPr lang="en-US" altLang="zh-CN" dirty="0">
                <a:solidFill>
                  <a:srgbClr val="800000"/>
                </a:solidFill>
                <a:latin typeface="Times New Roman" panose="02020603050405020304" pitchFamily="18" charset="0"/>
                <a:cs typeface="Times New Roman" panose="02020603050405020304" pitchFamily="18" charset="0"/>
              </a:rPr>
              <a:t>Operation:</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The ALU performs the operation specified by the </a:t>
            </a:r>
            <a:r>
              <a:rPr lang="en-US" altLang="zh-CN" dirty="0">
                <a:solidFill>
                  <a:srgbClr val="800000"/>
                </a:solidFill>
                <a:latin typeface="Times New Roman" panose="02020603050405020304" pitchFamily="18" charset="0"/>
                <a:cs typeface="Times New Roman" panose="02020603050405020304" pitchFamily="18" charset="0"/>
              </a:rPr>
              <a:t>function code</a:t>
            </a:r>
            <a:r>
              <a:rPr lang="en-US" altLang="zh-CN" dirty="0">
                <a:solidFill>
                  <a:schemeClr val="tx1"/>
                </a:solidFill>
                <a:latin typeface="Times New Roman" panose="02020603050405020304" pitchFamily="18" charset="0"/>
                <a:cs typeface="Times New Roman" panose="02020603050405020304" pitchFamily="18" charset="0"/>
              </a:rPr>
              <a:t> on the value in A and B.  </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 The result is placed in the temporary register </a:t>
            </a:r>
            <a:r>
              <a:rPr lang="en-US" altLang="zh-CN" dirty="0" err="1">
                <a:solidFill>
                  <a:srgbClr val="800000"/>
                </a:solidFill>
                <a:latin typeface="Times New Roman" panose="02020603050405020304" pitchFamily="18" charset="0"/>
                <a:cs typeface="Times New Roman" panose="02020603050405020304" pitchFamily="18" charset="0"/>
              </a:rPr>
              <a:t>ALUOutput</a:t>
            </a:r>
            <a:r>
              <a:rPr lang="en-US" altLang="zh-CN" dirty="0">
                <a:solidFill>
                  <a:schemeClr val="tx1"/>
                </a:solidFill>
                <a:latin typeface="Times New Roman" panose="02020603050405020304" pitchFamily="18" charset="0"/>
                <a:cs typeface="Times New Roman" panose="02020603050405020304" pitchFamily="18" charset="0"/>
              </a:rPr>
              <a:t>.</a:t>
            </a:r>
            <a:endParaRPr lang="en-US" altLang="zh-CN" dirty="0">
              <a:solidFill>
                <a:schemeClr val="accent2"/>
              </a:solidFill>
              <a:latin typeface="Times New Roman" panose="02020603050405020304" pitchFamily="18" charset="0"/>
              <a:cs typeface="Times New Roman" panose="02020603050405020304" pitchFamily="18" charset="0"/>
            </a:endParaRPr>
          </a:p>
        </p:txBody>
      </p:sp>
      <p:sp>
        <p:nvSpPr>
          <p:cNvPr id="15" name="矩形 14"/>
          <p:cNvSpPr/>
          <p:nvPr/>
        </p:nvSpPr>
        <p:spPr>
          <a:xfrm>
            <a:off x="3347864" y="2798543"/>
            <a:ext cx="2989854" cy="461665"/>
          </a:xfrm>
          <a:prstGeom prst="rect">
            <a:avLst/>
          </a:prstGeom>
        </p:spPr>
        <p:txBody>
          <a:bodyPr wrap="square">
            <a:spAutoFit/>
          </a:bodyPr>
          <a:lstStyle/>
          <a:p>
            <a:pPr eaLnBrk="1" hangingPunct="1">
              <a:spcBef>
                <a:spcPct val="50000"/>
              </a:spcBef>
            </a:pPr>
            <a:r>
              <a:rPr lang="en-US" altLang="zh-CN" dirty="0">
                <a:solidFill>
                  <a:schemeClr val="tx1"/>
                </a:solidFill>
                <a:latin typeface="华文中宋" panose="02010600040101010101" pitchFamily="2" charset="-122"/>
                <a:ea typeface="华文中宋" panose="02010600040101010101" pitchFamily="2" charset="-122"/>
              </a:rPr>
              <a:t>ADD R1, R2, R3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15</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7</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10</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44116">
                  <a:extLst>
                    <a:ext uri="{9D8B030D-6E8A-4147-A177-3AD203B41FA5}">
                      <a16:colId xmlns:a16="http://schemas.microsoft.com/office/drawing/2014/main" val="20002"/>
                    </a:ext>
                  </a:extLst>
                </a:gridCol>
                <a:gridCol w="208823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864094">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MULTD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Mem[45+Regs[R3]]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 [F4]</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DIVD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630669"/>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16</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7</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10</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44116">
                  <a:extLst>
                    <a:ext uri="{9D8B030D-6E8A-4147-A177-3AD203B41FA5}">
                      <a16:colId xmlns:a16="http://schemas.microsoft.com/office/drawing/2014/main" val="20002"/>
                    </a:ext>
                  </a:extLst>
                </a:gridCol>
                <a:gridCol w="208823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864094">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DIVD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630669"/>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56</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7</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10</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44116">
                  <a:extLst>
                    <a:ext uri="{9D8B030D-6E8A-4147-A177-3AD203B41FA5}">
                      <a16:colId xmlns:a16="http://schemas.microsoft.com/office/drawing/2014/main" val="20002"/>
                    </a:ext>
                  </a:extLst>
                </a:gridCol>
                <a:gridCol w="208823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864094">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DIVD</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Mem[34+Regs[R2]]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630669"/>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1" y="129786"/>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Cycle 57</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39552" y="836712"/>
          <a:ext cx="4325318" cy="2346960"/>
        </p:xfrm>
        <a:graphic>
          <a:graphicData uri="http://schemas.openxmlformats.org/drawingml/2006/table">
            <a:tbl>
              <a:tblPr firstRow="1" bandRow="1">
                <a:tableStyleId>{5C22544A-7EE6-4342-B048-85BDC9FD1C3A}</a:tableStyleId>
              </a:tblPr>
              <a:tblGrid>
                <a:gridCol w="1951237">
                  <a:extLst>
                    <a:ext uri="{9D8B030D-6E8A-4147-A177-3AD203B41FA5}">
                      <a16:colId xmlns:a16="http://schemas.microsoft.com/office/drawing/2014/main" val="20000"/>
                    </a:ext>
                  </a:extLst>
                </a:gridCol>
                <a:gridCol w="648797">
                  <a:extLst>
                    <a:ext uri="{9D8B030D-6E8A-4147-A177-3AD203B41FA5}">
                      <a16:colId xmlns:a16="http://schemas.microsoft.com/office/drawing/2014/main" val="20001"/>
                    </a:ext>
                  </a:extLst>
                </a:gridCol>
                <a:gridCol w="933195">
                  <a:extLst>
                    <a:ext uri="{9D8B030D-6E8A-4147-A177-3AD203B41FA5}">
                      <a16:colId xmlns:a16="http://schemas.microsoft.com/office/drawing/2014/main" val="20002"/>
                    </a:ext>
                  </a:extLst>
                </a:gridCol>
                <a:gridCol w="792089">
                  <a:extLst>
                    <a:ext uri="{9D8B030D-6E8A-4147-A177-3AD203B41FA5}">
                      <a16:colId xmlns:a16="http://schemas.microsoft.com/office/drawing/2014/main" val="20003"/>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F0, F2,</a:t>
                      </a:r>
                      <a:r>
                        <a:rPr lang="en-US" altLang="zh-CN" sz="1600" b="0" baseline="0" dirty="0">
                          <a:solidFill>
                            <a:schemeClr val="tx1"/>
                          </a:solidFill>
                          <a:latin typeface="Times New Roman" panose="02020603050405020304" pitchFamily="18" charset="0"/>
                          <a:cs typeface="Times New Roman" panose="02020603050405020304" pitchFamily="18" charset="0"/>
                        </a:rPr>
                        <a:t> </a:t>
                      </a:r>
                      <a:r>
                        <a:rPr lang="en-US" altLang="zh-CN" sz="16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3</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4</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7</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latin typeface="Times New Roman" panose="02020603050405020304" pitchFamily="18" charset="0"/>
                          <a:cs typeface="Times New Roman" panose="02020603050405020304" pitchFamily="18" charset="0"/>
                        </a:rPr>
                        <a:t>8</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57</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ADDD   F6, F8, F2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6</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10</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724128" y="836712"/>
          <a:ext cx="2453109" cy="1341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940941">
                  <a:extLst>
                    <a:ext uri="{9D8B030D-6E8A-4147-A177-3AD203B41FA5}">
                      <a16:colId xmlns:a16="http://schemas.microsoft.com/office/drawing/2014/main" val="20002"/>
                    </a:ext>
                  </a:extLst>
                </a:gridCol>
              </a:tblGrid>
              <a:tr h="284034">
                <a:tc>
                  <a:txBody>
                    <a:bodyPr/>
                    <a:lstStyle/>
                    <a:p>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Busy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Address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323528" y="3563540"/>
          <a:ext cx="8568950" cy="216408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044116">
                  <a:extLst>
                    <a:ext uri="{9D8B030D-6E8A-4147-A177-3AD203B41FA5}">
                      <a16:colId xmlns:a16="http://schemas.microsoft.com/office/drawing/2014/main" val="20002"/>
                    </a:ext>
                  </a:extLst>
                </a:gridCol>
                <a:gridCol w="2088232">
                  <a:extLst>
                    <a:ext uri="{9D8B030D-6E8A-4147-A177-3AD203B41FA5}">
                      <a16:colId xmlns:a16="http://schemas.microsoft.com/office/drawing/2014/main" val="20003"/>
                    </a:ext>
                  </a:extLst>
                </a:gridCol>
                <a:gridCol w="1872208">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864094">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
        <p:nvSpPr>
          <p:cNvPr id="11" name="矩形 10"/>
          <p:cNvSpPr/>
          <p:nvPr/>
        </p:nvSpPr>
        <p:spPr>
          <a:xfrm>
            <a:off x="1475656" y="404664"/>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3203848" y="3140968"/>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630669"/>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6071343"/>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1913344"/>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 status: </a:t>
            </a: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3100"/>
              </a:lnSpc>
              <a:spcBef>
                <a:spcPts val="0"/>
              </a:spcBef>
              <a:spcAft>
                <a:spcPts val="6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7" name="内容占位符 3"/>
          <p:cNvGraphicFramePr/>
          <p:nvPr/>
        </p:nvGraphicFramePr>
        <p:xfrm>
          <a:off x="1259632" y="2420888"/>
          <a:ext cx="7190389" cy="2812724"/>
        </p:xfrm>
        <a:graphic>
          <a:graphicData uri="http://schemas.openxmlformats.org/drawingml/2006/table">
            <a:tbl>
              <a:tblPr firstRow="1" bandRow="1">
                <a:tableStyleId>{5C22544A-7EE6-4342-B048-85BDC9FD1C3A}</a:tableStyleId>
              </a:tblPr>
              <a:tblGrid>
                <a:gridCol w="3301459">
                  <a:extLst>
                    <a:ext uri="{9D8B030D-6E8A-4147-A177-3AD203B41FA5}">
                      <a16:colId xmlns:a16="http://schemas.microsoft.com/office/drawing/2014/main" val="20000"/>
                    </a:ext>
                  </a:extLst>
                </a:gridCol>
                <a:gridCol w="1076540">
                  <a:extLst>
                    <a:ext uri="{9D8B030D-6E8A-4147-A177-3AD203B41FA5}">
                      <a16:colId xmlns:a16="http://schemas.microsoft.com/office/drawing/2014/main" val="20001"/>
                    </a:ext>
                  </a:extLst>
                </a:gridCol>
                <a:gridCol w="1233118">
                  <a:extLst>
                    <a:ext uri="{9D8B030D-6E8A-4147-A177-3AD203B41FA5}">
                      <a16:colId xmlns:a16="http://schemas.microsoft.com/office/drawing/2014/main" val="20002"/>
                    </a:ext>
                  </a:extLst>
                </a:gridCol>
                <a:gridCol w="1579272">
                  <a:extLst>
                    <a:ext uri="{9D8B030D-6E8A-4147-A177-3AD203B41FA5}">
                      <a16:colId xmlns:a16="http://schemas.microsoft.com/office/drawing/2014/main" val="20003"/>
                    </a:ext>
                  </a:extLst>
                </a:gridCol>
              </a:tblGrid>
              <a:tr h="261171">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Instruction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Issue</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Execute</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Write</a:t>
                      </a:r>
                      <a:r>
                        <a:rPr lang="en-US" altLang="zh-CN" sz="2000" b="1" baseline="0" dirty="0">
                          <a:solidFill>
                            <a:schemeClr val="tx1"/>
                          </a:solidFill>
                          <a:latin typeface="Times New Roman" panose="02020603050405020304" pitchFamily="18" charset="0"/>
                          <a:cs typeface="Times New Roman" panose="02020603050405020304" pitchFamily="18" charset="0"/>
                        </a:rPr>
                        <a:t> result</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28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LD F6,  34(R2)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822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LD  F2,  45(R3)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MULTD F0, F2,</a:t>
                      </a:r>
                      <a:r>
                        <a:rPr lang="en-US" altLang="zh-CN" sz="2000" b="0" baseline="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chemeClr val="tx1"/>
                          </a:solidFill>
                          <a:latin typeface="Times New Roman" panose="02020603050405020304" pitchFamily="18" charset="0"/>
                          <a:cs typeface="Times New Roman" panose="02020603050405020304" pitchFamily="18"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935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SUBD  F8, F6,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DIVD  F10, F0, 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ADDD F6, F8, F2</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i="0" kern="1200" dirty="0">
                          <a:solidFill>
                            <a:schemeClr val="dk1"/>
                          </a:solidFill>
                          <a:effectLst/>
                          <a:latin typeface="+mn-lt"/>
                          <a:ea typeface="+mn-ea"/>
                          <a:cs typeface="+mn-cs"/>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1913344"/>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Reservation stations: </a:t>
            </a: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3100"/>
              </a:lnSpc>
              <a:spcBef>
                <a:spcPts val="0"/>
              </a:spcBef>
              <a:spcAft>
                <a:spcPts val="600"/>
              </a:spcAft>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8" name="内容占位符 3"/>
          <p:cNvGraphicFramePr/>
          <p:nvPr/>
        </p:nvGraphicFramePr>
        <p:xfrm>
          <a:off x="107504" y="2235541"/>
          <a:ext cx="8928991" cy="2416484"/>
        </p:xfrm>
        <a:graphic>
          <a:graphicData uri="http://schemas.openxmlformats.org/drawingml/2006/table">
            <a:tbl>
              <a:tblPr firstRow="1" bandRow="1">
                <a:tableStyleId>{5C22544A-7EE6-4342-B048-85BDC9FD1C3A}</a:tableStyleId>
              </a:tblPr>
              <a:tblGrid>
                <a:gridCol w="892900">
                  <a:extLst>
                    <a:ext uri="{9D8B030D-6E8A-4147-A177-3AD203B41FA5}">
                      <a16:colId xmlns:a16="http://schemas.microsoft.com/office/drawing/2014/main" val="20000"/>
                    </a:ext>
                  </a:extLst>
                </a:gridCol>
                <a:gridCol w="744082">
                  <a:extLst>
                    <a:ext uri="{9D8B030D-6E8A-4147-A177-3AD203B41FA5}">
                      <a16:colId xmlns:a16="http://schemas.microsoft.com/office/drawing/2014/main" val="20001"/>
                    </a:ext>
                  </a:extLst>
                </a:gridCol>
                <a:gridCol w="883298">
                  <a:extLst>
                    <a:ext uri="{9D8B030D-6E8A-4147-A177-3AD203B41FA5}">
                      <a16:colId xmlns:a16="http://schemas.microsoft.com/office/drawing/2014/main" val="20002"/>
                    </a:ext>
                  </a:extLst>
                </a:gridCol>
                <a:gridCol w="2304256">
                  <a:extLst>
                    <a:ext uri="{9D8B030D-6E8A-4147-A177-3AD203B41FA5}">
                      <a16:colId xmlns:a16="http://schemas.microsoft.com/office/drawing/2014/main" val="20003"/>
                    </a:ext>
                  </a:extLst>
                </a:gridCol>
                <a:gridCol w="2318657">
                  <a:extLst>
                    <a:ext uri="{9D8B030D-6E8A-4147-A177-3AD203B41FA5}">
                      <a16:colId xmlns:a16="http://schemas.microsoft.com/office/drawing/2014/main" val="20004"/>
                    </a:ext>
                  </a:extLst>
                </a:gridCol>
                <a:gridCol w="892900">
                  <a:extLst>
                    <a:ext uri="{9D8B030D-6E8A-4147-A177-3AD203B41FA5}">
                      <a16:colId xmlns:a16="http://schemas.microsoft.com/office/drawing/2014/main" val="20005"/>
                    </a:ext>
                  </a:extLst>
                </a:gridCol>
                <a:gridCol w="892898">
                  <a:extLst>
                    <a:ext uri="{9D8B030D-6E8A-4147-A177-3AD203B41FA5}">
                      <a16:colId xmlns:a16="http://schemas.microsoft.com/office/drawing/2014/main" val="20006"/>
                    </a:ext>
                  </a:extLst>
                </a:gridCol>
              </a:tblGrid>
              <a:tr h="261171">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Name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Busy</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Op</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err="1">
                          <a:solidFill>
                            <a:schemeClr val="tx1"/>
                          </a:solidFill>
                          <a:latin typeface="Times New Roman" panose="02020603050405020304" pitchFamily="18" charset="0"/>
                          <a:cs typeface="Times New Roman" panose="02020603050405020304" pitchFamily="18" charset="0"/>
                        </a:rPr>
                        <a:t>Vj</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err="1">
                          <a:solidFill>
                            <a:schemeClr val="tx1"/>
                          </a:solidFill>
                          <a:latin typeface="Times New Roman" panose="02020603050405020304" pitchFamily="18" charset="0"/>
                          <a:cs typeface="Times New Roman" panose="02020603050405020304" pitchFamily="18" charset="0"/>
                        </a:rPr>
                        <a:t>Vk</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err="1">
                          <a:solidFill>
                            <a:schemeClr val="tx1"/>
                          </a:solidFill>
                          <a:latin typeface="Times New Roman" panose="02020603050405020304" pitchFamily="18" charset="0"/>
                          <a:cs typeface="Times New Roman" panose="02020603050405020304" pitchFamily="18" charset="0"/>
                        </a:rPr>
                        <a:t>Qj</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err="1">
                          <a:solidFill>
                            <a:schemeClr val="tx1"/>
                          </a:solidFill>
                          <a:latin typeface="Times New Roman" panose="02020603050405020304" pitchFamily="18" charset="0"/>
                          <a:cs typeface="Times New Roman" panose="02020603050405020304" pitchFamily="18" charset="0"/>
                        </a:rPr>
                        <a:t>Qk</a:t>
                      </a:r>
                      <a:r>
                        <a:rPr lang="en-US" altLang="zh-CN" sz="2000" b="1"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28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Add1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dirty="0">
                          <a:solidFill>
                            <a:schemeClr val="tx1"/>
                          </a:solidFill>
                          <a:latin typeface="Times New Roman" panose="02020603050405020304" pitchFamily="18" charset="0"/>
                          <a:cs typeface="Times New Roman" panose="02020603050405020304" pitchFamily="18" charset="0"/>
                        </a:rPr>
                        <a:t>No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822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Add2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dirty="0">
                          <a:solidFill>
                            <a:schemeClr val="tx1"/>
                          </a:solidFill>
                          <a:latin typeface="Times New Roman" panose="02020603050405020304" pitchFamily="18" charset="0"/>
                          <a:cs typeface="Times New Roman" panose="02020603050405020304" pitchFamily="18" charset="0"/>
                        </a:rPr>
                        <a:t>No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Add3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dirty="0">
                          <a:solidFill>
                            <a:schemeClr val="tx1"/>
                          </a:solidFill>
                          <a:latin typeface="Times New Roman" panose="02020603050405020304" pitchFamily="18" charset="0"/>
                          <a:cs typeface="Times New Roman" panose="02020603050405020304" pitchFamily="18" charset="0"/>
                        </a:rPr>
                        <a:t>No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935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Mult1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dirty="0">
                          <a:solidFill>
                            <a:schemeClr val="tx1"/>
                          </a:solidFill>
                          <a:latin typeface="Times New Roman" panose="02020603050405020304" pitchFamily="18" charset="0"/>
                          <a:cs typeface="Times New Roman" panose="02020603050405020304" pitchFamily="18" charset="0"/>
                        </a:rPr>
                        <a:t>Yes</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dirty="0">
                          <a:solidFill>
                            <a:schemeClr val="tx1"/>
                          </a:solidFill>
                          <a:latin typeface="Times New Roman" panose="02020603050405020304" pitchFamily="18" charset="0"/>
                          <a:cs typeface="Times New Roman" panose="02020603050405020304" pitchFamily="18" charset="0"/>
                        </a:rPr>
                        <a:t>MULT</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Mem[45+Regs[R3]]</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dirty="0" err="1">
                          <a:latin typeface="Times New Roman" panose="02020603050405020304" pitchFamily="18" charset="0"/>
                          <a:cs typeface="Times New Roman" panose="02020603050405020304" pitchFamily="18" charset="0"/>
                        </a:rPr>
                        <a:t>Regs</a:t>
                      </a:r>
                      <a:r>
                        <a:rPr lang="en-US" altLang="zh-CN" sz="2000" dirty="0">
                          <a:latin typeface="Times New Roman" panose="02020603050405020304" pitchFamily="18" charset="0"/>
                          <a:cs typeface="Times New Roman" panose="02020603050405020304" pitchFamily="18" charset="0"/>
                        </a:rPr>
                        <a:t>[F4]</a:t>
                      </a:r>
                      <a:endParaRPr lang="zh-CN" altLang="en-US"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117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Mult2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dirty="0">
                          <a:solidFill>
                            <a:schemeClr val="tx1"/>
                          </a:solidFill>
                          <a:latin typeface="Times New Roman" panose="02020603050405020304" pitchFamily="18" charset="0"/>
                          <a:cs typeface="Times New Roman" panose="02020603050405020304" pitchFamily="18" charset="0"/>
                        </a:rPr>
                        <a:t>Yes</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dirty="0">
                          <a:solidFill>
                            <a:schemeClr val="tx1"/>
                          </a:solidFill>
                          <a:latin typeface="Times New Roman" panose="02020603050405020304" pitchFamily="18" charset="0"/>
                          <a:cs typeface="Times New Roman" panose="02020603050405020304" pitchFamily="18" charset="0"/>
                        </a:rPr>
                        <a:t>DIV</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dirty="0">
                          <a:solidFill>
                            <a:schemeClr val="tx1"/>
                          </a:solidFill>
                          <a:latin typeface="Times New Roman" panose="02020603050405020304" pitchFamily="18" charset="0"/>
                          <a:cs typeface="Times New Roman" panose="02020603050405020304" pitchFamily="18" charset="0"/>
                        </a:rPr>
                        <a:t>Mem[34+Regs[R2]]</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dirty="0">
                          <a:solidFill>
                            <a:schemeClr val="tx1"/>
                          </a:solidFill>
                          <a:latin typeface="Times New Roman" panose="02020603050405020304" pitchFamily="18" charset="0"/>
                          <a:cs typeface="Times New Roman" panose="02020603050405020304" pitchFamily="18" charset="0"/>
                        </a:rPr>
                        <a:t>Mult1</a:t>
                      </a:r>
                      <a:r>
                        <a:rPr lang="en-US" altLang="zh-CN" sz="2000" b="0" baseline="0" dirty="0">
                          <a:solidFill>
                            <a:schemeClr val="tx1"/>
                          </a:solidFill>
                          <a:latin typeface="Times New Roman" panose="02020603050405020304" pitchFamily="18" charset="0"/>
                          <a:cs typeface="Times New Roman" panose="02020603050405020304" pitchFamily="18" charset="0"/>
                        </a:rPr>
                        <a:t> </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9" name="矩形 8"/>
          <p:cNvSpPr/>
          <p:nvPr/>
        </p:nvSpPr>
        <p:spPr>
          <a:xfrm>
            <a:off x="47663" y="4883338"/>
            <a:ext cx="8717660"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Registers status: </a:t>
            </a:r>
          </a:p>
        </p:txBody>
      </p:sp>
      <p:graphicFrame>
        <p:nvGraphicFramePr>
          <p:cNvPr id="10" name="内容占位符 3"/>
          <p:cNvGraphicFramePr/>
          <p:nvPr/>
        </p:nvGraphicFramePr>
        <p:xfrm>
          <a:off x="519901" y="5653224"/>
          <a:ext cx="8245422" cy="831524"/>
        </p:xfrm>
        <a:graphic>
          <a:graphicData uri="http://schemas.openxmlformats.org/drawingml/2006/table">
            <a:tbl>
              <a:tblPr firstRow="1" bandRow="1">
                <a:tableStyleId>{5C22544A-7EE6-4342-B048-85BDC9FD1C3A}</a:tableStyleId>
              </a:tblPr>
              <a:tblGrid>
                <a:gridCol w="756591">
                  <a:extLst>
                    <a:ext uri="{9D8B030D-6E8A-4147-A177-3AD203B41FA5}">
                      <a16:colId xmlns:a16="http://schemas.microsoft.com/office/drawing/2014/main" val="20000"/>
                    </a:ext>
                  </a:extLst>
                </a:gridCol>
                <a:gridCol w="852290">
                  <a:extLst>
                    <a:ext uri="{9D8B030D-6E8A-4147-A177-3AD203B41FA5}">
                      <a16:colId xmlns:a16="http://schemas.microsoft.com/office/drawing/2014/main" val="20001"/>
                    </a:ext>
                  </a:extLst>
                </a:gridCol>
                <a:gridCol w="868135">
                  <a:extLst>
                    <a:ext uri="{9D8B030D-6E8A-4147-A177-3AD203B41FA5}">
                      <a16:colId xmlns:a16="http://schemas.microsoft.com/office/drawing/2014/main" val="20002"/>
                    </a:ext>
                  </a:extLst>
                </a:gridCol>
                <a:gridCol w="814376">
                  <a:extLst>
                    <a:ext uri="{9D8B030D-6E8A-4147-A177-3AD203B41FA5}">
                      <a16:colId xmlns:a16="http://schemas.microsoft.com/office/drawing/2014/main" val="20003"/>
                    </a:ext>
                  </a:extLst>
                </a:gridCol>
                <a:gridCol w="920035">
                  <a:extLst>
                    <a:ext uri="{9D8B030D-6E8A-4147-A177-3AD203B41FA5}">
                      <a16:colId xmlns:a16="http://schemas.microsoft.com/office/drawing/2014/main" val="20004"/>
                    </a:ext>
                  </a:extLst>
                </a:gridCol>
                <a:gridCol w="920035">
                  <a:extLst>
                    <a:ext uri="{9D8B030D-6E8A-4147-A177-3AD203B41FA5}">
                      <a16:colId xmlns:a16="http://schemas.microsoft.com/office/drawing/2014/main" val="20005"/>
                    </a:ext>
                  </a:extLst>
                </a:gridCol>
                <a:gridCol w="778490">
                  <a:extLst>
                    <a:ext uri="{9D8B030D-6E8A-4147-A177-3AD203B41FA5}">
                      <a16:colId xmlns:a16="http://schemas.microsoft.com/office/drawing/2014/main" val="20006"/>
                    </a:ext>
                  </a:extLst>
                </a:gridCol>
                <a:gridCol w="778490">
                  <a:extLst>
                    <a:ext uri="{9D8B030D-6E8A-4147-A177-3AD203B41FA5}">
                      <a16:colId xmlns:a16="http://schemas.microsoft.com/office/drawing/2014/main" val="20007"/>
                    </a:ext>
                  </a:extLst>
                </a:gridCol>
                <a:gridCol w="778490">
                  <a:extLst>
                    <a:ext uri="{9D8B030D-6E8A-4147-A177-3AD203B41FA5}">
                      <a16:colId xmlns:a16="http://schemas.microsoft.com/office/drawing/2014/main" val="20008"/>
                    </a:ext>
                  </a:extLst>
                </a:gridCol>
                <a:gridCol w="778490">
                  <a:extLst>
                    <a:ext uri="{9D8B030D-6E8A-4147-A177-3AD203B41FA5}">
                      <a16:colId xmlns:a16="http://schemas.microsoft.com/office/drawing/2014/main" val="20009"/>
                    </a:ext>
                  </a:extLst>
                </a:gridCol>
              </a:tblGrid>
              <a:tr h="261171">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Field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F0 </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F2 </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F4</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F6</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F8</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F10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F12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F30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28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Qi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latin typeface="Times New Roman" panose="02020603050405020304" pitchFamily="18" charset="0"/>
                          <a:cs typeface="Times New Roman" panose="02020603050405020304" pitchFamily="18" charset="0"/>
                        </a:rPr>
                        <a:t>Mult1</a:t>
                      </a:r>
                      <a:r>
                        <a:rPr lang="en-US" altLang="zh-CN" baseline="0"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dirty="0">
                          <a:latin typeface="Times New Roman" panose="02020603050405020304" pitchFamily="18" charset="0"/>
                          <a:cs typeface="Times New Roman" panose="02020603050405020304" pitchFamily="18" charset="0"/>
                        </a:rPr>
                        <a:t>Mult2 </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1108076"/>
            <a:ext cx="8717660" cy="3296928"/>
          </a:xfrm>
          <a:prstGeom prst="rect">
            <a:avLst/>
          </a:prstGeom>
        </p:spPr>
        <p:txBody>
          <a:bodyPr wrap="square">
            <a:spAutoFit/>
          </a:bodyPr>
          <a:lstStyle/>
          <a:p>
            <a:pPr marL="457200" indent="-457200" algn="just">
              <a:lnSpc>
                <a:spcPts val="2800"/>
              </a:lnSpc>
              <a:spcBef>
                <a:spcPts val="0"/>
              </a:spcBef>
              <a:spcAft>
                <a:spcPts val="0"/>
              </a:spcAft>
              <a:buSzPct val="100000"/>
              <a:buFont typeface="Symbol" panose="05050102010706020507" pitchFamily="18" charset="2"/>
              <a:buChar char="¨"/>
            </a:pP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p>
          <a:p>
            <a:pPr marL="457200" indent="-457200" algn="just">
              <a:lnSpc>
                <a:spcPts val="2800"/>
              </a:lnSpc>
              <a:spcBef>
                <a:spcPts val="0"/>
              </a:spcBef>
              <a:spcAft>
                <a:spcPts val="0"/>
              </a:spcAft>
              <a:buSzPct val="50000"/>
              <a:buFont typeface="Wingdings" panose="05000000000000000000" pitchFamily="2" charset="2"/>
              <a:buChar char="Ø"/>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ADDD has completed since operands of DIVD are copied, thereby overcoming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WAR hazard</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DIVD</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的操作数是拷贝的</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指令的结果</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故</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ADDD</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完成</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因而消除了</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WAR</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a:t>
            </a:r>
          </a:p>
          <a:p>
            <a:pPr marL="457200" indent="-457200" algn="just">
              <a:lnSpc>
                <a:spcPts val="2800"/>
              </a:lnSpc>
              <a:spcBef>
                <a:spcPts val="0"/>
              </a:spcBef>
              <a:spcAft>
                <a:spcPts val="0"/>
              </a:spcAft>
              <a:buSzPct val="50000"/>
              <a:buFont typeface="Wingdings" panose="05000000000000000000" pitchFamily="2" charset="2"/>
              <a:buChar char="Ø"/>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Even if the load of F6 was delayed, the add into F6 could be executed without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 hazard</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即使载入</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F6</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的操作延迟</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ADDD</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操作也能进行而无</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WAW</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a:t>
            </a:r>
          </a:p>
          <a:p>
            <a:pPr marL="457200" indent="-457200" algn="just">
              <a:lnSpc>
                <a:spcPts val="2800"/>
              </a:lnSpc>
              <a:spcBef>
                <a:spcPts val="0"/>
              </a:spcBef>
              <a:spcAft>
                <a:spcPts val="0"/>
              </a:spcAft>
              <a:buSzPct val="50000"/>
              <a:buFont typeface="Wingdings" panose="05000000000000000000" pitchFamily="2" charset="2"/>
              <a:buChar char="Ø"/>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MULT and DIV are only instructions not finished.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只有</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MULT</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DIV</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指令未完成</a:t>
            </a:r>
          </a:p>
        </p:txBody>
      </p:sp>
      <p:pic>
        <p:nvPicPr>
          <p:cNvPr id="2" name="图片 1"/>
          <p:cNvPicPr>
            <a:picLocks noChangeAspect="1"/>
          </p:cNvPicPr>
          <p:nvPr/>
        </p:nvPicPr>
        <p:blipFill>
          <a:blip r:embed="rId3"/>
          <a:stretch>
            <a:fillRect/>
          </a:stretch>
        </p:blipFill>
        <p:spPr>
          <a:xfrm>
            <a:off x="1979712" y="4405004"/>
            <a:ext cx="5658931" cy="2318059"/>
          </a:xfrm>
          <a:prstGeom prst="rect">
            <a:avLst/>
          </a:prstGeom>
        </p:spPr>
      </p:pic>
    </p:spTree>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229" y="973138"/>
            <a:ext cx="8777500" cy="1264129"/>
          </a:xfrm>
          <a:prstGeom prst="rect">
            <a:avLst/>
          </a:prstGeom>
        </p:spPr>
        <p:txBody>
          <a:bodyPr wrap="square">
            <a:spAutoFit/>
          </a:bodyPr>
          <a:lstStyle/>
          <a:p>
            <a:pPr marL="457200" indent="-457200" algn="just">
              <a:lnSpc>
                <a:spcPts val="28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basic structure of a DLX FP unit using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algorithm.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800"/>
              </a:lnSpc>
              <a:spcBef>
                <a:spcPts val="0"/>
              </a:spcBef>
              <a:spcAft>
                <a:spcPts val="600"/>
              </a:spcAft>
              <a:buSzPct val="50000"/>
              <a:buFont typeface="Wingdings" panose="05000000000000000000" pitchFamily="2" charset="2"/>
              <a:buChar char="Ø"/>
            </a:pP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rotWithShape="1">
          <a:blip r:embed="rId3"/>
          <a:srcRect t="2215"/>
          <a:stretch>
            <a:fillRect/>
          </a:stretch>
        </p:blipFill>
        <p:spPr>
          <a:xfrm>
            <a:off x="1691680" y="1772555"/>
            <a:ext cx="5976664" cy="5085445"/>
          </a:xfrm>
          <a:prstGeom prst="rect">
            <a:avLst/>
          </a:prstGeom>
        </p:spPr>
      </p:pic>
    </p:spTree>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980728"/>
            <a:ext cx="8717660" cy="462627"/>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steps in algorithm and what is required for each step.</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nvGraphicFramePr>
        <p:xfrm>
          <a:off x="611561" y="1555459"/>
          <a:ext cx="8153762" cy="524256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4121314">
                  <a:extLst>
                    <a:ext uri="{9D8B030D-6E8A-4147-A177-3AD203B41FA5}">
                      <a16:colId xmlns:a16="http://schemas.microsoft.com/office/drawing/2014/main" val="20002"/>
                    </a:ext>
                  </a:extLst>
                </a:gridCol>
              </a:tblGrid>
              <a:tr h="335280">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Wait until </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Action or bookkeeping</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04216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Issue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0" dirty="0">
                          <a:solidFill>
                            <a:schemeClr val="tx1"/>
                          </a:solidFill>
                          <a:latin typeface="Times New Roman" panose="02020603050405020304" pitchFamily="18" charset="0"/>
                          <a:cs typeface="Times New Roman" panose="02020603050405020304" pitchFamily="18" charset="0"/>
                        </a:rPr>
                        <a:t>Station or buffer empty</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latin typeface="Times New Roman" panose="02020603050405020304" pitchFamily="18" charset="0"/>
                          <a:cs typeface="Times New Roman" panose="02020603050405020304" pitchFamily="18" charset="0"/>
                        </a:rPr>
                        <a:t>if (Register[‘S1’].Qi</a:t>
                      </a:r>
                      <a:r>
                        <a:rPr lang="zh-CN" altLang="en-US" sz="16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0</a:t>
                      </a:r>
                      <a:r>
                        <a:rPr lang="en-US" altLang="zh-CN" sz="16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cs typeface="Times New Roman" panose="02020603050405020304" pitchFamily="18" charset="0"/>
                        </a:rPr>
                        <a:t>   {RS[r].</a:t>
                      </a:r>
                      <a:r>
                        <a:rPr lang="en-US" altLang="zh-CN" sz="1600" dirty="0" err="1">
                          <a:latin typeface="Times New Roman" panose="02020603050405020304" pitchFamily="18" charset="0"/>
                          <a:cs typeface="Times New Roman" panose="02020603050405020304" pitchFamily="18" charset="0"/>
                        </a:rPr>
                        <a:t>Qj</a:t>
                      </a:r>
                      <a:r>
                        <a:rPr lang="zh-CN" altLang="en-US" sz="16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Register[‘S1’].</a:t>
                      </a:r>
                      <a:r>
                        <a:rPr lang="en-US" altLang="zh-CN" sz="1600" b="0" i="0" kern="1200" dirty="0" err="1">
                          <a:solidFill>
                            <a:schemeClr val="dk1"/>
                          </a:solidFill>
                          <a:effectLst/>
                          <a:latin typeface="Times New Roman" panose="02020603050405020304" pitchFamily="18" charset="0"/>
                          <a:ea typeface="+mn-ea"/>
                          <a:cs typeface="Times New Roman" panose="02020603050405020304" pitchFamily="18" charset="0"/>
                        </a:rPr>
                        <a:t>Qj</a:t>
                      </a:r>
                      <a:r>
                        <a:rPr lang="en-US" altLang="zh-CN" sz="16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cs typeface="Times New Roman" panose="02020603050405020304" pitchFamily="18" charset="0"/>
                        </a:rPr>
                        <a:t>else {RS[r].</a:t>
                      </a:r>
                      <a:r>
                        <a:rPr lang="en-US" altLang="zh-CN" sz="1600" dirty="0" err="1">
                          <a:latin typeface="Times New Roman" panose="02020603050405020304" pitchFamily="18" charset="0"/>
                          <a:cs typeface="Times New Roman" panose="02020603050405020304" pitchFamily="18" charset="0"/>
                        </a:rPr>
                        <a:t>Vj</a:t>
                      </a:r>
                      <a:r>
                        <a:rPr lang="zh-CN" altLang="en-US" sz="16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S1; </a:t>
                      </a:r>
                      <a:r>
                        <a:rPr lang="en-US" altLang="zh-CN" sz="1600" dirty="0">
                          <a:latin typeface="Times New Roman" panose="02020603050405020304" pitchFamily="18" charset="0"/>
                          <a:cs typeface="Times New Roman" panose="02020603050405020304" pitchFamily="18" charset="0"/>
                        </a:rPr>
                        <a:t>RS[r].</a:t>
                      </a:r>
                      <a:r>
                        <a:rPr lang="en-US" altLang="zh-CN" sz="1600" dirty="0" err="1">
                          <a:latin typeface="Times New Roman" panose="02020603050405020304" pitchFamily="18" charset="0"/>
                          <a:cs typeface="Times New Roman" panose="02020603050405020304" pitchFamily="18" charset="0"/>
                        </a:rPr>
                        <a:t>Qj</a:t>
                      </a:r>
                      <a:r>
                        <a:rPr lang="zh-CN" altLang="en-US" sz="16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0</a:t>
                      </a:r>
                      <a:r>
                        <a:rPr lang="en-US" altLang="zh-CN" sz="16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cs typeface="Times New Roman" panose="02020603050405020304" pitchFamily="18" charset="0"/>
                        </a:rPr>
                        <a:t>If (Register[‘S2’].Qi</a:t>
                      </a:r>
                      <a:r>
                        <a:rPr lang="zh-CN" altLang="en-US" sz="16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0</a:t>
                      </a:r>
                      <a:r>
                        <a:rPr lang="en-US" altLang="zh-CN" sz="16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cs typeface="Times New Roman" panose="02020603050405020304" pitchFamily="18" charset="0"/>
                        </a:rPr>
                        <a:t>   {RS[r].</a:t>
                      </a:r>
                      <a:r>
                        <a:rPr lang="en-US" altLang="zh-CN" sz="1600" dirty="0" err="1">
                          <a:latin typeface="Times New Roman" panose="02020603050405020304" pitchFamily="18" charset="0"/>
                          <a:cs typeface="Times New Roman" panose="02020603050405020304" pitchFamily="18" charset="0"/>
                        </a:rPr>
                        <a:t>Qk</a:t>
                      </a:r>
                      <a:r>
                        <a:rPr lang="zh-CN" altLang="en-US" sz="16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Register[‘S2’].Qi</a:t>
                      </a:r>
                      <a:r>
                        <a:rPr lang="en-US" altLang="zh-CN" sz="16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cs typeface="Times New Roman" panose="02020603050405020304" pitchFamily="18" charset="0"/>
                        </a:rPr>
                        <a:t>else {RS[r].</a:t>
                      </a:r>
                      <a:r>
                        <a:rPr lang="en-US" altLang="zh-CN" sz="1600" dirty="0" err="1">
                          <a:latin typeface="Times New Roman" panose="02020603050405020304" pitchFamily="18" charset="0"/>
                          <a:cs typeface="Times New Roman" panose="02020603050405020304" pitchFamily="18" charset="0"/>
                        </a:rPr>
                        <a:t>Vk</a:t>
                      </a:r>
                      <a:r>
                        <a:rPr lang="zh-CN" altLang="en-US" sz="16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S2; </a:t>
                      </a:r>
                      <a:r>
                        <a:rPr lang="en-US" altLang="zh-CN" sz="1600" dirty="0">
                          <a:latin typeface="Times New Roman" panose="02020603050405020304" pitchFamily="18" charset="0"/>
                          <a:cs typeface="Times New Roman" panose="02020603050405020304" pitchFamily="18" charset="0"/>
                        </a:rPr>
                        <a:t>RS[r].</a:t>
                      </a:r>
                      <a:r>
                        <a:rPr lang="en-US" altLang="zh-CN" sz="1600" dirty="0" err="1">
                          <a:latin typeface="Times New Roman" panose="02020603050405020304" pitchFamily="18" charset="0"/>
                          <a:cs typeface="Times New Roman" panose="02020603050405020304" pitchFamily="18" charset="0"/>
                        </a:rPr>
                        <a:t>Qk</a:t>
                      </a:r>
                      <a:r>
                        <a:rPr lang="zh-CN" altLang="en-US" sz="16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0</a:t>
                      </a:r>
                      <a:r>
                        <a:rPr lang="en-US" altLang="zh-CN" sz="16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cs typeface="Times New Roman" panose="02020603050405020304" pitchFamily="18" charset="0"/>
                        </a:rPr>
                        <a:t>RS[r].Busy</a:t>
                      </a:r>
                      <a:r>
                        <a:rPr lang="zh-CN" altLang="en-US" sz="1600" b="0" i="0" kern="1200" dirty="0">
                          <a:solidFill>
                            <a:schemeClr val="dk1"/>
                          </a:solidFill>
                          <a:effectLst/>
                          <a:latin typeface="Times New Roman" panose="02020603050405020304" pitchFamily="18" charset="0"/>
                          <a:ea typeface="+mn-ea"/>
                          <a:cs typeface="Times New Roman" panose="02020603050405020304" pitchFamily="18" charset="0"/>
                        </a:rPr>
                        <a:t>←</a:t>
                      </a:r>
                      <a:r>
                        <a:rPr lang="en-US" altLang="zh-CN" sz="1600" b="0" i="0" kern="1200" dirty="0">
                          <a:solidFill>
                            <a:schemeClr val="dk1"/>
                          </a:solidFill>
                          <a:effectLst/>
                          <a:latin typeface="Times New Roman" panose="02020603050405020304" pitchFamily="18" charset="0"/>
                          <a:ea typeface="+mn-ea"/>
                          <a:cs typeface="Times New Roman" panose="02020603050405020304" pitchFamily="18" charset="0"/>
                        </a:rPr>
                        <a:t>Yes; Register[‘D’].Qi=r;</a:t>
                      </a:r>
                      <a:endParaRPr lang="en-US" altLang="zh-C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r>
                        <a:rPr lang="en-US" altLang="zh-CN" sz="1600" dirty="0">
                          <a:latin typeface="Times New Roman" panose="02020603050405020304" pitchFamily="18" charset="0"/>
                          <a:cs typeface="Times New Roman" panose="02020603050405020304" pitchFamily="18" charset="0"/>
                        </a:rPr>
                        <a:t>Execute </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latin typeface="Times New Roman" panose="02020603050405020304" pitchFamily="18" charset="0"/>
                          <a:cs typeface="Times New Roman" panose="02020603050405020304" pitchFamily="18" charset="0"/>
                        </a:rPr>
                        <a:t>(RS[r].</a:t>
                      </a:r>
                      <a:r>
                        <a:rPr lang="en-US" altLang="zh-CN" sz="1600" dirty="0" err="1">
                          <a:latin typeface="Times New Roman" panose="02020603050405020304" pitchFamily="18" charset="0"/>
                          <a:cs typeface="Times New Roman" panose="02020603050405020304" pitchFamily="18" charset="0"/>
                        </a:rPr>
                        <a:t>Qj</a:t>
                      </a:r>
                      <a:r>
                        <a:rPr lang="en-US" altLang="zh-CN" sz="1600" dirty="0">
                          <a:latin typeface="Times New Roman" panose="02020603050405020304" pitchFamily="18" charset="0"/>
                          <a:cs typeface="Times New Roman" panose="02020603050405020304" pitchFamily="18" charset="0"/>
                        </a:rPr>
                        <a:t> = 0) and (RS[r].</a:t>
                      </a:r>
                      <a:r>
                        <a:rPr lang="en-US" altLang="zh-CN" sz="1600" dirty="0" err="1">
                          <a:latin typeface="Times New Roman" panose="02020603050405020304" pitchFamily="18" charset="0"/>
                          <a:cs typeface="Times New Roman" panose="02020603050405020304" pitchFamily="18" charset="0"/>
                        </a:rPr>
                        <a:t>Qk</a:t>
                      </a:r>
                      <a:r>
                        <a:rPr lang="en-US" altLang="zh-CN" sz="1600" dirty="0">
                          <a:latin typeface="Times New Roman" panose="02020603050405020304" pitchFamily="18" charset="0"/>
                          <a:cs typeface="Times New Roman" panose="02020603050405020304" pitchFamily="18" charset="0"/>
                        </a:rPr>
                        <a:t> = 0)</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latin typeface="Times New Roman" panose="02020603050405020304" pitchFamily="18" charset="0"/>
                          <a:cs typeface="Times New Roman" panose="02020603050405020304" pitchFamily="18" charset="0"/>
                        </a:rPr>
                        <a:t>None --- operands are in </a:t>
                      </a:r>
                      <a:r>
                        <a:rPr lang="en-US" altLang="zh-CN" sz="1600" dirty="0" err="1">
                          <a:latin typeface="Times New Roman" panose="02020603050405020304" pitchFamily="18" charset="0"/>
                          <a:cs typeface="Times New Roman" panose="02020603050405020304" pitchFamily="18" charset="0"/>
                        </a:rPr>
                        <a:t>Vj</a:t>
                      </a:r>
                      <a:r>
                        <a:rPr lang="en-US" altLang="zh-CN" sz="1600" dirty="0">
                          <a:latin typeface="Times New Roman" panose="02020603050405020304" pitchFamily="18" charset="0"/>
                          <a:cs typeface="Times New Roman" panose="02020603050405020304" pitchFamily="18" charset="0"/>
                        </a:rPr>
                        <a:t> and </a:t>
                      </a:r>
                      <a:r>
                        <a:rPr lang="en-US" altLang="zh-CN" sz="1600" dirty="0" err="1">
                          <a:latin typeface="Times New Roman" panose="02020603050405020304" pitchFamily="18" charset="0"/>
                          <a:cs typeface="Times New Roman" panose="02020603050405020304" pitchFamily="18" charset="0"/>
                        </a:rPr>
                        <a:t>Vk</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86000">
                <a:tc>
                  <a:txBody>
                    <a:bodyPr/>
                    <a:lstStyle/>
                    <a:p>
                      <a:r>
                        <a:rPr lang="en-US" altLang="zh-CN" sz="1600" dirty="0">
                          <a:latin typeface="Times New Roman" panose="02020603050405020304" pitchFamily="18" charset="0"/>
                          <a:cs typeface="Times New Roman" panose="02020603050405020304" pitchFamily="18" charset="0"/>
                        </a:rPr>
                        <a:t>Write result</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latin typeface="Times New Roman" panose="02020603050405020304" pitchFamily="18" charset="0"/>
                          <a:cs typeface="Times New Roman" panose="02020603050405020304" pitchFamily="18" charset="0"/>
                        </a:rPr>
                        <a:t>Execution completed at r and CDB Available</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8077" t="-130133" r="-296" b="-3467"/>
                      </a:stretch>
                    </a:blip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980728"/>
            <a:ext cx="8717660" cy="5773375"/>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steps in algorithm and what is required for each step.</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the issuing instruction,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the destination,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S1</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S2</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are the source register numbers,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the reservation station or buffer that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assigned to.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the reservation-station data structure.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发射</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目标</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即需要这条指令计算结果的寄存器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S1, S2: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源寄存器号</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r: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对</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赋值的保留站或缓冲器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RS: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保留站的数据结构</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value returned by a reservation station or by the load unit is called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result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保留站或</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单元返回的值称为结果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(result)</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register data structure (not register file), while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Store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the store-buffer data structure.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是寄存器的数据结构</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Store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是</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store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缓冲器的数据结构</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Ri</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means name of register </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Ri</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rather than the contents of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Ri</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Ri</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的意思是寄存器</a:t>
            </a:r>
            <a:r>
              <a:rPr lang="en-US" altLang="zh-CN"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Ri</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而不是</a:t>
            </a:r>
            <a:r>
              <a:rPr lang="en-US" altLang="zh-CN"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Ri</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的内容</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Execution/effective address cycle (EX):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有效地址计算</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44642" y="1916832"/>
            <a:ext cx="8774502"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② </a:t>
            </a:r>
            <a:r>
              <a:rPr lang="en-US" altLang="zh-CN" dirty="0">
                <a:solidFill>
                  <a:srgbClr val="800000"/>
                </a:solidFill>
                <a:latin typeface="Times New Roman" panose="02020603050405020304" pitchFamily="18" charset="0"/>
                <a:cs typeface="Times New Roman" panose="02020603050405020304" pitchFamily="18" charset="0"/>
              </a:rPr>
              <a:t>Register-Register ALU instruction </a:t>
            </a:r>
            <a:r>
              <a:rPr lang="zh-CN" altLang="en-US" dirty="0">
                <a:solidFill>
                  <a:schemeClr val="accent2"/>
                </a:solidFill>
                <a:latin typeface="Times New Roman" panose="02020603050405020304" pitchFamily="18" charset="0"/>
                <a:cs typeface="Times New Roman" panose="02020603050405020304" pitchFamily="18" charset="0"/>
              </a:rPr>
              <a:t>寄存器</a:t>
            </a:r>
            <a:r>
              <a:rPr lang="en-US" altLang="zh-CN" dirty="0">
                <a:solidFill>
                  <a:schemeClr val="accent2"/>
                </a:solidFill>
                <a:latin typeface="Times New Roman" panose="02020603050405020304" pitchFamily="18" charset="0"/>
                <a:cs typeface="Times New Roman" panose="02020603050405020304" pitchFamily="18" charset="0"/>
              </a:rPr>
              <a:t>-</a:t>
            </a:r>
            <a:r>
              <a:rPr lang="zh-CN" altLang="en-US" dirty="0">
                <a:solidFill>
                  <a:schemeClr val="accent2"/>
                </a:solidFill>
                <a:latin typeface="Times New Roman" panose="02020603050405020304" pitchFamily="18" charset="0"/>
                <a:cs typeface="Times New Roman" panose="02020603050405020304" pitchFamily="18" charset="0"/>
              </a:rPr>
              <a:t>寄存器</a:t>
            </a:r>
            <a:r>
              <a:rPr lang="en-US" altLang="zh-CN" dirty="0">
                <a:solidFill>
                  <a:schemeClr val="accent2"/>
                </a:solidFill>
                <a:latin typeface="Times New Roman" panose="02020603050405020304" pitchFamily="18" charset="0"/>
                <a:cs typeface="Times New Roman" panose="02020603050405020304" pitchFamily="18" charset="0"/>
              </a:rPr>
              <a:t>ALU:</a:t>
            </a:r>
          </a:p>
        </p:txBody>
      </p:sp>
      <p:pic>
        <p:nvPicPr>
          <p:cNvPr id="15" name="Picture 2" descr="arch3205"/>
          <p:cNvPicPr>
            <a:picLocks noChangeAspect="1" noChangeArrowheads="1"/>
          </p:cNvPicPr>
          <p:nvPr/>
        </p:nvPicPr>
        <p:blipFill rotWithShape="1">
          <a:blip r:embed="rId3">
            <a:extLst>
              <a:ext uri="{28A0092B-C50C-407E-A947-70E740481C1C}">
                <a14:useLocalDpi xmlns:a14="http://schemas.microsoft.com/office/drawing/2010/main" val="0"/>
              </a:ext>
            </a:extLst>
          </a:blip>
          <a:srcRect t="3094" b="3094"/>
          <a:stretch>
            <a:fillRect/>
          </a:stretch>
        </p:blipFill>
        <p:spPr bwMode="auto">
          <a:xfrm>
            <a:off x="1311757" y="2378497"/>
            <a:ext cx="6750115" cy="43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980728"/>
            <a:ext cx="8717660" cy="5029582"/>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steps in algorithm and what is required for each step.</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an instruction is issued, the destination register has its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Qi</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field set to the number of the buffer or reservation station to which the instruction is issued.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当指令发射时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其目标寄存器的</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Qi</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置为该指令的缓冲器或保留站的号</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the operands are available in the registers, they are stored in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fields. Otherwise,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fields are set to indicate the reservation station that will produce the values.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若操作数已在寄存器中</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就将其存到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V</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域中</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否则</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就将</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Q</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域设置为产生这个结果的保留站</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instruction waits at the reservation station until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both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its operands are available, indicated by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zero</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fields.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保留站中指令等待</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直至其两个操作数都可用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(Q</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域为零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2" y="980728"/>
            <a:ext cx="8916825" cy="5773375"/>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steps in algorithm and what is required for each step.</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an instruction has finished execution and the CDB is available, it can do its write back.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当指令完成</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并且</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CDB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可用时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就写回结果</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buffers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reservation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stations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whose value of </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Qj</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Qk</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the same as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completing reservation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station update their values from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CDB</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mark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Q</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fields to indicate that values have been received.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所有其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Qi</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Qk</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与刚完成的保留站相同的缓冲器、寄存器、保留站均从</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CDB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更新其值</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并标记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Q</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域</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为零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以指示值已得到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Thus, the CDB can broadcast its result to many destinations in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single clock cycle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if the waiting instructions have their operands, they can all begin execution on the next clock cycle.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CDB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能在一个时钟周期内将其结果广播到很多目标</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那些等待操作数的指令就能在下一个时钟周期开始执行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07504" y="1108448"/>
            <a:ext cx="8916825"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p>
        </p:txBody>
      </p:sp>
      <p:sp>
        <p:nvSpPr>
          <p:cNvPr id="2" name="矩形 1"/>
          <p:cNvSpPr/>
          <p:nvPr/>
        </p:nvSpPr>
        <p:spPr>
          <a:xfrm>
            <a:off x="-396552" y="1926701"/>
            <a:ext cx="8223675" cy="2387833"/>
          </a:xfrm>
          <a:prstGeom prst="rect">
            <a:avLst/>
          </a:prstGeom>
        </p:spPr>
        <p:txBody>
          <a:bodyPr wrap="square">
            <a:spAutoFit/>
          </a:bodyPr>
          <a:lstStyle/>
          <a:p>
            <a:pPr lvl="4">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Loop:     LD              F0,        0(R1)</a:t>
            </a:r>
          </a:p>
          <a:p>
            <a:pPr lvl="4">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MULTD     F4,        F0,         F2</a:t>
            </a:r>
          </a:p>
          <a:p>
            <a:pPr lvl="4">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SD              0(R1),    F4</a:t>
            </a:r>
          </a:p>
          <a:p>
            <a:pPr lvl="4">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SUBI          R1,        R1,         #8</a:t>
            </a:r>
          </a:p>
          <a:p>
            <a:pPr lvl="4">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BNEZ        R1,        Loop; </a:t>
            </a:r>
          </a:p>
        </p:txBody>
      </p:sp>
      <p:sp>
        <p:nvSpPr>
          <p:cNvPr id="8" name="矩形 7"/>
          <p:cNvSpPr/>
          <p:nvPr/>
        </p:nvSpPr>
        <p:spPr>
          <a:xfrm>
            <a:off x="203611" y="4758480"/>
            <a:ext cx="8916825" cy="2310889"/>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 branches are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taken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reservation stations will allow multiple executions of the loop.</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loop is unrolled dynamically by the hardware.</a:t>
            </a: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6578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3.7 Overcoming Data Hazard with Dynamic Scheduling</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07504" y="1108448"/>
            <a:ext cx="8916825" cy="489878"/>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p>
        </p:txBody>
      </p:sp>
      <p:sp>
        <p:nvSpPr>
          <p:cNvPr id="2" name="矩形 1"/>
          <p:cNvSpPr/>
          <p:nvPr/>
        </p:nvSpPr>
        <p:spPr>
          <a:xfrm>
            <a:off x="-396552" y="1926701"/>
            <a:ext cx="8223675" cy="2387833"/>
          </a:xfrm>
          <a:prstGeom prst="rect">
            <a:avLst/>
          </a:prstGeom>
        </p:spPr>
        <p:txBody>
          <a:bodyPr wrap="square">
            <a:spAutoFit/>
          </a:bodyPr>
          <a:lstStyle/>
          <a:p>
            <a:pPr lvl="4">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Loop:     LD              F0,        0(R1)</a:t>
            </a:r>
          </a:p>
          <a:p>
            <a:pPr lvl="4">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MULTD     F4,        F0,         F2</a:t>
            </a:r>
          </a:p>
          <a:p>
            <a:pPr lvl="4">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SD              0(R1),    F4</a:t>
            </a:r>
          </a:p>
          <a:p>
            <a:pPr lvl="4">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SUBI          R1,        R1,         #8</a:t>
            </a:r>
          </a:p>
          <a:p>
            <a:pPr lvl="4">
              <a:lnSpc>
                <a:spcPts val="3100"/>
              </a:lnSpc>
              <a:spcBef>
                <a:spcPts val="0"/>
              </a:spcBef>
              <a:spcAft>
                <a:spcPts val="600"/>
              </a:spcAft>
              <a:buSzPct val="10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BNEZ        R1,        Loop; </a:t>
            </a:r>
          </a:p>
        </p:txBody>
      </p:sp>
      <p:sp>
        <p:nvSpPr>
          <p:cNvPr id="8" name="矩形 7"/>
          <p:cNvSpPr/>
          <p:nvPr/>
        </p:nvSpPr>
        <p:spPr>
          <a:xfrm>
            <a:off x="203611" y="4758480"/>
            <a:ext cx="8916825" cy="1836400"/>
          </a:xfrm>
          <a:prstGeom prst="rect">
            <a:avLst/>
          </a:prstGeom>
        </p:spPr>
        <p:txBody>
          <a:bodyPr wrap="square">
            <a:spAutoFit/>
          </a:bodyPr>
          <a:lstStyle/>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 of the instructions in two successive iterations of the loop have issued.</a:t>
            </a:r>
          </a:p>
          <a:p>
            <a:pPr marL="457200" indent="-457200" algn="just">
              <a:lnSpc>
                <a:spcPts val="31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But none has completed.</a:t>
            </a:r>
          </a:p>
          <a:p>
            <a:pPr marL="457200" indent="-457200" algn="just">
              <a:lnSpc>
                <a:spcPts val="3100"/>
              </a:lnSpc>
              <a:spcBef>
                <a:spcPts val="0"/>
              </a:spcBef>
              <a:spcAft>
                <a:spcPts val="600"/>
              </a:spcAft>
              <a:buSzPct val="100000"/>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3"/>
          <p:cNvGraphicFramePr/>
          <p:nvPr/>
        </p:nvGraphicFramePr>
        <p:xfrm>
          <a:off x="135012" y="619076"/>
          <a:ext cx="5256583" cy="2346960"/>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20000"/>
                    </a:ext>
                  </a:extLst>
                </a:gridCol>
                <a:gridCol w="1008111">
                  <a:extLst>
                    <a:ext uri="{9D8B030D-6E8A-4147-A177-3AD203B41FA5}">
                      <a16:colId xmlns:a16="http://schemas.microsoft.com/office/drawing/2014/main" val="20001"/>
                    </a:ext>
                  </a:extLst>
                </a:gridCol>
                <a:gridCol w="648073">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gridCol w="720079">
                  <a:extLst>
                    <a:ext uri="{9D8B030D-6E8A-4147-A177-3AD203B41FA5}">
                      <a16:colId xmlns:a16="http://schemas.microsoft.com/office/drawing/2014/main" val="20004"/>
                    </a:ext>
                  </a:extLst>
                </a:gridCol>
              </a:tblGrid>
              <a:tr h="273785">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Instruction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Iteration</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Issue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Execute</a:t>
                      </a:r>
                      <a:r>
                        <a:rPr lang="en-US" altLang="zh-CN" sz="1600" b="1" baseline="0"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Write</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F0,     0(R1)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i="0" kern="1200" dirty="0">
                          <a:solidFill>
                            <a:schemeClr val="dk1"/>
                          </a:solidFill>
                          <a:effectLst/>
                          <a:latin typeface="+mn-lt"/>
                          <a:ea typeface="+mn-ea"/>
                          <a:cs typeface="+mn-cs"/>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i="0" kern="1200" dirty="0">
                          <a:solidFill>
                            <a:schemeClr val="dk1"/>
                          </a:solidFill>
                          <a:effectLst/>
                          <a:latin typeface="+mn-lt"/>
                          <a:ea typeface="+mn-ea"/>
                          <a:cs typeface="+mn-cs"/>
                        </a:rPr>
                        <a: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F4, F0,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i="0" kern="1200" dirty="0">
                          <a:solidFill>
                            <a:schemeClr val="dk1"/>
                          </a:solidFill>
                          <a:effectLst/>
                          <a:latin typeface="+mn-lt"/>
                          <a:ea typeface="+mn-ea"/>
                          <a:cs typeface="+mn-cs"/>
                        </a:rPr>
                        <a: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SD    0(R1),    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1</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i="0" kern="1200" dirty="0">
                          <a:solidFill>
                            <a:schemeClr val="dk1"/>
                          </a:solidFill>
                          <a:effectLst/>
                          <a:latin typeface="+mn-lt"/>
                          <a:ea typeface="+mn-ea"/>
                          <a:cs typeface="+mn-cs"/>
                        </a:rPr>
                        <a: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LD    F0,     0(R1)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i="0" kern="1200" dirty="0">
                          <a:solidFill>
                            <a:schemeClr val="dk1"/>
                          </a:solidFill>
                          <a:effectLst/>
                          <a:latin typeface="+mn-lt"/>
                          <a:ea typeface="+mn-ea"/>
                          <a:cs typeface="+mn-cs"/>
                        </a:rPr>
                        <a: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i="0" kern="1200" dirty="0">
                          <a:solidFill>
                            <a:schemeClr val="dk1"/>
                          </a:solidFill>
                          <a:effectLst/>
                          <a:latin typeface="+mn-lt"/>
                          <a:ea typeface="+mn-ea"/>
                          <a:cs typeface="+mn-cs"/>
                        </a:rPr>
                        <a: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MULTD   F4, F0, 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i="0" kern="1200" dirty="0">
                          <a:solidFill>
                            <a:schemeClr val="dk1"/>
                          </a:solidFill>
                          <a:effectLst/>
                          <a:latin typeface="+mn-lt"/>
                          <a:ea typeface="+mn-ea"/>
                          <a:cs typeface="+mn-cs"/>
                        </a:rPr>
                        <a: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37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SD    0(R1),    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2</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i="0" kern="1200" dirty="0">
                          <a:solidFill>
                            <a:schemeClr val="dk1"/>
                          </a:solidFill>
                          <a:effectLst/>
                          <a:latin typeface="+mn-lt"/>
                          <a:ea typeface="+mn-ea"/>
                          <a:cs typeface="+mn-cs"/>
                        </a:rPr>
                        <a:t>√</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内容占位符 3"/>
          <p:cNvGraphicFramePr/>
          <p:nvPr/>
        </p:nvGraphicFramePr>
        <p:xfrm>
          <a:off x="5580111" y="619076"/>
          <a:ext cx="3400290" cy="1226421"/>
        </p:xfrm>
        <a:graphic>
          <a:graphicData uri="http://schemas.openxmlformats.org/drawingml/2006/table">
            <a:tbl>
              <a:tblPr firstRow="1" bandRow="1">
                <a:tableStyleId>{5C22544A-7EE6-4342-B048-85BDC9FD1C3A}</a:tableStyleId>
              </a:tblPr>
              <a:tblGrid>
                <a:gridCol w="576065">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735993">
                  <a:extLst>
                    <a:ext uri="{9D8B030D-6E8A-4147-A177-3AD203B41FA5}">
                      <a16:colId xmlns:a16="http://schemas.microsoft.com/office/drawing/2014/main" val="20003"/>
                    </a:ext>
                  </a:extLst>
                </a:gridCol>
              </a:tblGrid>
              <a:tr h="284034">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Field </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dirty="0">
                          <a:solidFill>
                            <a:schemeClr val="tx1"/>
                          </a:solidFill>
                          <a:latin typeface="Times New Roman" panose="02020603050405020304" pitchFamily="18" charset="0"/>
                          <a:cs typeface="Times New Roman" panose="02020603050405020304" pitchFamily="18" charset="0"/>
                        </a:rPr>
                        <a:t>Load1 </a:t>
                      </a:r>
                      <a:endParaRPr lang="zh-CN"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dirty="0">
                          <a:solidFill>
                            <a:schemeClr val="tx1"/>
                          </a:solidFill>
                          <a:latin typeface="Times New Roman" panose="02020603050405020304" pitchFamily="18" charset="0"/>
                          <a:cs typeface="Times New Roman" panose="02020603050405020304" pitchFamily="18" charset="0"/>
                        </a:rPr>
                        <a:t>Load2 </a:t>
                      </a:r>
                      <a:endParaRPr lang="zh-CN"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dirty="0">
                          <a:solidFill>
                            <a:schemeClr val="tx1"/>
                          </a:solidFill>
                          <a:latin typeface="Times New Roman" panose="02020603050405020304" pitchFamily="18" charset="0"/>
                          <a:cs typeface="Times New Roman" panose="02020603050405020304" pitchFamily="18" charset="0"/>
                        </a:rPr>
                        <a:t>Load3 </a:t>
                      </a:r>
                      <a:endParaRPr lang="zh-CN"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Times New Roman" panose="02020603050405020304" pitchFamily="18" charset="0"/>
                          <a:cs typeface="Times New Roman" panose="02020603050405020304" pitchFamily="18" charset="0"/>
                        </a:rPr>
                        <a:t>Add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a:solidFill>
                            <a:schemeClr val="tx1"/>
                          </a:solidFill>
                          <a:latin typeface="Times New Roman" panose="02020603050405020304" pitchFamily="18" charset="0"/>
                          <a:cs typeface="Times New Roman" panose="02020603050405020304" pitchFamily="18" charset="0"/>
                        </a:rPr>
                        <a:t>Regs</a:t>
                      </a:r>
                      <a:r>
                        <a:rPr lang="en-US" altLang="zh-CN" sz="1400" b="0" dirty="0">
                          <a:solidFill>
                            <a:schemeClr val="tx1"/>
                          </a:solidFill>
                          <a:latin typeface="Times New Roman" panose="02020603050405020304" pitchFamily="18" charset="0"/>
                          <a:cs typeface="Times New Roman" panose="02020603050405020304" pitchFamily="18" charset="0"/>
                        </a:rPr>
                        <a:t>[R1]</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dirty="0" err="1">
                          <a:solidFill>
                            <a:schemeClr val="tx1"/>
                          </a:solidFill>
                          <a:latin typeface="Times New Roman" panose="02020603050405020304" pitchFamily="18" charset="0"/>
                          <a:cs typeface="Times New Roman" panose="02020603050405020304" pitchFamily="18" charset="0"/>
                        </a:rPr>
                        <a:t>Regs</a:t>
                      </a:r>
                      <a:r>
                        <a:rPr lang="en-US" altLang="zh-CN" sz="1400" b="0" dirty="0">
                          <a:solidFill>
                            <a:schemeClr val="tx1"/>
                          </a:solidFill>
                          <a:latin typeface="Times New Roman" panose="02020603050405020304" pitchFamily="18" charset="0"/>
                          <a:cs typeface="Times New Roman" panose="02020603050405020304" pitchFamily="18" charset="0"/>
                        </a:rPr>
                        <a:t>[R1]-8</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Times New Roman" panose="02020603050405020304" pitchFamily="18" charset="0"/>
                          <a:cs typeface="Times New Roman" panose="02020603050405020304" pitchFamily="18" charset="0"/>
                        </a:rPr>
                        <a:t>Busy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Yes </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Yes </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No </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9" name="内容占位符 3"/>
          <p:cNvGraphicFramePr/>
          <p:nvPr/>
        </p:nvGraphicFramePr>
        <p:xfrm>
          <a:off x="107504" y="3425238"/>
          <a:ext cx="5400600" cy="2164080"/>
        </p:xfrm>
        <a:graphic>
          <a:graphicData uri="http://schemas.openxmlformats.org/drawingml/2006/table">
            <a:tbl>
              <a:tblPr firstRow="1" bandRow="1">
                <a:tableStyleId>{5C22544A-7EE6-4342-B048-85BDC9FD1C3A}</a:tableStyleId>
              </a:tblPr>
              <a:tblGrid>
                <a:gridCol w="792087">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1008112">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576065">
                  <a:extLst>
                    <a:ext uri="{9D8B030D-6E8A-4147-A177-3AD203B41FA5}">
                      <a16:colId xmlns:a16="http://schemas.microsoft.com/office/drawing/2014/main" val="20006"/>
                    </a:ext>
                  </a:extLst>
                </a:gridCol>
              </a:tblGrid>
              <a:tr h="298783">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Name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Busy</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Op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Vj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a:solidFill>
                            <a:schemeClr val="tx1"/>
                          </a:solidFill>
                          <a:latin typeface="Times New Roman" panose="02020603050405020304" pitchFamily="18" charset="0"/>
                          <a:cs typeface="Times New Roman" panose="02020603050405020304" pitchFamily="18" charset="0"/>
                        </a:rPr>
                        <a:t>Vk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Qj</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Qk</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r>
                        <a:rPr lang="en-US" altLang="zh-CN" sz="1600" b="0" baseline="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Add 3</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No</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Times New Roman" panose="02020603050405020304" pitchFamily="18" charset="0"/>
                          <a:cs typeface="Times New Roman" panose="02020603050405020304" pitchFamily="18" charset="0"/>
                        </a:rPr>
                        <a:t>Mult 1</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Yes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MULT</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a:t>
                      </a:r>
                      <a:r>
                        <a:rPr lang="en-US" altLang="zh-CN" sz="1600" b="0" dirty="0">
                          <a:solidFill>
                            <a:schemeClr val="tx1"/>
                          </a:solidFill>
                          <a:latin typeface="Times New Roman" panose="02020603050405020304" pitchFamily="18" charset="0"/>
                          <a:cs typeface="Times New Roman" panose="02020603050405020304" pitchFamily="18" charset="0"/>
                        </a:rPr>
                        <a:t>F2</a:t>
                      </a:r>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dirty="0">
                          <a:latin typeface="Times New Roman" panose="02020603050405020304" pitchFamily="18" charset="0"/>
                          <a:cs typeface="Times New Roman" panose="02020603050405020304" pitchFamily="18" charset="0"/>
                        </a:rPr>
                        <a:t>Load1 </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59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err="1">
                          <a:solidFill>
                            <a:schemeClr val="tx1"/>
                          </a:solidFill>
                          <a:latin typeface="Times New Roman" panose="02020603050405020304" pitchFamily="18" charset="0"/>
                          <a:cs typeface="Times New Roman" panose="02020603050405020304" pitchFamily="18" charset="0"/>
                        </a:rPr>
                        <a:t>Mult</a:t>
                      </a:r>
                      <a:r>
                        <a:rPr lang="en-US" altLang="zh-CN" sz="1600" b="0" dirty="0">
                          <a:solidFill>
                            <a:schemeClr val="tx1"/>
                          </a:solidFill>
                          <a:latin typeface="Times New Roman" panose="02020603050405020304" pitchFamily="18" charset="0"/>
                          <a:cs typeface="Times New Roman" panose="02020603050405020304" pitchFamily="18"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Ye</a:t>
                      </a:r>
                      <a:r>
                        <a:rPr lang="en-US" altLang="zh-CN" sz="1600" b="0" baseline="0" dirty="0">
                          <a:solidFill>
                            <a:schemeClr val="tx1"/>
                          </a:solidFill>
                          <a:latin typeface="Times New Roman" panose="02020603050405020304" pitchFamily="18" charset="0"/>
                          <a:cs typeface="Times New Roman" panose="02020603050405020304" pitchFamily="18" charset="0"/>
                        </a:rPr>
                        <a:t>s</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MULT</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err="1">
                          <a:latin typeface="Times New Roman" panose="02020603050405020304" pitchFamily="18" charset="0"/>
                          <a:cs typeface="Times New Roman" panose="02020603050405020304" pitchFamily="18" charset="0"/>
                        </a:rPr>
                        <a:t>Regs</a:t>
                      </a:r>
                      <a:r>
                        <a:rPr lang="en-US" altLang="zh-CN" sz="1600" dirty="0">
                          <a:latin typeface="Times New Roman" panose="02020603050405020304" pitchFamily="18" charset="0"/>
                          <a:cs typeface="Times New Roman" panose="02020603050405020304" pitchFamily="18" charset="0"/>
                        </a:rPr>
                        <a:t>[</a:t>
                      </a:r>
                      <a:r>
                        <a:rPr lang="en-US" altLang="zh-CN" sz="1600" b="0" dirty="0">
                          <a:solidFill>
                            <a:schemeClr val="tx1"/>
                          </a:solidFill>
                          <a:latin typeface="Times New Roman" panose="02020603050405020304" pitchFamily="18" charset="0"/>
                          <a:cs typeface="Times New Roman" panose="02020603050405020304" pitchFamily="18" charset="0"/>
                        </a:rPr>
                        <a:t>F2</a:t>
                      </a:r>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cs typeface="Times New Roman" panose="02020603050405020304" pitchFamily="18" charset="0"/>
                        </a:rPr>
                        <a:t>Load2</a:t>
                      </a:r>
                      <a:endParaRPr lang="en-US" altLang="zh-CN"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矩形 10"/>
          <p:cNvSpPr/>
          <p:nvPr/>
        </p:nvSpPr>
        <p:spPr>
          <a:xfrm>
            <a:off x="1721797" y="188640"/>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Instruction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1619671" y="2966373"/>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Reservation stations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p:cNvSpPr/>
          <p:nvPr/>
        </p:nvSpPr>
        <p:spPr>
          <a:xfrm>
            <a:off x="3203847" y="5558126"/>
            <a:ext cx="5688633" cy="462627"/>
          </a:xfrm>
          <a:prstGeom prst="rect">
            <a:avLst/>
          </a:prstGeom>
          <a:noFill/>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Register result status</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内容占位符 3"/>
          <p:cNvGraphicFramePr/>
          <p:nvPr/>
        </p:nvGraphicFramePr>
        <p:xfrm>
          <a:off x="538721" y="5998800"/>
          <a:ext cx="8208912" cy="670560"/>
        </p:xfrm>
        <a:graphic>
          <a:graphicData uri="http://schemas.openxmlformats.org/drawingml/2006/table">
            <a:tbl>
              <a:tblPr firstRow="1" bandRow="1">
                <a:tableStyleId>{5C22544A-7EE6-4342-B048-85BDC9FD1C3A}</a:tableStyleId>
              </a:tblPr>
              <a:tblGrid>
                <a:gridCol w="1250318">
                  <a:extLst>
                    <a:ext uri="{9D8B030D-6E8A-4147-A177-3AD203B41FA5}">
                      <a16:colId xmlns:a16="http://schemas.microsoft.com/office/drawing/2014/main" val="20000"/>
                    </a:ext>
                  </a:extLst>
                </a:gridCol>
                <a:gridCol w="902840">
                  <a:extLst>
                    <a:ext uri="{9D8B030D-6E8A-4147-A177-3AD203B41FA5}">
                      <a16:colId xmlns:a16="http://schemas.microsoft.com/office/drawing/2014/main" val="20001"/>
                    </a:ext>
                  </a:extLst>
                </a:gridCol>
                <a:gridCol w="807434">
                  <a:extLst>
                    <a:ext uri="{9D8B030D-6E8A-4147-A177-3AD203B41FA5}">
                      <a16:colId xmlns:a16="http://schemas.microsoft.com/office/drawing/2014/main" val="20002"/>
                    </a:ext>
                  </a:extLst>
                </a:gridCol>
                <a:gridCol w="874720">
                  <a:extLst>
                    <a:ext uri="{9D8B030D-6E8A-4147-A177-3AD203B41FA5}">
                      <a16:colId xmlns:a16="http://schemas.microsoft.com/office/drawing/2014/main" val="20003"/>
                    </a:ext>
                  </a:extLst>
                </a:gridCol>
                <a:gridCol w="874720">
                  <a:extLst>
                    <a:ext uri="{9D8B030D-6E8A-4147-A177-3AD203B41FA5}">
                      <a16:colId xmlns:a16="http://schemas.microsoft.com/office/drawing/2014/main" val="20004"/>
                    </a:ext>
                  </a:extLst>
                </a:gridCol>
                <a:gridCol w="874720">
                  <a:extLst>
                    <a:ext uri="{9D8B030D-6E8A-4147-A177-3AD203B41FA5}">
                      <a16:colId xmlns:a16="http://schemas.microsoft.com/office/drawing/2014/main" val="20005"/>
                    </a:ext>
                  </a:extLst>
                </a:gridCol>
                <a:gridCol w="874720">
                  <a:extLst>
                    <a:ext uri="{9D8B030D-6E8A-4147-A177-3AD203B41FA5}">
                      <a16:colId xmlns:a16="http://schemas.microsoft.com/office/drawing/2014/main" val="20006"/>
                    </a:ext>
                  </a:extLst>
                </a:gridCol>
                <a:gridCol w="874720">
                  <a:extLst>
                    <a:ext uri="{9D8B030D-6E8A-4147-A177-3AD203B41FA5}">
                      <a16:colId xmlns:a16="http://schemas.microsoft.com/office/drawing/2014/main" val="20007"/>
                    </a:ext>
                  </a:extLst>
                </a:gridCol>
                <a:gridCol w="874720">
                  <a:extLst>
                    <a:ext uri="{9D8B030D-6E8A-4147-A177-3AD203B41FA5}">
                      <a16:colId xmlns:a16="http://schemas.microsoft.com/office/drawing/2014/main" val="20008"/>
                    </a:ext>
                  </a:extLst>
                </a:gridCol>
              </a:tblGrid>
              <a:tr h="284034">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F0 </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F4</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F6</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F12</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b="1" dirty="0">
                          <a:solidFill>
                            <a:schemeClr val="tx1"/>
                          </a:solidFill>
                          <a:latin typeface="Times New Roman" panose="02020603050405020304" pitchFamily="18" charset="0"/>
                          <a:cs typeface="Times New Roman" panose="02020603050405020304" pitchFamily="18" charset="0"/>
                        </a:rPr>
                        <a:t>… F30</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Qi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dirty="0">
                          <a:solidFill>
                            <a:schemeClr val="tx1"/>
                          </a:solidFill>
                          <a:latin typeface="Times New Roman" panose="02020603050405020304" pitchFamily="18" charset="0"/>
                          <a:cs typeface="Times New Roman" panose="02020603050405020304" pitchFamily="18" charset="0"/>
                        </a:rPr>
                        <a:t>Load2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cs typeface="Times New Roman" panose="02020603050405020304" pitchFamily="18" charset="0"/>
                        </a:rPr>
                        <a:t>Mult2</a:t>
                      </a:r>
                      <a:r>
                        <a:rPr lang="en-US" altLang="zh-CN" sz="1600" b="0" baseline="0" dirty="0">
                          <a:solidFill>
                            <a:schemeClr val="tx1"/>
                          </a:solidFill>
                          <a:latin typeface="Times New Roman" panose="02020603050405020304" pitchFamily="18" charset="0"/>
                          <a:cs typeface="Times New Roman" panose="02020603050405020304" pitchFamily="18" charset="0"/>
                        </a:rPr>
                        <a:t> </a:t>
                      </a: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6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0" name="内容占位符 3"/>
          <p:cNvGraphicFramePr/>
          <p:nvPr/>
        </p:nvGraphicFramePr>
        <p:xfrm>
          <a:off x="5564335" y="2022698"/>
          <a:ext cx="3400290" cy="1226421"/>
        </p:xfrm>
        <a:graphic>
          <a:graphicData uri="http://schemas.openxmlformats.org/drawingml/2006/table">
            <a:tbl>
              <a:tblPr firstRow="1" bandRow="1">
                <a:tableStyleId>{5C22544A-7EE6-4342-B048-85BDC9FD1C3A}</a:tableStyleId>
              </a:tblPr>
              <a:tblGrid>
                <a:gridCol w="576065">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735993">
                  <a:extLst>
                    <a:ext uri="{9D8B030D-6E8A-4147-A177-3AD203B41FA5}">
                      <a16:colId xmlns:a16="http://schemas.microsoft.com/office/drawing/2014/main" val="20003"/>
                    </a:ext>
                  </a:extLst>
                </a:gridCol>
              </a:tblGrid>
              <a:tr h="284034">
                <a:tc>
                  <a:txBody>
                    <a:bodyPr/>
                    <a:lstStyle/>
                    <a:p>
                      <a:r>
                        <a:rPr lang="en-US" altLang="zh-CN" sz="1400" b="1" dirty="0">
                          <a:solidFill>
                            <a:schemeClr val="tx1"/>
                          </a:solidFill>
                          <a:latin typeface="Times New Roman" panose="02020603050405020304" pitchFamily="18" charset="0"/>
                          <a:cs typeface="Times New Roman" panose="02020603050405020304" pitchFamily="18" charset="0"/>
                        </a:rPr>
                        <a:t>Field </a:t>
                      </a:r>
                      <a:endParaRPr lang="zh-CN"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dirty="0">
                          <a:solidFill>
                            <a:schemeClr val="tx1"/>
                          </a:solidFill>
                          <a:latin typeface="Times New Roman" panose="02020603050405020304" pitchFamily="18" charset="0"/>
                          <a:cs typeface="Times New Roman" panose="02020603050405020304" pitchFamily="18" charset="0"/>
                        </a:rPr>
                        <a:t>Store1  </a:t>
                      </a:r>
                      <a:endParaRPr lang="zh-CN"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dirty="0">
                          <a:solidFill>
                            <a:schemeClr val="tx1"/>
                          </a:solidFill>
                          <a:latin typeface="Times New Roman" panose="02020603050405020304" pitchFamily="18" charset="0"/>
                          <a:cs typeface="Times New Roman" panose="02020603050405020304" pitchFamily="18" charset="0"/>
                        </a:rPr>
                        <a:t>Store2</a:t>
                      </a:r>
                      <a:r>
                        <a:rPr lang="en-US" altLang="zh-CN" sz="1400" baseline="0" dirty="0">
                          <a:solidFill>
                            <a:schemeClr val="tx1"/>
                          </a:solidFill>
                          <a:latin typeface="Times New Roman" panose="02020603050405020304" pitchFamily="18" charset="0"/>
                          <a:cs typeface="Times New Roman" panose="02020603050405020304" pitchFamily="18" charset="0"/>
                        </a:rPr>
                        <a:t> </a:t>
                      </a:r>
                      <a:r>
                        <a:rPr lang="en-US" altLang="zh-CN" sz="1400" dirty="0">
                          <a:solidFill>
                            <a:schemeClr val="tx1"/>
                          </a:solidFill>
                          <a:latin typeface="Times New Roman" panose="02020603050405020304" pitchFamily="18" charset="0"/>
                          <a:cs typeface="Times New Roman" panose="02020603050405020304" pitchFamily="18" charset="0"/>
                        </a:rPr>
                        <a:t> </a:t>
                      </a:r>
                      <a:endParaRPr lang="zh-CN"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400" dirty="0">
                          <a:solidFill>
                            <a:schemeClr val="tx1"/>
                          </a:solidFill>
                          <a:latin typeface="Times New Roman" panose="02020603050405020304" pitchFamily="18" charset="0"/>
                          <a:cs typeface="Times New Roman" panose="02020603050405020304" pitchFamily="18" charset="0"/>
                        </a:rPr>
                        <a:t>Store3 </a:t>
                      </a:r>
                      <a:endParaRPr lang="zh-CN"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Times New Roman" panose="02020603050405020304" pitchFamily="18" charset="0"/>
                          <a:cs typeface="Times New Roman" panose="02020603050405020304" pitchFamily="18" charset="0"/>
                        </a:rPr>
                        <a:t>Add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err="1">
                          <a:solidFill>
                            <a:schemeClr val="tx1"/>
                          </a:solidFill>
                          <a:latin typeface="Times New Roman" panose="02020603050405020304" pitchFamily="18" charset="0"/>
                          <a:cs typeface="Times New Roman" panose="02020603050405020304" pitchFamily="18" charset="0"/>
                        </a:rPr>
                        <a:t>Regs</a:t>
                      </a:r>
                      <a:r>
                        <a:rPr lang="en-US" altLang="zh-CN" sz="1400" b="0" dirty="0">
                          <a:solidFill>
                            <a:schemeClr val="tx1"/>
                          </a:solidFill>
                          <a:latin typeface="Times New Roman" panose="02020603050405020304" pitchFamily="18" charset="0"/>
                          <a:cs typeface="Times New Roman" panose="02020603050405020304" pitchFamily="18" charset="0"/>
                        </a:rPr>
                        <a:t>[R1]</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dirty="0" err="1">
                          <a:solidFill>
                            <a:schemeClr val="tx1"/>
                          </a:solidFill>
                          <a:latin typeface="Times New Roman" panose="02020603050405020304" pitchFamily="18" charset="0"/>
                          <a:cs typeface="Times New Roman" panose="02020603050405020304" pitchFamily="18" charset="0"/>
                        </a:rPr>
                        <a:t>Regs</a:t>
                      </a:r>
                      <a:r>
                        <a:rPr lang="en-US" altLang="zh-CN" sz="1400" b="0" dirty="0">
                          <a:solidFill>
                            <a:schemeClr val="tx1"/>
                          </a:solidFill>
                          <a:latin typeface="Times New Roman" panose="02020603050405020304" pitchFamily="18" charset="0"/>
                          <a:cs typeface="Times New Roman" panose="02020603050405020304" pitchFamily="18" charset="0"/>
                        </a:rPr>
                        <a:t>[R1]-8</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Times New Roman" panose="02020603050405020304" pitchFamily="18" charset="0"/>
                          <a:cs typeface="Times New Roman" panose="02020603050405020304" pitchFamily="18" charset="0"/>
                        </a:rPr>
                        <a:t>Busy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Yes </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Yes </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No </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403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Times New Roman" panose="02020603050405020304" pitchFamily="18" charset="0"/>
                          <a:cs typeface="Times New Roman" panose="02020603050405020304" pitchFamily="18" charset="0"/>
                        </a:rPr>
                        <a:t>Qi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Mult1 </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Mult2</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5" name="矩形 14"/>
          <p:cNvSpPr/>
          <p:nvPr/>
        </p:nvSpPr>
        <p:spPr>
          <a:xfrm>
            <a:off x="6179621" y="188640"/>
            <a:ext cx="2733695" cy="450573"/>
          </a:xfrm>
          <a:prstGeom prst="rect">
            <a:avLst/>
          </a:prstGeom>
        </p:spPr>
        <p:txBody>
          <a:bodyPr wrap="square">
            <a:spAutoFit/>
          </a:bodyPr>
          <a:lstStyle/>
          <a:p>
            <a:pPr algn="just">
              <a:lnSpc>
                <a:spcPts val="3100"/>
              </a:lnSpc>
              <a:spcBef>
                <a:spcPts val="0"/>
              </a:spcBef>
              <a:spcAft>
                <a:spcPts val="600"/>
              </a:spcAft>
              <a:buSzPct val="100000"/>
            </a:pPr>
            <a:r>
              <a:rPr lang="en-US" altLang="zh-CN"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 &amp; Store buffer</a:t>
            </a:r>
            <a:endParaRPr lang="zh-CN" altLang="en-US" sz="2000"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07504" y="1108076"/>
            <a:ext cx="8916825" cy="4862870"/>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Static</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action taken does not depend on the dynamic behavior of branch.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静态</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采取的动作不取决于转移的动态行为</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Dynamic</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using hardware, dynamically predict outcome of branch—branch behavior changes, then prediction will change.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用硬件</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动态预测转移的结果</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转移行为改变</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则预测改变</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Here we will</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propose a simple branch prediction scheme, then examine approaches that increase accuracy.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look at more elaborate schemes that try to find the instruction following a branch even earlier.</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7663" y="2151772"/>
            <a:ext cx="8916825" cy="3439403"/>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 prediction buffer or branch history table: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simplest dynamic branch-prediction scheme.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分支预测缓冲器或转移历史表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最简单的动态转移预测方案</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8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branch-prediction buffer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small memory indexed by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lower portion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the address of branch instruction.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用转移指令的低地址部分所索引的一小块存储区</a:t>
            </a:r>
          </a:p>
          <a:p>
            <a:pPr marL="457200" indent="457200" algn="just">
              <a:lnSpc>
                <a:spcPts val="2800"/>
              </a:lnSpc>
              <a:spcBef>
                <a:spcPts val="0"/>
              </a:spcBef>
              <a:spcAft>
                <a:spcPts val="0"/>
              </a:spcAft>
              <a:buSzPct val="50000"/>
              <a:buFont typeface="Wingdings" panose="05000000000000000000" pitchFamily="2" charset="2"/>
              <a:buChar char="Ø"/>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one-bit prediction scheme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memory contains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bit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that saying whether the branch was recently taken or not.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位</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表示最近该转移是否发生</a:t>
            </a:r>
          </a:p>
        </p:txBody>
      </p:sp>
      <p:sp>
        <p:nvSpPr>
          <p:cNvPr id="7" name="Text Box 4"/>
          <p:cNvSpPr txBox="1">
            <a:spLocks noChangeArrowheads="1"/>
          </p:cNvSpPr>
          <p:nvPr/>
        </p:nvSpPr>
        <p:spPr bwMode="auto">
          <a:xfrm>
            <a:off x="94456" y="1122635"/>
            <a:ext cx="8915400" cy="93821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1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Basic Branch Prediction and Branch Prediction Buffers</a:t>
            </a:r>
          </a:p>
          <a:p>
            <a:pPr algn="ctr">
              <a:spcBef>
                <a:spcPct val="10000"/>
              </a:spcBef>
            </a:pPr>
            <a:r>
              <a:rPr lang="zh-CN" altLang="en-US"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基本转移预测和转移预测缓冲器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96552" y="1120348"/>
            <a:ext cx="8916825" cy="810478"/>
          </a:xfrm>
          <a:prstGeom prst="rect">
            <a:avLst/>
          </a:prstGeom>
        </p:spPr>
        <p:txBody>
          <a:bodyPr wrap="square">
            <a:spAutoFit/>
          </a:bodyPr>
          <a:lstStyle/>
          <a:p>
            <a:pPr marL="457200" indent="457200" algn="just">
              <a:lnSpc>
                <a:spcPts val="2800"/>
              </a:lnSpc>
              <a:spcBef>
                <a:spcPts val="0"/>
              </a:spcBef>
              <a:spcAft>
                <a:spcPts val="0"/>
              </a:spcAft>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states in a one-bit prediction scheme.</a:t>
            </a:r>
          </a:p>
          <a:p>
            <a:pPr marL="457200" indent="457200" algn="just">
              <a:lnSpc>
                <a:spcPts val="2800"/>
              </a:lnSpc>
              <a:spcBef>
                <a:spcPts val="0"/>
              </a:spcBef>
              <a:spcAft>
                <a:spcPts val="0"/>
              </a:spcAft>
              <a:buSzPct val="50000"/>
              <a:buFont typeface="Wingdings" panose="05000000000000000000" pitchFamily="2" charset="2"/>
              <a:buChar char="Ø"/>
            </a:pP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584337" y="1525587"/>
            <a:ext cx="5976664" cy="3275091"/>
          </a:xfrm>
          <a:prstGeom prst="rect">
            <a:avLst/>
          </a:prstGeom>
        </p:spPr>
      </p:pic>
      <p:sp>
        <p:nvSpPr>
          <p:cNvPr id="4" name="矩形 3"/>
          <p:cNvSpPr/>
          <p:nvPr/>
        </p:nvSpPr>
        <p:spPr>
          <a:xfrm>
            <a:off x="107504" y="4800678"/>
            <a:ext cx="8676456" cy="1815882"/>
          </a:xfrm>
          <a:prstGeom prst="rect">
            <a:avLst/>
          </a:prstGeom>
        </p:spPr>
        <p:txBody>
          <a:bodyPr wrap="square">
            <a:spAutoFit/>
          </a:bodyPr>
          <a:lstStyle/>
          <a:p>
            <a:pPr marL="457200" indent="-457200" algn="jus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performance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shortcoming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of one-bit prediction</a:t>
            </a:r>
            <a:b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scheme : Even if a branch is almost always taken ,we</a:t>
            </a:r>
            <a:b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will likely predict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incorrectly</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twice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rather than</a:t>
            </a:r>
            <a:b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once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when it is not taken.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80528" y="1196752"/>
            <a:ext cx="8916825" cy="5375831"/>
          </a:xfrm>
          <a:prstGeom prst="rect">
            <a:avLst/>
          </a:prstGeom>
        </p:spPr>
        <p:txBody>
          <a:bodyPr wrap="square">
            <a:spAutoFit/>
          </a:bodyPr>
          <a:lstStyle/>
          <a:p>
            <a:pPr marL="457200" indent="457200" algn="just">
              <a:lnSpc>
                <a:spcPts val="2800"/>
              </a:lnSpc>
              <a:spcBef>
                <a:spcPts val="0"/>
              </a:spcBef>
              <a:spcAft>
                <a:spcPts val="0"/>
              </a:spcAft>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consider</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loop branch, taken 9 times, then not taken once. What is prediction accuracy ? </a:t>
            </a:r>
          </a:p>
          <a:p>
            <a:pPr marL="457200" indent="457200" algn="just">
              <a:lnSpc>
                <a:spcPts val="2800"/>
              </a:lnSpc>
              <a:spcBef>
                <a:spcPts val="0"/>
              </a:spcBef>
              <a:spcAft>
                <a:spcPts val="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3000"/>
              </a:lnSpc>
              <a:spcBef>
                <a:spcPts val="0"/>
              </a:spcBef>
              <a:spcAft>
                <a:spcPts val="0"/>
              </a:spcAft>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914400" indent="457200" algn="just">
              <a:lnSpc>
                <a:spcPts val="3000"/>
              </a:lnSpc>
              <a:spcBef>
                <a:spcPts val="0"/>
              </a:spcBef>
              <a:spcAft>
                <a:spcPts val="0"/>
              </a:spcAft>
              <a:buSzPct val="5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steady-state prediction behavior will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mispredict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first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last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loop iterations.</a:t>
            </a:r>
          </a:p>
          <a:p>
            <a:pPr marL="914400" indent="457200" algn="just">
              <a:lnSpc>
                <a:spcPts val="3000"/>
              </a:lnSpc>
              <a:spcBef>
                <a:spcPts val="0"/>
              </a:spcBef>
              <a:spcAft>
                <a:spcPts val="0"/>
              </a:spcAft>
              <a:buSzPct val="5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last iteration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inevitable since bit says taken.</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最后一次预测错误</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不可避免 </a:t>
            </a:r>
          </a:p>
          <a:p>
            <a:pPr marL="914400" indent="457200" algn="just">
              <a:lnSpc>
                <a:spcPts val="3000"/>
              </a:lnSpc>
              <a:spcBef>
                <a:spcPts val="0"/>
              </a:spcBef>
              <a:spcAft>
                <a:spcPts val="0"/>
              </a:spcAft>
              <a:buSzPct val="5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first iteration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happens because bit is flipped by the last iteration of the last loop (not taken).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第一次预测错误</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出现的原因是上一个循环最后一次没有成功</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从而使位被翻转</a:t>
            </a:r>
          </a:p>
          <a:p>
            <a:pPr marL="914400" indent="457200" algn="just">
              <a:lnSpc>
                <a:spcPts val="3000"/>
              </a:lnSpc>
              <a:spcBef>
                <a:spcPts val="0"/>
              </a:spcBef>
              <a:spcAft>
                <a:spcPts val="0"/>
              </a:spcAft>
              <a:buSzPct val="5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Thus, the prediction accuracy is only 80%. </a:t>
            </a:r>
          </a:p>
          <a:p>
            <a:pPr marL="457200" indent="457200" algn="just">
              <a:lnSpc>
                <a:spcPts val="2800"/>
              </a:lnSpc>
              <a:spcBef>
                <a:spcPts val="0"/>
              </a:spcBef>
              <a:spcAft>
                <a:spcPts val="0"/>
              </a:spcAft>
              <a:buSzPct val="50000"/>
              <a:buFont typeface="Wingdings" panose="05000000000000000000" pitchFamily="2" charset="2"/>
              <a:buChar char="Ø"/>
            </a:pP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10133" y="1060911"/>
            <a:ext cx="8727439" cy="2080057"/>
          </a:xfrm>
          <a:prstGeom prst="rect">
            <a:avLst/>
          </a:prstGeom>
        </p:spPr>
        <p:txBody>
          <a:bodyPr wrap="square">
            <a:spAutoFit/>
          </a:bodyPr>
          <a:lstStyle/>
          <a:p>
            <a:pPr indent="457200" algn="just">
              <a:lnSpc>
                <a:spcPts val="3100"/>
              </a:lnSpc>
              <a:spcBef>
                <a:spcPts val="0"/>
              </a:spcBef>
              <a:spcAft>
                <a:spcPts val="0"/>
              </a:spcAft>
              <a:buSzPct val="50000"/>
              <a:buFont typeface="Wingdings" panose="05000000000000000000" pitchFamily="2" charset="2"/>
              <a:buChar char="Ø"/>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2-bit prediction scheme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prediction must miss twice before it is changed.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错两次才改变预测</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finite-state processor for a 2-bit prediction scheme.</a:t>
            </a:r>
          </a:p>
          <a:p>
            <a:pPr indent="457200" algn="just">
              <a:lnSpc>
                <a:spcPts val="3100"/>
              </a:lnSpc>
              <a:spcBef>
                <a:spcPts val="0"/>
              </a:spcBef>
              <a:spcAft>
                <a:spcPts val="0"/>
              </a:spcAft>
              <a:buSzPct val="50000"/>
              <a:buFont typeface="Wingdings" panose="05000000000000000000" pitchFamily="2" charset="2"/>
              <a:buChar char="Ø"/>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2253616"/>
            <a:ext cx="4968552" cy="3479640"/>
          </a:xfrm>
          <a:prstGeom prst="rect">
            <a:avLst/>
          </a:prstGeom>
        </p:spPr>
      </p:pic>
      <p:sp>
        <p:nvSpPr>
          <p:cNvPr id="4" name="矩形 3"/>
          <p:cNvSpPr/>
          <p:nvPr/>
        </p:nvSpPr>
        <p:spPr>
          <a:xfrm>
            <a:off x="323267" y="5689218"/>
            <a:ext cx="8714305" cy="836126"/>
          </a:xfrm>
          <a:prstGeom prst="rect">
            <a:avLst/>
          </a:prstGeom>
        </p:spPr>
        <p:txBody>
          <a:bodyPr wrap="square">
            <a:spAutoFit/>
          </a:bodyPr>
          <a:lstStyle/>
          <a:p>
            <a:pPr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Successive branches that strongly favors taken or not taken (often cases) will be mispredicted only once.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Execution/effective address cycle (EX):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有效地址计算</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44642" y="2132856"/>
            <a:ext cx="8774502"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③ </a:t>
            </a:r>
            <a:r>
              <a:rPr lang="en-US" altLang="zh-CN" dirty="0">
                <a:solidFill>
                  <a:srgbClr val="800000"/>
                </a:solidFill>
                <a:latin typeface="Times New Roman" panose="02020603050405020304" pitchFamily="18" charset="0"/>
                <a:cs typeface="Times New Roman" panose="02020603050405020304" pitchFamily="18" charset="0"/>
              </a:rPr>
              <a:t>Register-Immediate ALU instruction </a:t>
            </a:r>
            <a:r>
              <a:rPr lang="zh-CN" altLang="en-US" dirty="0">
                <a:solidFill>
                  <a:schemeClr val="accent2"/>
                </a:solidFill>
                <a:latin typeface="Times New Roman" panose="02020603050405020304" pitchFamily="18" charset="0"/>
                <a:cs typeface="Times New Roman" panose="02020603050405020304" pitchFamily="18" charset="0"/>
              </a:rPr>
              <a:t>寄存器</a:t>
            </a:r>
            <a:r>
              <a:rPr lang="en-US" altLang="zh-CN" dirty="0">
                <a:solidFill>
                  <a:schemeClr val="accent2"/>
                </a:solidFill>
                <a:latin typeface="Times New Roman" panose="02020603050405020304" pitchFamily="18" charset="0"/>
                <a:cs typeface="Times New Roman" panose="02020603050405020304" pitchFamily="18" charset="0"/>
              </a:rPr>
              <a:t>-</a:t>
            </a:r>
            <a:r>
              <a:rPr lang="zh-CN" altLang="en-US" dirty="0">
                <a:solidFill>
                  <a:schemeClr val="accent2"/>
                </a:solidFill>
                <a:latin typeface="Times New Roman" panose="02020603050405020304" pitchFamily="18" charset="0"/>
                <a:cs typeface="Times New Roman" panose="02020603050405020304" pitchFamily="18" charset="0"/>
              </a:rPr>
              <a:t>立即数</a:t>
            </a:r>
            <a:r>
              <a:rPr lang="en-US" altLang="zh-CN" dirty="0">
                <a:solidFill>
                  <a:schemeClr val="accent2"/>
                </a:solidFill>
                <a:latin typeface="Times New Roman" panose="02020603050405020304" pitchFamily="18" charset="0"/>
                <a:cs typeface="Times New Roman" panose="02020603050405020304" pitchFamily="18" charset="0"/>
              </a:rPr>
              <a:t>ALU:</a:t>
            </a:r>
          </a:p>
        </p:txBody>
      </p:sp>
      <p:grpSp>
        <p:nvGrpSpPr>
          <p:cNvPr id="12" name="组合 11"/>
          <p:cNvGrpSpPr/>
          <p:nvPr/>
        </p:nvGrpSpPr>
        <p:grpSpPr>
          <a:xfrm>
            <a:off x="2771800" y="3652264"/>
            <a:ext cx="4248472" cy="557923"/>
            <a:chOff x="3275856" y="1720853"/>
            <a:chExt cx="4248472" cy="557923"/>
          </a:xfrm>
        </p:grpSpPr>
        <p:sp>
          <p:nvSpPr>
            <p:cNvPr id="13" name="矩形 12"/>
            <p:cNvSpPr/>
            <p:nvPr/>
          </p:nvSpPr>
          <p:spPr bwMode="auto">
            <a:xfrm>
              <a:off x="3275856" y="1720853"/>
              <a:ext cx="3816424" cy="557923"/>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4" name="矩形 13"/>
            <p:cNvSpPr/>
            <p:nvPr/>
          </p:nvSpPr>
          <p:spPr>
            <a:xfrm>
              <a:off x="3419872" y="1753994"/>
              <a:ext cx="4104456" cy="461665"/>
            </a:xfrm>
            <a:prstGeom prst="rect">
              <a:avLst/>
            </a:prstGeom>
          </p:spPr>
          <p:txBody>
            <a:bodyPr wrap="square">
              <a:spAutoFit/>
            </a:bodyPr>
            <a:lstStyle/>
            <a:p>
              <a:pP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ALUoutput←A</a:t>
              </a:r>
              <a:r>
                <a:rPr lang="en-US" altLang="zh-CN" dirty="0">
                  <a:solidFill>
                    <a:schemeClr val="bg1"/>
                  </a:solidFill>
                  <a:latin typeface="华文中宋" panose="02010600040101010101" pitchFamily="2" charset="-122"/>
                  <a:ea typeface="华文中宋" panose="02010600040101010101" pitchFamily="2" charset="-122"/>
                </a:rPr>
                <a:t> op </a:t>
              </a:r>
              <a:r>
                <a:rPr lang="en-US" altLang="zh-CN" dirty="0" err="1">
                  <a:solidFill>
                    <a:schemeClr val="bg1"/>
                  </a:solidFill>
                  <a:latin typeface="华文中宋" panose="02010600040101010101" pitchFamily="2" charset="-122"/>
                  <a:ea typeface="华文中宋" panose="02010600040101010101" pitchFamily="2" charset="-122"/>
                </a:rPr>
                <a:t>Imm</a:t>
              </a:r>
              <a:endParaRPr lang="en-US" altLang="zh-CN" dirty="0">
                <a:solidFill>
                  <a:schemeClr val="bg1"/>
                </a:solidFill>
                <a:latin typeface="华文中宋" panose="02010600040101010101" pitchFamily="2" charset="-122"/>
                <a:ea typeface="华文中宋" panose="02010600040101010101" pitchFamily="2" charset="-122"/>
              </a:endParaRPr>
            </a:p>
          </p:txBody>
        </p:sp>
      </p:grpSp>
      <p:sp>
        <p:nvSpPr>
          <p:cNvPr id="5" name="矩形 4"/>
          <p:cNvSpPr/>
          <p:nvPr/>
        </p:nvSpPr>
        <p:spPr>
          <a:xfrm>
            <a:off x="123315" y="4235604"/>
            <a:ext cx="8857682" cy="1569660"/>
          </a:xfrm>
          <a:prstGeom prst="rect">
            <a:avLst/>
          </a:prstGeom>
        </p:spPr>
        <p:txBody>
          <a:bodyPr wrap="square">
            <a:spAutoFit/>
          </a:bodyPr>
          <a:lstStyle/>
          <a:p>
            <a:pPr marL="342900" indent="-342900" algn="just">
              <a:buSzPct val="100000"/>
              <a:buFont typeface="Wingdings" panose="05000000000000000000" pitchFamily="2" charset="2"/>
              <a:buChar char="u"/>
            </a:pPr>
            <a:r>
              <a:rPr lang="en-US" altLang="zh-CN" dirty="0">
                <a:solidFill>
                  <a:srgbClr val="800000"/>
                </a:solidFill>
                <a:latin typeface="Times New Roman" panose="02020603050405020304" pitchFamily="18" charset="0"/>
                <a:cs typeface="Times New Roman" panose="02020603050405020304" pitchFamily="18" charset="0"/>
              </a:rPr>
              <a:t>Operation:</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The ALU performs the operation specified by the </a:t>
            </a:r>
            <a:r>
              <a:rPr lang="en-US" altLang="zh-CN" dirty="0">
                <a:solidFill>
                  <a:srgbClr val="800000"/>
                </a:solidFill>
                <a:latin typeface="Times New Roman" panose="02020603050405020304" pitchFamily="18" charset="0"/>
                <a:cs typeface="Times New Roman" panose="02020603050405020304" pitchFamily="18" charset="0"/>
              </a:rPr>
              <a:t>opcode</a:t>
            </a:r>
            <a:r>
              <a:rPr lang="en-US" altLang="zh-CN" dirty="0">
                <a:solidFill>
                  <a:schemeClr val="tx1"/>
                </a:solidFill>
                <a:latin typeface="Times New Roman" panose="02020603050405020304" pitchFamily="18" charset="0"/>
                <a:cs typeface="Times New Roman" panose="02020603050405020304" pitchFamily="18" charset="0"/>
              </a:rPr>
              <a:t> on the value in </a:t>
            </a:r>
            <a:r>
              <a:rPr lang="en-US" altLang="zh-CN" dirty="0">
                <a:solidFill>
                  <a:srgbClr val="800000"/>
                </a:solidFill>
                <a:latin typeface="Times New Roman" panose="02020603050405020304" pitchFamily="18" charset="0"/>
                <a:cs typeface="Times New Roman" panose="02020603050405020304" pitchFamily="18" charset="0"/>
              </a:rPr>
              <a:t>A</a:t>
            </a:r>
            <a:r>
              <a:rPr lang="en-US" altLang="zh-CN" dirty="0">
                <a:solidFill>
                  <a:schemeClr val="tx1"/>
                </a:solidFill>
                <a:latin typeface="Times New Roman" panose="02020603050405020304" pitchFamily="18" charset="0"/>
                <a:cs typeface="Times New Roman" panose="02020603050405020304" pitchFamily="18" charset="0"/>
              </a:rPr>
              <a:t> and in register </a:t>
            </a:r>
            <a:r>
              <a:rPr lang="en-US" altLang="zh-CN" dirty="0" err="1">
                <a:solidFill>
                  <a:srgbClr val="800000"/>
                </a:solidFill>
                <a:latin typeface="Times New Roman" panose="02020603050405020304" pitchFamily="18" charset="0"/>
                <a:cs typeface="Times New Roman" panose="02020603050405020304" pitchFamily="18" charset="0"/>
              </a:rPr>
              <a:t>Imm</a:t>
            </a:r>
            <a:r>
              <a:rPr lang="en-US" altLang="zh-CN" dirty="0">
                <a:solidFill>
                  <a:schemeClr val="tx1"/>
                </a:solidFill>
                <a:latin typeface="Times New Roman" panose="02020603050405020304" pitchFamily="18" charset="0"/>
                <a:cs typeface="Times New Roman" panose="02020603050405020304" pitchFamily="18" charset="0"/>
              </a:rPr>
              <a:t>. </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The result is placed in the temporary register </a:t>
            </a:r>
            <a:r>
              <a:rPr lang="en-US" altLang="zh-CN" dirty="0" err="1">
                <a:solidFill>
                  <a:srgbClr val="800000"/>
                </a:solidFill>
                <a:latin typeface="Times New Roman" panose="02020603050405020304" pitchFamily="18" charset="0"/>
                <a:cs typeface="Times New Roman" panose="02020603050405020304" pitchFamily="18" charset="0"/>
              </a:rPr>
              <a:t>ALUOutput</a:t>
            </a:r>
            <a:r>
              <a:rPr lang="en-US" altLang="zh-CN" dirty="0">
                <a:solidFill>
                  <a:schemeClr val="tx1"/>
                </a:solidFill>
                <a:latin typeface="Times New Roman" panose="02020603050405020304" pitchFamily="18" charset="0"/>
                <a:cs typeface="Times New Roman" panose="02020603050405020304" pitchFamily="18" charset="0"/>
              </a:rPr>
              <a:t>.</a:t>
            </a:r>
            <a:endParaRPr lang="en-US" altLang="zh-CN" dirty="0">
              <a:solidFill>
                <a:schemeClr val="accent2"/>
              </a:solidFill>
              <a:latin typeface="Times New Roman" panose="02020603050405020304" pitchFamily="18" charset="0"/>
              <a:cs typeface="Times New Roman" panose="02020603050405020304" pitchFamily="18" charset="0"/>
            </a:endParaRPr>
          </a:p>
        </p:txBody>
      </p:sp>
      <p:sp>
        <p:nvSpPr>
          <p:cNvPr id="15" name="矩形 14"/>
          <p:cNvSpPr/>
          <p:nvPr/>
        </p:nvSpPr>
        <p:spPr>
          <a:xfrm>
            <a:off x="3191888" y="2913885"/>
            <a:ext cx="2989854" cy="461665"/>
          </a:xfrm>
          <a:prstGeom prst="rect">
            <a:avLst/>
          </a:prstGeom>
        </p:spPr>
        <p:txBody>
          <a:bodyPr wrap="square">
            <a:spAutoFit/>
          </a:bodyPr>
          <a:lstStyle/>
          <a:p>
            <a:pPr eaLnBrk="1" hangingPunct="1">
              <a:spcBef>
                <a:spcPct val="50000"/>
              </a:spcBef>
            </a:pPr>
            <a:r>
              <a:rPr lang="en-US" altLang="zh-CN" dirty="0">
                <a:solidFill>
                  <a:schemeClr val="tx1"/>
                </a:solidFill>
                <a:latin typeface="华文中宋" panose="02010600040101010101" pitchFamily="2" charset="-122"/>
                <a:ea typeface="华文中宋" panose="02010600040101010101" pitchFamily="2" charset="-122"/>
              </a:rPr>
              <a:t>ADD R1, R2, #3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10133" y="1101418"/>
            <a:ext cx="8727439" cy="887422"/>
          </a:xfrm>
          <a:prstGeom prst="rect">
            <a:avLst/>
          </a:prstGeom>
        </p:spPr>
        <p:txBody>
          <a:bodyPr wrap="square">
            <a:spAutoFit/>
          </a:bodyPr>
          <a:lstStyle/>
          <a:p>
            <a:pPr indent="457200" algn="just">
              <a:lnSpc>
                <a:spcPts val="3100"/>
              </a:lnSpc>
              <a:spcBef>
                <a:spcPts val="0"/>
              </a:spcBef>
              <a:spcAft>
                <a:spcPts val="0"/>
              </a:spcAft>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ts val="3100"/>
              </a:lnSpc>
              <a:spcBef>
                <a:spcPts val="0"/>
              </a:spcBef>
              <a:spcAft>
                <a:spcPts val="0"/>
              </a:spcAft>
              <a:buSzPct val="50000"/>
              <a:buFont typeface="Wingdings" panose="05000000000000000000" pitchFamily="2" charset="2"/>
              <a:buChar char="Ø"/>
            </a:pP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2045560" y="2117119"/>
            <a:ext cx="5256584" cy="2759730"/>
          </a:xfrm>
          <a:prstGeom prst="rect">
            <a:avLst/>
          </a:prstGeom>
        </p:spPr>
        <p:txBody>
          <a:bodyPr wrap="square">
            <a:spAutoFit/>
          </a:bodyPr>
          <a:lstStyle/>
          <a:p>
            <a:pPr algn="just">
              <a:lnSpc>
                <a:spcPts val="3200"/>
              </a:lnSpc>
              <a:spcBef>
                <a:spcPts val="1200"/>
              </a:spcBef>
              <a:spcAft>
                <a:spcPts val="0"/>
              </a:spcAft>
              <a:buSzPct val="5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ADDI    R1, R0, #10</a:t>
            </a:r>
          </a:p>
          <a:p>
            <a:pPr algn="just">
              <a:lnSpc>
                <a:spcPts val="3200"/>
              </a:lnSpc>
              <a:spcBef>
                <a:spcPts val="1200"/>
              </a:spcBef>
              <a:spcAft>
                <a:spcPts val="0"/>
              </a:spcAft>
              <a:buSzPct val="5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Loop:   SUBI    R3, R1, #1</a:t>
            </a:r>
          </a:p>
          <a:p>
            <a:pPr algn="just">
              <a:lnSpc>
                <a:spcPts val="3200"/>
              </a:lnSpc>
              <a:spcBef>
                <a:spcPts val="1200"/>
              </a:spcBef>
              <a:spcAft>
                <a:spcPts val="0"/>
              </a:spcAft>
              <a:buSzPct val="5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SUBI    R1, R1, #1</a:t>
            </a:r>
          </a:p>
          <a:p>
            <a:pPr algn="just">
              <a:lnSpc>
                <a:spcPts val="3200"/>
              </a:lnSpc>
              <a:spcBef>
                <a:spcPts val="1200"/>
              </a:spcBef>
              <a:spcAft>
                <a:spcPts val="0"/>
              </a:spcAft>
              <a:buSzPct val="50000"/>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BNEZ   R1, Loop</a:t>
            </a: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3200"/>
              </a:lnSpc>
              <a:spcBef>
                <a:spcPts val="1200"/>
              </a:spcBef>
              <a:spcAft>
                <a:spcPts val="0"/>
              </a:spcAft>
              <a:buSzPct val="50000"/>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1475656" y="4876849"/>
            <a:ext cx="6679705" cy="523220"/>
          </a:xfrm>
          <a:prstGeom prst="rect">
            <a:avLst/>
          </a:prstGeom>
        </p:spPr>
        <p:txBody>
          <a:bodyPr wrap="square">
            <a:spAutoFit/>
          </a:bodyPr>
          <a:lstStyle/>
          <a:p>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1/10;      B: 2/10;      C: 1/9;       D:2/9</a:t>
            </a:r>
            <a:endParaRPr lang="zh-CN" altLang="en-US" sz="2800" dirty="0">
              <a:solidFill>
                <a:schemeClr val="tx1"/>
              </a:solidFill>
            </a:endParaRP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10133" y="1060911"/>
            <a:ext cx="8727439" cy="5811847"/>
          </a:xfrm>
          <a:prstGeom prst="rect">
            <a:avLst/>
          </a:prstGeom>
        </p:spPr>
        <p:txBody>
          <a:bodyPr wrap="square">
            <a:spAutoFit/>
          </a:bodyPr>
          <a:lstStyle/>
          <a:p>
            <a:pPr indent="457200" algn="just">
              <a:lnSpc>
                <a:spcPts val="3100"/>
              </a:lnSpc>
              <a:spcBef>
                <a:spcPts val="0"/>
              </a:spcBef>
              <a:spcAft>
                <a:spcPts val="1200"/>
              </a:spcAft>
              <a:buSzPct val="50000"/>
              <a:buFont typeface="Wingdings" panose="05000000000000000000" pitchFamily="2" charset="2"/>
              <a:buChar char="Ø"/>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③</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n-bit prediction scheme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two-bit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scheme is actually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specialization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of a more general scheme that has an n-bit saturating counter for each entry in the prediction buffer.</a:t>
            </a:r>
          </a:p>
          <a:p>
            <a:pPr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With n-bit, counter can take between 0 and 2</a:t>
            </a:r>
            <a:r>
              <a:rPr lang="en-US" altLang="zh-CN"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when  (2</a:t>
            </a:r>
            <a:r>
              <a:rPr lang="en-US" altLang="zh-CN"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–1)/2, branch is predicted as taken; otherwise, untaken.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计数器可取值</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en-US" altLang="zh-CN" baseline="30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当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(2</a:t>
            </a:r>
            <a:r>
              <a:rPr lang="en-US" altLang="zh-CN" baseline="30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–1)/2</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预测转移</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否则</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预测不转移</a:t>
            </a:r>
          </a:p>
          <a:p>
            <a:pPr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Counter: incremented when branch is taken, and decremented when untaken.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计数器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转移时递增</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不转移时递减</a:t>
            </a:r>
          </a:p>
          <a:p>
            <a:pPr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Studies show: 2-bit predictors do almost as well, thus most systems use 2-bit predictors.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位预测器就已经很好了</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因此多数系统用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位预测器</a:t>
            </a:r>
          </a:p>
          <a:p>
            <a:pPr indent="457200" algn="just">
              <a:lnSpc>
                <a:spcPts val="3100"/>
              </a:lnSpc>
              <a:spcBef>
                <a:spcPts val="0"/>
              </a:spcBef>
              <a:spcAft>
                <a:spcPts val="0"/>
              </a:spcAft>
              <a:buSzPct val="50000"/>
              <a:buFont typeface="Wingdings" panose="05000000000000000000" pitchFamily="2" charset="2"/>
              <a:buChar char="Ø"/>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ts val="3100"/>
              </a:lnSpc>
              <a:spcBef>
                <a:spcPts val="0"/>
              </a:spcBef>
              <a:spcAft>
                <a:spcPts val="0"/>
              </a:spcAft>
              <a:buSzPct val="50000"/>
              <a:buFont typeface="Wingdings" panose="05000000000000000000" pitchFamily="2" charset="2"/>
              <a:buChar char="Ø"/>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08949" y="1108076"/>
            <a:ext cx="8727439" cy="1208023"/>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Prediction accuracy of a 4096-entry two-bit prediction buffer for the SPEC89 benchmarks. (82%--99%)</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300896"/>
            <a:ext cx="7344816" cy="4489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373BD-5C1D-550C-CB9F-4C1F84C2C861}"/>
            </a:ext>
          </a:extLst>
        </p:cNvPr>
        <p:cNvGrpSpPr/>
        <p:nvPr/>
      </p:nvGrpSpPr>
      <p:grpSpPr>
        <a:xfrm>
          <a:off x="0" y="0"/>
          <a:ext cx="0" cy="0"/>
          <a:chOff x="0" y="0"/>
          <a:chExt cx="0" cy="0"/>
        </a:xfrm>
      </p:grpSpPr>
      <p:sp>
        <p:nvSpPr>
          <p:cNvPr id="14338" name="Rectangle 2">
            <a:extLst>
              <a:ext uri="{FF2B5EF4-FFF2-40B4-BE49-F238E27FC236}">
                <a16:creationId xmlns:a16="http://schemas.microsoft.com/office/drawing/2014/main" id="{620F73CE-B2C6-9BC0-48DD-E969B77932F6}"/>
              </a:ext>
            </a:extLst>
          </p:cNvPr>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a:extLst>
              <a:ext uri="{FF2B5EF4-FFF2-40B4-BE49-F238E27FC236}">
                <a16:creationId xmlns:a16="http://schemas.microsoft.com/office/drawing/2014/main" id="{72C694E4-737E-3148-D10D-7F3E94BA39C9}"/>
              </a:ext>
            </a:extLst>
          </p:cNvPr>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Science and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992261369"/>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8A077-0829-E224-296A-A33189D8AC56}"/>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CEF2B5AF-DCD7-CEB0-FE46-1BAC7D0D08DF}"/>
              </a:ext>
            </a:extLst>
          </p:cNvPr>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32255F82-0787-11DF-3B9F-12AE91569816}"/>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58E1109C-ADFC-96BE-25AC-80FB4CAD45C8}"/>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C301D6F2-4DB8-D668-D390-DDF1FC389107}"/>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9ACB5329-B803-322C-1590-BBE585E52D2E}"/>
              </a:ext>
            </a:extLst>
          </p:cNvPr>
          <p:cNvSpPr/>
          <p:nvPr/>
        </p:nvSpPr>
        <p:spPr>
          <a:xfrm>
            <a:off x="47663" y="2151772"/>
            <a:ext cx="8916825" cy="3439403"/>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 prediction buffer or branch history table: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simplest dynamic branch-prediction scheme.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分支预测缓冲器或转移历史表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最简单的动态转移预测方案</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8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branch-prediction buffer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small memory indexed by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lower portion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the address of branch instruction.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用转移指令的低地址部分所索引的一小块存储区</a:t>
            </a:r>
          </a:p>
          <a:p>
            <a:pPr marL="457200" indent="457200" algn="just">
              <a:lnSpc>
                <a:spcPts val="2800"/>
              </a:lnSpc>
              <a:spcBef>
                <a:spcPts val="0"/>
              </a:spcBef>
              <a:spcAft>
                <a:spcPts val="0"/>
              </a:spcAft>
              <a:buSzPct val="50000"/>
              <a:buFont typeface="Wingdings" panose="05000000000000000000" pitchFamily="2" charset="2"/>
              <a:buChar char="Ø"/>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one-bit prediction scheme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memory contains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bit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that saying whether the branch was recently taken or not.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位</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表示最近该转移是否发生</a:t>
            </a:r>
          </a:p>
        </p:txBody>
      </p:sp>
      <p:sp>
        <p:nvSpPr>
          <p:cNvPr id="7" name="Text Box 4">
            <a:extLst>
              <a:ext uri="{FF2B5EF4-FFF2-40B4-BE49-F238E27FC236}">
                <a16:creationId xmlns:a16="http://schemas.microsoft.com/office/drawing/2014/main" id="{B3A2D89D-14BC-3C9A-07ED-AB3A52219BAD}"/>
              </a:ext>
            </a:extLst>
          </p:cNvPr>
          <p:cNvSpPr txBox="1">
            <a:spLocks noChangeArrowheads="1"/>
          </p:cNvSpPr>
          <p:nvPr/>
        </p:nvSpPr>
        <p:spPr bwMode="auto">
          <a:xfrm>
            <a:off x="94456" y="1122635"/>
            <a:ext cx="8915400" cy="93821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1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Basic Branch Prediction and Branch Prediction Buffers</a:t>
            </a:r>
          </a:p>
          <a:p>
            <a:pPr algn="ctr">
              <a:spcBef>
                <a:spcPct val="10000"/>
              </a:spcBef>
            </a:pPr>
            <a:r>
              <a:rPr lang="zh-CN" altLang="en-US"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基本转移预测和转移预测缓冲器</a:t>
            </a:r>
          </a:p>
        </p:txBody>
      </p:sp>
    </p:spTree>
    <p:extLst>
      <p:ext uri="{BB962C8B-B14F-4D97-AF65-F5344CB8AC3E}">
        <p14:creationId xmlns:p14="http://schemas.microsoft.com/office/powerpoint/2010/main" val="38420367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C89B1-5679-33C3-84E3-9D30C471677B}"/>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5729FD0E-462B-BD1A-0A4B-18C6C7A01517}"/>
              </a:ext>
            </a:extLst>
          </p:cNvPr>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343CC8E5-512C-1329-8168-3027A99DEA79}"/>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FA2E3DAF-9874-1868-64BF-7D031E54B6B5}"/>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02101823-B824-5309-7B9F-4620B8F88198}"/>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71DE7BD6-6879-938B-EE3A-67B236CB29DC}"/>
              </a:ext>
            </a:extLst>
          </p:cNvPr>
          <p:cNvSpPr/>
          <p:nvPr/>
        </p:nvSpPr>
        <p:spPr>
          <a:xfrm>
            <a:off x="-396552" y="1120348"/>
            <a:ext cx="8916825" cy="810478"/>
          </a:xfrm>
          <a:prstGeom prst="rect">
            <a:avLst/>
          </a:prstGeom>
        </p:spPr>
        <p:txBody>
          <a:bodyPr wrap="square">
            <a:spAutoFit/>
          </a:bodyPr>
          <a:lstStyle/>
          <a:p>
            <a:pPr marL="457200" indent="457200" algn="just">
              <a:lnSpc>
                <a:spcPts val="2800"/>
              </a:lnSpc>
              <a:spcBef>
                <a:spcPts val="0"/>
              </a:spcBef>
              <a:spcAft>
                <a:spcPts val="0"/>
              </a:spcAft>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states in a one-bit prediction scheme.</a:t>
            </a:r>
          </a:p>
          <a:p>
            <a:pPr marL="457200" indent="457200" algn="just">
              <a:lnSpc>
                <a:spcPts val="2800"/>
              </a:lnSpc>
              <a:spcBef>
                <a:spcPts val="0"/>
              </a:spcBef>
              <a:spcAft>
                <a:spcPts val="0"/>
              </a:spcAft>
              <a:buSzPct val="50000"/>
              <a:buFont typeface="Wingdings" panose="05000000000000000000" pitchFamily="2" charset="2"/>
              <a:buChar char="Ø"/>
            </a:pP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70587260-5D0E-7116-8DC1-340E39A916E8}"/>
              </a:ext>
            </a:extLst>
          </p:cNvPr>
          <p:cNvPicPr>
            <a:picLocks noChangeAspect="1"/>
          </p:cNvPicPr>
          <p:nvPr/>
        </p:nvPicPr>
        <p:blipFill>
          <a:blip r:embed="rId3"/>
          <a:stretch>
            <a:fillRect/>
          </a:stretch>
        </p:blipFill>
        <p:spPr>
          <a:xfrm>
            <a:off x="1584337" y="1525587"/>
            <a:ext cx="5976664" cy="3275091"/>
          </a:xfrm>
          <a:prstGeom prst="rect">
            <a:avLst/>
          </a:prstGeom>
        </p:spPr>
      </p:pic>
      <p:sp>
        <p:nvSpPr>
          <p:cNvPr id="4" name="矩形 3">
            <a:extLst>
              <a:ext uri="{FF2B5EF4-FFF2-40B4-BE49-F238E27FC236}">
                <a16:creationId xmlns:a16="http://schemas.microsoft.com/office/drawing/2014/main" id="{C566C1F2-A0D4-1B3E-3C49-8D67AAD1D3A3}"/>
              </a:ext>
            </a:extLst>
          </p:cNvPr>
          <p:cNvSpPr/>
          <p:nvPr/>
        </p:nvSpPr>
        <p:spPr>
          <a:xfrm>
            <a:off x="107504" y="4800678"/>
            <a:ext cx="8676456" cy="1815882"/>
          </a:xfrm>
          <a:prstGeom prst="rect">
            <a:avLst/>
          </a:prstGeom>
        </p:spPr>
        <p:txBody>
          <a:bodyPr wrap="square">
            <a:spAutoFit/>
          </a:bodyPr>
          <a:lstStyle/>
          <a:p>
            <a:pPr marL="457200" indent="-457200" algn="jus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performance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shortcoming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of one-bit prediction</a:t>
            </a:r>
            <a:b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scheme : Even if a branch is almost always taken ,we</a:t>
            </a:r>
            <a:b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will likely predict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incorrectly</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twice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rather than</a:t>
            </a:r>
            <a:b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once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when it is not taken. </a:t>
            </a:r>
          </a:p>
        </p:txBody>
      </p:sp>
    </p:spTree>
    <p:extLst>
      <p:ext uri="{BB962C8B-B14F-4D97-AF65-F5344CB8AC3E}">
        <p14:creationId xmlns:p14="http://schemas.microsoft.com/office/powerpoint/2010/main" val="14917391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114D0-3E8B-BA77-F370-E9DBF0993306}"/>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AD2CED47-C11F-57E0-FC38-8DCCF1493EA4}"/>
              </a:ext>
            </a:extLst>
          </p:cNvPr>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a:extLst>
              <a:ext uri="{FF2B5EF4-FFF2-40B4-BE49-F238E27FC236}">
                <a16:creationId xmlns:a16="http://schemas.microsoft.com/office/drawing/2014/main" id="{68C09F4E-CA04-8F1D-E8D1-485191E15FDC}"/>
              </a:ext>
            </a:extLst>
          </p:cNvPr>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2040545D-5DB6-C71D-4CCD-8EFF48D03F6F}"/>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C76C621-4451-572F-986D-46FCC98E1E41}"/>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214F1A6E-6138-F480-FAB3-77A3E88DC3DB}"/>
              </a:ext>
            </a:extLst>
          </p:cNvPr>
          <p:cNvSpPr/>
          <p:nvPr/>
        </p:nvSpPr>
        <p:spPr>
          <a:xfrm>
            <a:off x="310133" y="1060911"/>
            <a:ext cx="8727439" cy="2080057"/>
          </a:xfrm>
          <a:prstGeom prst="rect">
            <a:avLst/>
          </a:prstGeom>
        </p:spPr>
        <p:txBody>
          <a:bodyPr wrap="square">
            <a:spAutoFit/>
          </a:bodyPr>
          <a:lstStyle/>
          <a:p>
            <a:pPr indent="457200" algn="just">
              <a:lnSpc>
                <a:spcPts val="3100"/>
              </a:lnSpc>
              <a:spcBef>
                <a:spcPts val="0"/>
              </a:spcBef>
              <a:spcAft>
                <a:spcPts val="0"/>
              </a:spcAft>
              <a:buSzPct val="50000"/>
              <a:buFont typeface="Wingdings" panose="05000000000000000000" pitchFamily="2" charset="2"/>
              <a:buChar char="Ø"/>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2-bit prediction scheme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prediction must miss twice before it is changed.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错两次才改变预测</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ts val="3100"/>
              </a:lnSpc>
              <a:spcBef>
                <a:spcPts val="0"/>
              </a:spcBef>
              <a:spcAft>
                <a:spcPts val="0"/>
              </a:spcAft>
              <a:buSzPct val="50000"/>
              <a:buFont typeface="Wingdings" panose="05000000000000000000" pitchFamily="2" charset="2"/>
              <a:buChar char="Ø"/>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finite-state processor for a 2-bit prediction scheme.</a:t>
            </a:r>
          </a:p>
          <a:p>
            <a:pPr indent="457200" algn="just">
              <a:lnSpc>
                <a:spcPts val="3100"/>
              </a:lnSpc>
              <a:spcBef>
                <a:spcPts val="0"/>
              </a:spcBef>
              <a:spcAft>
                <a:spcPts val="0"/>
              </a:spcAft>
              <a:buSzPct val="50000"/>
              <a:buFont typeface="Wingdings" panose="05000000000000000000" pitchFamily="2" charset="2"/>
              <a:buChar char="Ø"/>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1FD9A9A0-9ABA-5125-38C6-B95030E6B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2253616"/>
            <a:ext cx="4968552" cy="3479640"/>
          </a:xfrm>
          <a:prstGeom prst="rect">
            <a:avLst/>
          </a:prstGeom>
        </p:spPr>
      </p:pic>
      <p:sp>
        <p:nvSpPr>
          <p:cNvPr id="4" name="矩形 3">
            <a:extLst>
              <a:ext uri="{FF2B5EF4-FFF2-40B4-BE49-F238E27FC236}">
                <a16:creationId xmlns:a16="http://schemas.microsoft.com/office/drawing/2014/main" id="{FCE0038A-6599-0312-F820-9DDF28953FAD}"/>
              </a:ext>
            </a:extLst>
          </p:cNvPr>
          <p:cNvSpPr/>
          <p:nvPr/>
        </p:nvSpPr>
        <p:spPr>
          <a:xfrm>
            <a:off x="323267" y="5689218"/>
            <a:ext cx="8714305" cy="836126"/>
          </a:xfrm>
          <a:prstGeom prst="rect">
            <a:avLst/>
          </a:prstGeom>
        </p:spPr>
        <p:txBody>
          <a:bodyPr wrap="square">
            <a:spAutoFit/>
          </a:bodyPr>
          <a:lstStyle/>
          <a:p>
            <a:pPr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Successive branches that strongly favors taken or not taken (often cases) will be mispredicted only once.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29250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08949" y="1108076"/>
            <a:ext cx="8727439" cy="5863144"/>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branch-prediction buffer can be implemented:</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small, special “cache” accessed with the instruction address during the IF pipe stage.</a:t>
            </a:r>
          </a:p>
          <a:p>
            <a:pPr marL="457200" indent="457200" algn="just">
              <a:lnSpc>
                <a:spcPts val="2900"/>
              </a:lnSpc>
              <a:spcBef>
                <a:spcPts val="0"/>
              </a:spcBef>
              <a:spcAft>
                <a:spcPts val="12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pair of bits attached to each block in the instruction cache and fetched with the instruction.</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This scheme is useful to reduce the branch delay when it is longer than the time to compute the possible target PCs.</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This scheme dose not help for the simple DLX pipeline :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DLX pipeline find out both whether the branch is taken and what the target of the branch is at the same time.</a:t>
            </a:r>
          </a:p>
          <a:p>
            <a:pPr marL="457200" indent="-457200" algn="just">
              <a:lnSpc>
                <a:spcPts val="2900"/>
              </a:lnSpc>
              <a:spcBef>
                <a:spcPts val="0"/>
              </a:spcBef>
              <a:spcAft>
                <a:spcPts val="6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ts val="3100"/>
              </a:lnSpc>
              <a:spcBef>
                <a:spcPts val="0"/>
              </a:spcBef>
              <a:spcAft>
                <a:spcPts val="0"/>
              </a:spcAft>
              <a:buSzPct val="50000"/>
              <a:buFont typeface="Wingdings" panose="05000000000000000000" pitchFamily="2" charset="2"/>
              <a:buChar char="Ø"/>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08949" y="1108076"/>
            <a:ext cx="8727439" cy="4119076"/>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two-bit predictor schemes use only the recent behavior of a branch to predict the future behavior of that branch.</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It may be possible to improve the prediction accuracy if we also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look at the recent behavior of other branches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rather than just the branch we are trying to predict</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Branch predictors that use the behavior of other branches to make a prediction are called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correlating predictors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two-level predictors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08949" y="1108076"/>
            <a:ext cx="8727439" cy="836126"/>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Assuming that aa and bb are assigned to R1 and R2 </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3707904" y="1643896"/>
            <a:ext cx="3168352" cy="1785104"/>
          </a:xfrm>
          <a:prstGeom prst="rect">
            <a:avLst/>
          </a:prstGeom>
        </p:spPr>
        <p:txBody>
          <a:bodyPr wrap="square">
            <a:spAutoFit/>
          </a:bodyPr>
          <a:lstStyle/>
          <a:p>
            <a:r>
              <a:rPr lang="en-US" altLang="zh-CN" sz="2200" b="0" dirty="0">
                <a:solidFill>
                  <a:srgbClr val="0000FF"/>
                </a:solidFill>
                <a:latin typeface="Tahoma" panose="020B0604030504040204" pitchFamily="34" charset="0"/>
              </a:rPr>
              <a:t>If (aa==2)</a:t>
            </a:r>
            <a:br>
              <a:rPr lang="en-US" altLang="zh-CN" sz="2200" b="0" dirty="0">
                <a:solidFill>
                  <a:srgbClr val="0000FF"/>
                </a:solidFill>
                <a:latin typeface="Tahoma" panose="020B0604030504040204" pitchFamily="34" charset="0"/>
              </a:rPr>
            </a:br>
            <a:r>
              <a:rPr lang="en-US" altLang="zh-CN" sz="2200" b="0" dirty="0">
                <a:solidFill>
                  <a:srgbClr val="0000FF"/>
                </a:solidFill>
                <a:latin typeface="Tahoma" panose="020B0604030504040204" pitchFamily="34" charset="0"/>
              </a:rPr>
              <a:t>   aa=0;</a:t>
            </a:r>
            <a:br>
              <a:rPr lang="en-US" altLang="zh-CN" sz="2200" b="0" dirty="0">
                <a:solidFill>
                  <a:srgbClr val="0000FF"/>
                </a:solidFill>
                <a:latin typeface="Tahoma" panose="020B0604030504040204" pitchFamily="34" charset="0"/>
              </a:rPr>
            </a:br>
            <a:r>
              <a:rPr lang="en-US" altLang="zh-CN" sz="2200" b="0" dirty="0">
                <a:solidFill>
                  <a:srgbClr val="0000FF"/>
                </a:solidFill>
                <a:latin typeface="Tahoma" panose="020B0604030504040204" pitchFamily="34" charset="0"/>
              </a:rPr>
              <a:t>If (bb==2)</a:t>
            </a:r>
            <a:br>
              <a:rPr lang="en-US" altLang="zh-CN" sz="2200" b="0" dirty="0">
                <a:solidFill>
                  <a:srgbClr val="0000FF"/>
                </a:solidFill>
                <a:latin typeface="Tahoma" panose="020B0604030504040204" pitchFamily="34" charset="0"/>
              </a:rPr>
            </a:br>
            <a:r>
              <a:rPr lang="en-US" altLang="zh-CN" sz="2200" b="0" dirty="0">
                <a:solidFill>
                  <a:srgbClr val="0000FF"/>
                </a:solidFill>
                <a:latin typeface="Tahoma" panose="020B0604030504040204" pitchFamily="34" charset="0"/>
              </a:rPr>
              <a:t>   bb=0;</a:t>
            </a:r>
            <a:br>
              <a:rPr lang="en-US" altLang="zh-CN" sz="2200" b="0" dirty="0">
                <a:solidFill>
                  <a:srgbClr val="0000FF"/>
                </a:solidFill>
                <a:latin typeface="Tahoma" panose="020B0604030504040204" pitchFamily="34" charset="0"/>
              </a:rPr>
            </a:br>
            <a:r>
              <a:rPr lang="en-US" altLang="zh-CN" sz="2200" b="0" dirty="0">
                <a:solidFill>
                  <a:srgbClr val="0000FF"/>
                </a:solidFill>
                <a:latin typeface="Tahoma" panose="020B0604030504040204" pitchFamily="34" charset="0"/>
              </a:rPr>
              <a:t>If (aa!=bb)</a:t>
            </a:r>
            <a:r>
              <a:rPr lang="en-US" altLang="zh-CN" sz="2200" dirty="0"/>
              <a:t> </a:t>
            </a:r>
            <a:endParaRPr lang="zh-CN" altLang="en-US" sz="2200" dirty="0"/>
          </a:p>
        </p:txBody>
      </p:sp>
      <p:pic>
        <p:nvPicPr>
          <p:cNvPr id="4" name="图片 3"/>
          <p:cNvPicPr>
            <a:picLocks noChangeAspect="1"/>
          </p:cNvPicPr>
          <p:nvPr/>
        </p:nvPicPr>
        <p:blipFill rotWithShape="1">
          <a:blip r:embed="rId3" cstate="email"/>
          <a:srcRect/>
          <a:stretch>
            <a:fillRect/>
          </a:stretch>
        </p:blipFill>
        <p:spPr>
          <a:xfrm>
            <a:off x="971600" y="3573016"/>
            <a:ext cx="7241525" cy="3123570"/>
          </a:xfrm>
          <a:prstGeom prst="rect">
            <a:avLst/>
          </a:prstGeom>
        </p:spPr>
      </p:pic>
      <p:cxnSp>
        <p:nvCxnSpPr>
          <p:cNvPr id="6" name="直接连接符 5"/>
          <p:cNvCxnSpPr/>
          <p:nvPr/>
        </p:nvCxnSpPr>
        <p:spPr bwMode="auto">
          <a:xfrm>
            <a:off x="467544" y="3501008"/>
            <a:ext cx="8280920" cy="0"/>
          </a:xfrm>
          <a:prstGeom prst="line">
            <a:avLst/>
          </a:prstGeom>
          <a:noFill/>
          <a:ln w="12700" cap="flat" cmpd="sng" algn="ctr">
            <a:solidFill>
              <a:schemeClr val="tx1"/>
            </a:solidFill>
            <a:prstDash val="dash"/>
            <a:round/>
            <a:headEnd type="none" w="med" len="med"/>
            <a:tailEnd type="none" w="med" len="med"/>
          </a:ln>
        </p:spPr>
      </p:cxn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Execution/effective address cycle (EX):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有效地址计算</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44642" y="1988840"/>
            <a:ext cx="8774502"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③ </a:t>
            </a:r>
            <a:r>
              <a:rPr lang="en-US" altLang="zh-CN" dirty="0">
                <a:solidFill>
                  <a:srgbClr val="800000"/>
                </a:solidFill>
                <a:latin typeface="Times New Roman" panose="02020603050405020304" pitchFamily="18" charset="0"/>
                <a:cs typeface="Times New Roman" panose="02020603050405020304" pitchFamily="18" charset="0"/>
              </a:rPr>
              <a:t>Register-Immediate ALU instruction </a:t>
            </a:r>
            <a:r>
              <a:rPr lang="zh-CN" altLang="en-US" dirty="0">
                <a:solidFill>
                  <a:schemeClr val="accent2"/>
                </a:solidFill>
                <a:latin typeface="Times New Roman" panose="02020603050405020304" pitchFamily="18" charset="0"/>
                <a:cs typeface="Times New Roman" panose="02020603050405020304" pitchFamily="18" charset="0"/>
              </a:rPr>
              <a:t>寄存器</a:t>
            </a:r>
            <a:r>
              <a:rPr lang="en-US" altLang="zh-CN" dirty="0">
                <a:solidFill>
                  <a:schemeClr val="accent2"/>
                </a:solidFill>
                <a:latin typeface="Times New Roman" panose="02020603050405020304" pitchFamily="18" charset="0"/>
                <a:cs typeface="Times New Roman" panose="02020603050405020304" pitchFamily="18" charset="0"/>
              </a:rPr>
              <a:t>-</a:t>
            </a:r>
            <a:r>
              <a:rPr lang="zh-CN" altLang="en-US" dirty="0">
                <a:solidFill>
                  <a:schemeClr val="accent2"/>
                </a:solidFill>
                <a:latin typeface="Times New Roman" panose="02020603050405020304" pitchFamily="18" charset="0"/>
                <a:cs typeface="Times New Roman" panose="02020603050405020304" pitchFamily="18" charset="0"/>
              </a:rPr>
              <a:t>立即数</a:t>
            </a:r>
            <a:r>
              <a:rPr lang="en-US" altLang="zh-CN" dirty="0">
                <a:solidFill>
                  <a:schemeClr val="accent2"/>
                </a:solidFill>
                <a:latin typeface="Times New Roman" panose="02020603050405020304" pitchFamily="18" charset="0"/>
                <a:cs typeface="Times New Roman" panose="02020603050405020304" pitchFamily="18" charset="0"/>
              </a:rPr>
              <a:t>ALU:</a:t>
            </a:r>
          </a:p>
        </p:txBody>
      </p:sp>
      <p:pic>
        <p:nvPicPr>
          <p:cNvPr id="15" name="Picture 2" descr="arch17"/>
          <p:cNvPicPr>
            <a:picLocks noChangeAspect="1" noChangeArrowheads="1"/>
          </p:cNvPicPr>
          <p:nvPr/>
        </p:nvPicPr>
        <p:blipFill rotWithShape="1">
          <a:blip r:embed="rId3">
            <a:extLst>
              <a:ext uri="{28A0092B-C50C-407E-A947-70E740481C1C}">
                <a14:useLocalDpi xmlns:a14="http://schemas.microsoft.com/office/drawing/2010/main" val="0"/>
              </a:ext>
            </a:extLst>
          </a:blip>
          <a:srcRect t="5134" b="5580"/>
          <a:stretch>
            <a:fillRect/>
          </a:stretch>
        </p:blipFill>
        <p:spPr bwMode="auto">
          <a:xfrm>
            <a:off x="1167780" y="2450505"/>
            <a:ext cx="6768752" cy="43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08949" y="1108076"/>
            <a:ext cx="8727439" cy="464230"/>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assuming that d is assigned to R1. </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3635896" y="1538026"/>
            <a:ext cx="3168352" cy="1569660"/>
          </a:xfrm>
          <a:prstGeom prst="rect">
            <a:avLst/>
          </a:prstGeom>
        </p:spPr>
        <p:txBody>
          <a:bodyPr wrap="square">
            <a:spAutoFit/>
          </a:bodyPr>
          <a:lstStyle/>
          <a:p>
            <a:r>
              <a:rPr lang="en-US" altLang="zh-CN" b="0" dirty="0">
                <a:solidFill>
                  <a:srgbClr val="0000FF"/>
                </a:solidFill>
                <a:latin typeface="Tahoma" panose="020B0604030504040204" pitchFamily="34" charset="0"/>
              </a:rPr>
              <a:t>If (d==0)</a:t>
            </a:r>
          </a:p>
          <a:p>
            <a:r>
              <a:rPr lang="en-US" altLang="zh-CN" b="0" dirty="0">
                <a:solidFill>
                  <a:srgbClr val="0000FF"/>
                </a:solidFill>
                <a:latin typeface="Tahoma" panose="020B0604030504040204" pitchFamily="34" charset="0"/>
              </a:rPr>
              <a:t>   d=1;</a:t>
            </a:r>
          </a:p>
          <a:p>
            <a:r>
              <a:rPr lang="en-US" altLang="zh-CN" b="0" dirty="0">
                <a:solidFill>
                  <a:srgbClr val="0000FF"/>
                </a:solidFill>
                <a:latin typeface="Tahoma" panose="020B0604030504040204" pitchFamily="34" charset="0"/>
              </a:rPr>
              <a:t>If (d==1)</a:t>
            </a:r>
            <a:br>
              <a:rPr lang="en-US" altLang="zh-CN" dirty="0"/>
            </a:br>
            <a:endParaRPr lang="zh-CN" altLang="en-US" dirty="0"/>
          </a:p>
        </p:txBody>
      </p:sp>
      <p:cxnSp>
        <p:nvCxnSpPr>
          <p:cNvPr id="6" name="直接连接符 5"/>
          <p:cNvCxnSpPr/>
          <p:nvPr/>
        </p:nvCxnSpPr>
        <p:spPr bwMode="auto">
          <a:xfrm>
            <a:off x="432208" y="3068960"/>
            <a:ext cx="8280920" cy="0"/>
          </a:xfrm>
          <a:prstGeom prst="line">
            <a:avLst/>
          </a:prstGeom>
          <a:noFill/>
          <a:ln w="12700" cap="flat" cmpd="sng" algn="ctr">
            <a:solidFill>
              <a:schemeClr val="tx1"/>
            </a:solidFill>
            <a:prstDash val="dash"/>
            <a:round/>
            <a:headEnd type="none" w="med" len="med"/>
            <a:tailEnd type="none" w="med" len="med"/>
          </a:ln>
        </p:spPr>
      </p:cxnSp>
      <p:pic>
        <p:nvPicPr>
          <p:cNvPr id="5" name="图片 4"/>
          <p:cNvPicPr>
            <a:picLocks noChangeAspect="1"/>
          </p:cNvPicPr>
          <p:nvPr/>
        </p:nvPicPr>
        <p:blipFill>
          <a:blip r:embed="rId3"/>
          <a:stretch>
            <a:fillRect/>
          </a:stretch>
        </p:blipFill>
        <p:spPr>
          <a:xfrm>
            <a:off x="1331640" y="3212976"/>
            <a:ext cx="6888158" cy="2376264"/>
          </a:xfrm>
          <a:prstGeom prst="rect">
            <a:avLst/>
          </a:prstGeom>
        </p:spPr>
      </p:pic>
      <p:sp>
        <p:nvSpPr>
          <p:cNvPr id="7" name="矩形 6"/>
          <p:cNvSpPr/>
          <p:nvPr/>
        </p:nvSpPr>
        <p:spPr>
          <a:xfrm>
            <a:off x="698089" y="5581687"/>
            <a:ext cx="6106159" cy="523220"/>
          </a:xfrm>
          <a:prstGeom prst="rect">
            <a:avLst/>
          </a:prstGeom>
        </p:spPr>
        <p:txBody>
          <a:bodyPr wrap="none">
            <a:spAutoFit/>
          </a:bodyPr>
          <a:lstStyle/>
          <a:p>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Assuming that d has values 0,1, and 2. </a:t>
            </a:r>
            <a:endParaRPr lang="zh-CN" altLang="en-US" sz="2800" dirty="0"/>
          </a:p>
        </p:txBody>
      </p:sp>
    </p:spTree>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04376" y="3991803"/>
            <a:ext cx="8727439" cy="443391"/>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Possible execution sequences for a code fragment.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1" name="内容占位符 3"/>
          <p:cNvGraphicFramePr/>
          <p:nvPr/>
        </p:nvGraphicFramePr>
        <p:xfrm>
          <a:off x="491630" y="4423851"/>
          <a:ext cx="8352930" cy="1889760"/>
        </p:xfrm>
        <a:graphic>
          <a:graphicData uri="http://schemas.openxmlformats.org/drawingml/2006/table">
            <a:tbl>
              <a:tblPr firstRow="1" bandRow="1">
                <a:tableStyleId>{5C22544A-7EE6-4342-B048-85BDC9FD1C3A}</a:tableStyleId>
              </a:tblPr>
              <a:tblGrid>
                <a:gridCol w="1368154">
                  <a:extLst>
                    <a:ext uri="{9D8B030D-6E8A-4147-A177-3AD203B41FA5}">
                      <a16:colId xmlns:a16="http://schemas.microsoft.com/office/drawing/2014/main" val="20000"/>
                    </a:ext>
                  </a:extLst>
                </a:gridCol>
                <a:gridCol w="1250762">
                  <a:extLst>
                    <a:ext uri="{9D8B030D-6E8A-4147-A177-3AD203B41FA5}">
                      <a16:colId xmlns:a16="http://schemas.microsoft.com/office/drawing/2014/main" val="20001"/>
                    </a:ext>
                  </a:extLst>
                </a:gridCol>
                <a:gridCol w="1413510">
                  <a:extLst>
                    <a:ext uri="{9D8B030D-6E8A-4147-A177-3AD203B41FA5}">
                      <a16:colId xmlns:a16="http://schemas.microsoft.com/office/drawing/2014/main" val="20002"/>
                    </a:ext>
                  </a:extLst>
                </a:gridCol>
                <a:gridCol w="1325260">
                  <a:extLst>
                    <a:ext uri="{9D8B030D-6E8A-4147-A177-3AD203B41FA5}">
                      <a16:colId xmlns:a16="http://schemas.microsoft.com/office/drawing/2014/main" val="20003"/>
                    </a:ext>
                  </a:extLst>
                </a:gridCol>
                <a:gridCol w="1497622">
                  <a:extLst>
                    <a:ext uri="{9D8B030D-6E8A-4147-A177-3AD203B41FA5}">
                      <a16:colId xmlns:a16="http://schemas.microsoft.com/office/drawing/2014/main" val="20004"/>
                    </a:ext>
                  </a:extLst>
                </a:gridCol>
                <a:gridCol w="1497622">
                  <a:extLst>
                    <a:ext uri="{9D8B030D-6E8A-4147-A177-3AD203B41FA5}">
                      <a16:colId xmlns:a16="http://schemas.microsoft.com/office/drawing/2014/main" val="20005"/>
                    </a:ext>
                  </a:extLst>
                </a:gridCol>
              </a:tblGrid>
              <a:tr h="579472">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Initial value</a:t>
                      </a:r>
                      <a:r>
                        <a:rPr lang="en-US" altLang="zh-CN" sz="2000" b="1" baseline="0" dirty="0">
                          <a:solidFill>
                            <a:schemeClr val="tx1"/>
                          </a:solidFill>
                          <a:latin typeface="Times New Roman" panose="02020603050405020304" pitchFamily="18" charset="0"/>
                          <a:cs typeface="Times New Roman" panose="02020603050405020304" pitchFamily="18" charset="0"/>
                        </a:rPr>
                        <a:t> of d</a:t>
                      </a:r>
                      <a:r>
                        <a:rPr lang="en-US" altLang="zh-CN" sz="2000" b="1"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d</a:t>
                      </a:r>
                      <a:r>
                        <a:rPr lang="en-US" altLang="zh-CN" sz="2000" b="1" baseline="0" dirty="0">
                          <a:solidFill>
                            <a:schemeClr val="tx1"/>
                          </a:solidFill>
                          <a:latin typeface="Times New Roman" panose="02020603050405020304" pitchFamily="18" charset="0"/>
                          <a:cs typeface="Times New Roman" panose="02020603050405020304" pitchFamily="18" charset="0"/>
                        </a:rPr>
                        <a:t> == 0?</a:t>
                      </a:r>
                      <a:r>
                        <a:rPr lang="en-US" altLang="zh-CN" sz="2000" b="1" dirty="0">
                          <a:solidFill>
                            <a:schemeClr val="tx1"/>
                          </a:solidFill>
                          <a:latin typeface="Times New Roman" panose="02020603050405020304" pitchFamily="18" charset="0"/>
                          <a:cs typeface="Times New Roman" panose="02020603050405020304" pitchFamily="18" charset="0"/>
                        </a:rPr>
                        <a:t> </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Branch</a:t>
                      </a:r>
                      <a:r>
                        <a:rPr lang="en-US" altLang="zh-CN" sz="2000" b="1" baseline="0" dirty="0">
                          <a:solidFill>
                            <a:schemeClr val="tx1"/>
                          </a:solidFill>
                          <a:latin typeface="Times New Roman" panose="02020603050405020304" pitchFamily="18" charset="0"/>
                          <a:cs typeface="Times New Roman" panose="02020603050405020304" pitchFamily="18" charset="0"/>
                        </a:rPr>
                        <a:t> b1</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Value</a:t>
                      </a:r>
                      <a:r>
                        <a:rPr lang="en-US" altLang="zh-CN" sz="2000" b="1" baseline="0" dirty="0">
                          <a:solidFill>
                            <a:schemeClr val="tx1"/>
                          </a:solidFill>
                          <a:latin typeface="Times New Roman" panose="02020603050405020304" pitchFamily="18" charset="0"/>
                          <a:cs typeface="Times New Roman" panose="02020603050405020304" pitchFamily="18" charset="0"/>
                        </a:rPr>
                        <a:t> of d before b2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d</a:t>
                      </a:r>
                      <a:r>
                        <a:rPr lang="en-US" altLang="zh-CN" sz="2000" b="1" baseline="0" dirty="0">
                          <a:solidFill>
                            <a:schemeClr val="tx1"/>
                          </a:solidFill>
                          <a:latin typeface="Times New Roman" panose="02020603050405020304" pitchFamily="18" charset="0"/>
                          <a:cs typeface="Times New Roman" panose="02020603050405020304" pitchFamily="18" charset="0"/>
                        </a:rPr>
                        <a:t> == 1?</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Branch</a:t>
                      </a:r>
                      <a:r>
                        <a:rPr lang="en-US" altLang="zh-CN" sz="2000" b="1" baseline="0" dirty="0">
                          <a:solidFill>
                            <a:schemeClr val="tx1"/>
                          </a:solidFill>
                          <a:latin typeface="Times New Roman" panose="02020603050405020304" pitchFamily="18" charset="0"/>
                          <a:cs typeface="Times New Roman" panose="02020603050405020304" pitchFamily="18" charset="0"/>
                        </a:rPr>
                        <a:t> b2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98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Yes</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800000"/>
                          </a:solidFill>
                        </a:rPr>
                        <a:t>Not taken </a:t>
                      </a:r>
                      <a:endParaRPr lang="zh-CN" altLang="en-US" dirty="0">
                        <a:solidFill>
                          <a:srgbClr val="8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Yes</a:t>
                      </a:r>
                      <a:r>
                        <a:rPr lang="en-US" altLang="zh-CN" baseline="0" dirty="0"/>
                        <a:t>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800000"/>
                          </a:solidFill>
                        </a:rPr>
                        <a:t>Not taken </a:t>
                      </a:r>
                      <a:endParaRPr lang="zh-CN" altLang="en-US" dirty="0">
                        <a:solidFill>
                          <a:srgbClr val="8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98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No</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Taken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Yes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Not taken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98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No</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Taken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No</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Taken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31" name="图片 30"/>
          <p:cNvPicPr>
            <a:picLocks noChangeAspect="1"/>
          </p:cNvPicPr>
          <p:nvPr/>
        </p:nvPicPr>
        <p:blipFill>
          <a:blip r:embed="rId3"/>
          <a:stretch>
            <a:fillRect/>
          </a:stretch>
        </p:blipFill>
        <p:spPr>
          <a:xfrm>
            <a:off x="3165319" y="1439095"/>
            <a:ext cx="5866496" cy="2023813"/>
          </a:xfrm>
          <a:prstGeom prst="rect">
            <a:avLst/>
          </a:prstGeom>
        </p:spPr>
      </p:pic>
      <p:sp>
        <p:nvSpPr>
          <p:cNvPr id="9" name="矩形 8"/>
          <p:cNvSpPr/>
          <p:nvPr/>
        </p:nvSpPr>
        <p:spPr>
          <a:xfrm>
            <a:off x="755576" y="1583440"/>
            <a:ext cx="3168352" cy="1569660"/>
          </a:xfrm>
          <a:prstGeom prst="rect">
            <a:avLst/>
          </a:prstGeom>
        </p:spPr>
        <p:txBody>
          <a:bodyPr wrap="square">
            <a:spAutoFit/>
          </a:bodyPr>
          <a:lstStyle/>
          <a:p>
            <a:r>
              <a:rPr lang="en-US" altLang="zh-CN" b="0" dirty="0">
                <a:solidFill>
                  <a:srgbClr val="0000FF"/>
                </a:solidFill>
                <a:latin typeface="Tahoma" panose="020B0604030504040204" pitchFamily="34" charset="0"/>
              </a:rPr>
              <a:t>If (d==0)</a:t>
            </a:r>
          </a:p>
          <a:p>
            <a:r>
              <a:rPr lang="en-US" altLang="zh-CN" b="0" dirty="0">
                <a:solidFill>
                  <a:srgbClr val="0000FF"/>
                </a:solidFill>
                <a:latin typeface="Tahoma" panose="020B0604030504040204" pitchFamily="34" charset="0"/>
              </a:rPr>
              <a:t>   d=1;</a:t>
            </a:r>
          </a:p>
          <a:p>
            <a:r>
              <a:rPr lang="en-US" altLang="zh-CN" b="0" dirty="0">
                <a:solidFill>
                  <a:srgbClr val="0000FF"/>
                </a:solidFill>
                <a:latin typeface="Tahoma" panose="020B0604030504040204" pitchFamily="34" charset="0"/>
              </a:rPr>
              <a:t>If (d==1)</a:t>
            </a:r>
            <a:br>
              <a:rPr lang="en-US" altLang="zh-CN" dirty="0"/>
            </a:br>
            <a:endParaRPr lang="zh-CN" altLang="en-US" dirty="0"/>
          </a:p>
        </p:txBody>
      </p:sp>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08949" y="980728"/>
            <a:ext cx="8727439" cy="443391"/>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Possible execution sequences for a code fragment.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1" name="内容占位符 3"/>
          <p:cNvGraphicFramePr/>
          <p:nvPr/>
        </p:nvGraphicFramePr>
        <p:xfrm>
          <a:off x="396203" y="1412776"/>
          <a:ext cx="8352930" cy="1889760"/>
        </p:xfrm>
        <a:graphic>
          <a:graphicData uri="http://schemas.openxmlformats.org/drawingml/2006/table">
            <a:tbl>
              <a:tblPr firstRow="1" bandRow="1">
                <a:tableStyleId>{5C22544A-7EE6-4342-B048-85BDC9FD1C3A}</a:tableStyleId>
              </a:tblPr>
              <a:tblGrid>
                <a:gridCol w="1368154">
                  <a:extLst>
                    <a:ext uri="{9D8B030D-6E8A-4147-A177-3AD203B41FA5}">
                      <a16:colId xmlns:a16="http://schemas.microsoft.com/office/drawing/2014/main" val="20000"/>
                    </a:ext>
                  </a:extLst>
                </a:gridCol>
                <a:gridCol w="1250762">
                  <a:extLst>
                    <a:ext uri="{9D8B030D-6E8A-4147-A177-3AD203B41FA5}">
                      <a16:colId xmlns:a16="http://schemas.microsoft.com/office/drawing/2014/main" val="20001"/>
                    </a:ext>
                  </a:extLst>
                </a:gridCol>
                <a:gridCol w="1413139">
                  <a:extLst>
                    <a:ext uri="{9D8B030D-6E8A-4147-A177-3AD203B41FA5}">
                      <a16:colId xmlns:a16="http://schemas.microsoft.com/office/drawing/2014/main" val="20002"/>
                    </a:ext>
                  </a:extLst>
                </a:gridCol>
                <a:gridCol w="1325631">
                  <a:extLst>
                    <a:ext uri="{9D8B030D-6E8A-4147-A177-3AD203B41FA5}">
                      <a16:colId xmlns:a16="http://schemas.microsoft.com/office/drawing/2014/main" val="20003"/>
                    </a:ext>
                  </a:extLst>
                </a:gridCol>
                <a:gridCol w="1497622">
                  <a:extLst>
                    <a:ext uri="{9D8B030D-6E8A-4147-A177-3AD203B41FA5}">
                      <a16:colId xmlns:a16="http://schemas.microsoft.com/office/drawing/2014/main" val="20004"/>
                    </a:ext>
                  </a:extLst>
                </a:gridCol>
                <a:gridCol w="1497622">
                  <a:extLst>
                    <a:ext uri="{9D8B030D-6E8A-4147-A177-3AD203B41FA5}">
                      <a16:colId xmlns:a16="http://schemas.microsoft.com/office/drawing/2014/main" val="20005"/>
                    </a:ext>
                  </a:extLst>
                </a:gridCol>
              </a:tblGrid>
              <a:tr h="579472">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Initial value</a:t>
                      </a:r>
                      <a:r>
                        <a:rPr lang="en-US" altLang="zh-CN" sz="2000" b="1" baseline="0" dirty="0">
                          <a:solidFill>
                            <a:schemeClr val="tx1"/>
                          </a:solidFill>
                          <a:latin typeface="Times New Roman" panose="02020603050405020304" pitchFamily="18" charset="0"/>
                          <a:cs typeface="Times New Roman" panose="02020603050405020304" pitchFamily="18" charset="0"/>
                        </a:rPr>
                        <a:t> of d</a:t>
                      </a:r>
                      <a:r>
                        <a:rPr lang="en-US" altLang="zh-CN" sz="2000" b="1"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d</a:t>
                      </a:r>
                      <a:r>
                        <a:rPr lang="en-US" altLang="zh-CN" sz="2000" b="1" baseline="0" dirty="0">
                          <a:solidFill>
                            <a:schemeClr val="tx1"/>
                          </a:solidFill>
                          <a:latin typeface="Times New Roman" panose="02020603050405020304" pitchFamily="18" charset="0"/>
                          <a:cs typeface="Times New Roman" panose="02020603050405020304" pitchFamily="18" charset="0"/>
                        </a:rPr>
                        <a:t> == 0?</a:t>
                      </a:r>
                      <a:r>
                        <a:rPr lang="en-US" altLang="zh-CN" sz="2000" b="1" dirty="0">
                          <a:solidFill>
                            <a:schemeClr val="tx1"/>
                          </a:solidFill>
                          <a:latin typeface="Times New Roman" panose="02020603050405020304" pitchFamily="18" charset="0"/>
                          <a:cs typeface="Times New Roman" panose="02020603050405020304" pitchFamily="18" charset="0"/>
                        </a:rPr>
                        <a:t> </a:t>
                      </a:r>
                      <a:r>
                        <a:rPr lang="en-US" altLang="zh-CN" sz="2000" b="1" baseline="0"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Branch</a:t>
                      </a:r>
                      <a:r>
                        <a:rPr lang="en-US" altLang="zh-CN" sz="2000" b="1" baseline="0" dirty="0">
                          <a:solidFill>
                            <a:schemeClr val="tx1"/>
                          </a:solidFill>
                          <a:latin typeface="Times New Roman" panose="02020603050405020304" pitchFamily="18" charset="0"/>
                          <a:cs typeface="Times New Roman" panose="02020603050405020304" pitchFamily="18" charset="0"/>
                        </a:rPr>
                        <a:t> b1</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Value</a:t>
                      </a:r>
                      <a:r>
                        <a:rPr lang="en-US" altLang="zh-CN" sz="2000" b="1" baseline="0" dirty="0">
                          <a:solidFill>
                            <a:schemeClr val="tx1"/>
                          </a:solidFill>
                          <a:latin typeface="Times New Roman" panose="02020603050405020304" pitchFamily="18" charset="0"/>
                          <a:cs typeface="Times New Roman" panose="02020603050405020304" pitchFamily="18" charset="0"/>
                        </a:rPr>
                        <a:t> of d before b2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d</a:t>
                      </a:r>
                      <a:r>
                        <a:rPr lang="en-US" altLang="zh-CN" sz="2000" b="1" baseline="0" dirty="0">
                          <a:solidFill>
                            <a:schemeClr val="tx1"/>
                          </a:solidFill>
                          <a:latin typeface="Times New Roman" panose="02020603050405020304" pitchFamily="18" charset="0"/>
                          <a:cs typeface="Times New Roman" panose="02020603050405020304" pitchFamily="18" charset="0"/>
                        </a:rPr>
                        <a:t> == 1?</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Branch</a:t>
                      </a:r>
                      <a:r>
                        <a:rPr lang="en-US" altLang="zh-CN" sz="2000" b="1" baseline="0" dirty="0">
                          <a:solidFill>
                            <a:schemeClr val="tx1"/>
                          </a:solidFill>
                          <a:latin typeface="Times New Roman" panose="02020603050405020304" pitchFamily="18" charset="0"/>
                          <a:cs typeface="Times New Roman" panose="02020603050405020304" pitchFamily="18" charset="0"/>
                        </a:rPr>
                        <a:t> b2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98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Yes</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800000"/>
                          </a:solidFill>
                        </a:rPr>
                        <a:t>Not taken </a:t>
                      </a:r>
                      <a:endParaRPr lang="zh-CN" altLang="en-US" dirty="0">
                        <a:solidFill>
                          <a:srgbClr val="8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Yes</a:t>
                      </a:r>
                      <a:r>
                        <a:rPr lang="en-US" altLang="zh-CN" baseline="0" dirty="0"/>
                        <a:t>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800000"/>
                          </a:solidFill>
                        </a:rPr>
                        <a:t>Not taken </a:t>
                      </a:r>
                      <a:endParaRPr lang="zh-CN" altLang="en-US" dirty="0">
                        <a:solidFill>
                          <a:srgbClr val="8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98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No</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Taken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Yes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Not taken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98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Times New Roman" panose="02020603050405020304" pitchFamily="18" charset="0"/>
                          <a:cs typeface="Times New Roman" panose="02020603050405020304" pitchFamily="18" charset="0"/>
                        </a:rPr>
                        <a:t>No</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Taken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No</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Taken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2" name="矩形 11"/>
          <p:cNvSpPr/>
          <p:nvPr/>
        </p:nvSpPr>
        <p:spPr>
          <a:xfrm>
            <a:off x="208949" y="3429000"/>
            <a:ext cx="8727439" cy="464230"/>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Behavior of one-bit predictor initialized to not taken.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5" name="组合 14"/>
          <p:cNvGrpSpPr/>
          <p:nvPr/>
        </p:nvGrpSpPr>
        <p:grpSpPr>
          <a:xfrm>
            <a:off x="415740" y="3933056"/>
            <a:ext cx="8352931" cy="2707932"/>
            <a:chOff x="415740" y="4103851"/>
            <a:chExt cx="8352931" cy="2707932"/>
          </a:xfrm>
        </p:grpSpPr>
        <p:graphicFrame>
          <p:nvGraphicFramePr>
            <p:cNvPr id="13" name="内容占位符 3"/>
            <p:cNvGraphicFramePr/>
            <p:nvPr/>
          </p:nvGraphicFramePr>
          <p:xfrm>
            <a:off x="415740" y="4103851"/>
            <a:ext cx="8352931" cy="2707932"/>
          </p:xfrm>
          <a:graphic>
            <a:graphicData uri="http://schemas.openxmlformats.org/drawingml/2006/table">
              <a:tbl>
                <a:tblPr firstRow="1" bandRow="1">
                  <a:tableStyleId>{5C22544A-7EE6-4342-B048-85BDC9FD1C3A}</a:tableStyleId>
                </a:tblPr>
                <a:tblGrid>
                  <a:gridCol w="915900">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296144">
                    <a:extLst>
                      <a:ext uri="{9D8B030D-6E8A-4147-A177-3AD203B41FA5}">
                        <a16:colId xmlns:a16="http://schemas.microsoft.com/office/drawing/2014/main" val="20004"/>
                      </a:ext>
                    </a:extLst>
                  </a:gridCol>
                  <a:gridCol w="1008112">
                    <a:extLst>
                      <a:ext uri="{9D8B030D-6E8A-4147-A177-3AD203B41FA5}">
                        <a16:colId xmlns:a16="http://schemas.microsoft.com/office/drawing/2014/main" val="20005"/>
                      </a:ext>
                    </a:extLst>
                  </a:gridCol>
                  <a:gridCol w="1532375">
                    <a:extLst>
                      <a:ext uri="{9D8B030D-6E8A-4147-A177-3AD203B41FA5}">
                        <a16:colId xmlns:a16="http://schemas.microsoft.com/office/drawing/2014/main" val="20006"/>
                      </a:ext>
                    </a:extLst>
                  </a:gridCol>
                </a:tblGrid>
                <a:tr h="261171">
                  <a:tc>
                    <a:txBody>
                      <a:bodyPr/>
                      <a:lstStyle/>
                      <a:p>
                        <a:r>
                          <a:rPr lang="en-US" sz="2000" b="1" i="0" dirty="0">
                            <a:solidFill>
                              <a:schemeClr val="tx1"/>
                            </a:solidFill>
                            <a:effectLst/>
                            <a:latin typeface="Times New Roman" panose="02020603050405020304" pitchFamily="18" charset="0"/>
                            <a:cs typeface="Times New Roman" panose="02020603050405020304" pitchFamily="18" charset="0"/>
                          </a:rPr>
                          <a:t>d=? </a:t>
                        </a:r>
                        <a:endParaRPr lang="en-US"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a:solidFill>
                              <a:schemeClr val="tx1"/>
                            </a:solidFill>
                            <a:effectLst/>
                            <a:latin typeface="Times New Roman" panose="02020603050405020304" pitchFamily="18" charset="0"/>
                            <a:cs typeface="Times New Roman" panose="02020603050405020304" pitchFamily="18" charset="0"/>
                          </a:rPr>
                          <a:t>b1</a:t>
                        </a:r>
                        <a:br>
                          <a:rPr lang="en-US" sz="2000" b="1" i="0">
                            <a:solidFill>
                              <a:schemeClr val="tx1"/>
                            </a:solidFill>
                            <a:effectLst/>
                            <a:latin typeface="Times New Roman" panose="02020603050405020304" pitchFamily="18" charset="0"/>
                            <a:cs typeface="Times New Roman" panose="02020603050405020304" pitchFamily="18" charset="0"/>
                          </a:rPr>
                        </a:br>
                        <a:r>
                          <a:rPr lang="en-US" sz="2000" b="1" i="0">
                            <a:solidFill>
                              <a:schemeClr val="tx1"/>
                            </a:solidFill>
                            <a:effectLst/>
                            <a:latin typeface="Times New Roman" panose="02020603050405020304" pitchFamily="18" charset="0"/>
                            <a:cs typeface="Times New Roman" panose="02020603050405020304" pitchFamily="18" charset="0"/>
                          </a:rPr>
                          <a:t>prediction</a:t>
                        </a:r>
                        <a:endParaRPr lang="en-US">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a:solidFill>
                              <a:schemeClr val="tx1"/>
                            </a:solidFill>
                            <a:effectLst/>
                            <a:latin typeface="Times New Roman" panose="02020603050405020304" pitchFamily="18" charset="0"/>
                            <a:cs typeface="Times New Roman" panose="02020603050405020304" pitchFamily="18" charset="0"/>
                          </a:rPr>
                          <a:t>b1</a:t>
                        </a:r>
                        <a:br>
                          <a:rPr lang="en-US" sz="2000" b="1" i="0">
                            <a:solidFill>
                              <a:schemeClr val="tx1"/>
                            </a:solidFill>
                            <a:effectLst/>
                            <a:latin typeface="Times New Roman" panose="02020603050405020304" pitchFamily="18" charset="0"/>
                            <a:cs typeface="Times New Roman" panose="02020603050405020304" pitchFamily="18" charset="0"/>
                          </a:rPr>
                        </a:br>
                        <a:r>
                          <a:rPr lang="en-US" sz="2000" b="1" i="0">
                            <a:solidFill>
                              <a:schemeClr val="tx1"/>
                            </a:solidFill>
                            <a:effectLst/>
                            <a:latin typeface="Times New Roman" panose="02020603050405020304" pitchFamily="18" charset="0"/>
                            <a:cs typeface="Times New Roman" panose="02020603050405020304" pitchFamily="18" charset="0"/>
                          </a:rPr>
                          <a:t>action</a:t>
                        </a:r>
                        <a:endParaRPr lang="en-US">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a:solidFill>
                              <a:schemeClr val="tx1"/>
                            </a:solidFill>
                            <a:effectLst/>
                            <a:latin typeface="Times New Roman" panose="02020603050405020304" pitchFamily="18" charset="0"/>
                            <a:cs typeface="Times New Roman" panose="02020603050405020304" pitchFamily="18" charset="0"/>
                          </a:rPr>
                          <a:t>New b1</a:t>
                        </a:r>
                        <a:br>
                          <a:rPr lang="en-US" sz="2000" b="1" i="0">
                            <a:solidFill>
                              <a:schemeClr val="tx1"/>
                            </a:solidFill>
                            <a:effectLst/>
                            <a:latin typeface="Times New Roman" panose="02020603050405020304" pitchFamily="18" charset="0"/>
                            <a:cs typeface="Times New Roman" panose="02020603050405020304" pitchFamily="18" charset="0"/>
                          </a:rPr>
                        </a:br>
                        <a:r>
                          <a:rPr lang="en-US" sz="2000" b="1" i="0">
                            <a:solidFill>
                              <a:schemeClr val="tx1"/>
                            </a:solidFill>
                            <a:effectLst/>
                            <a:latin typeface="Times New Roman" panose="02020603050405020304" pitchFamily="18" charset="0"/>
                            <a:cs typeface="Times New Roman" panose="02020603050405020304" pitchFamily="18" charset="0"/>
                          </a:rPr>
                          <a:t>prediction</a:t>
                        </a:r>
                        <a:endParaRPr lang="en-US">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a:solidFill>
                              <a:schemeClr val="tx1"/>
                            </a:solidFill>
                            <a:effectLst/>
                            <a:latin typeface="Times New Roman" panose="02020603050405020304" pitchFamily="18" charset="0"/>
                            <a:cs typeface="Times New Roman" panose="02020603050405020304" pitchFamily="18" charset="0"/>
                          </a:rPr>
                          <a:t>b2</a:t>
                        </a:r>
                        <a:br>
                          <a:rPr lang="en-US" sz="2000" b="1" i="0">
                            <a:solidFill>
                              <a:schemeClr val="tx1"/>
                            </a:solidFill>
                            <a:effectLst/>
                            <a:latin typeface="Times New Roman" panose="02020603050405020304" pitchFamily="18" charset="0"/>
                            <a:cs typeface="Times New Roman" panose="02020603050405020304" pitchFamily="18" charset="0"/>
                          </a:rPr>
                        </a:br>
                        <a:r>
                          <a:rPr lang="en-US" sz="2000" b="1" i="0">
                            <a:solidFill>
                              <a:schemeClr val="tx1"/>
                            </a:solidFill>
                            <a:effectLst/>
                            <a:latin typeface="Times New Roman" panose="02020603050405020304" pitchFamily="18" charset="0"/>
                            <a:cs typeface="Times New Roman" panose="02020603050405020304" pitchFamily="18" charset="0"/>
                          </a:rPr>
                          <a:t>prediction</a:t>
                        </a:r>
                        <a:endParaRPr lang="en-US">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a:solidFill>
                              <a:schemeClr val="tx1"/>
                            </a:solidFill>
                            <a:effectLst/>
                            <a:latin typeface="Times New Roman" panose="02020603050405020304" pitchFamily="18" charset="0"/>
                            <a:cs typeface="Times New Roman" panose="02020603050405020304" pitchFamily="18" charset="0"/>
                          </a:rPr>
                          <a:t>b2</a:t>
                        </a:r>
                        <a:br>
                          <a:rPr lang="en-US" sz="2000" b="1" i="0">
                            <a:solidFill>
                              <a:schemeClr val="tx1"/>
                            </a:solidFill>
                            <a:effectLst/>
                            <a:latin typeface="Times New Roman" panose="02020603050405020304" pitchFamily="18" charset="0"/>
                            <a:cs typeface="Times New Roman" panose="02020603050405020304" pitchFamily="18" charset="0"/>
                          </a:rPr>
                        </a:br>
                        <a:r>
                          <a:rPr lang="en-US" sz="2000" b="1" i="0">
                            <a:solidFill>
                              <a:schemeClr val="tx1"/>
                            </a:solidFill>
                            <a:effectLst/>
                            <a:latin typeface="Times New Roman" panose="02020603050405020304" pitchFamily="18" charset="0"/>
                            <a:cs typeface="Times New Roman" panose="02020603050405020304" pitchFamily="18" charset="0"/>
                          </a:rPr>
                          <a:t>action</a:t>
                        </a:r>
                        <a:endParaRPr lang="en-US">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dirty="0">
                            <a:solidFill>
                              <a:schemeClr val="tx1"/>
                            </a:solidFill>
                            <a:effectLst/>
                            <a:latin typeface="Times New Roman" panose="02020603050405020304" pitchFamily="18" charset="0"/>
                            <a:cs typeface="Times New Roman" panose="02020603050405020304" pitchFamily="18" charset="0"/>
                          </a:rPr>
                          <a:t>New b2</a:t>
                        </a:r>
                        <a:br>
                          <a:rPr lang="en-US" sz="2000" b="1" i="0" dirty="0">
                            <a:solidFill>
                              <a:schemeClr val="tx1"/>
                            </a:solidFill>
                            <a:effectLst/>
                            <a:latin typeface="Times New Roman" panose="02020603050405020304" pitchFamily="18" charset="0"/>
                            <a:cs typeface="Times New Roman" panose="02020603050405020304" pitchFamily="18" charset="0"/>
                          </a:rPr>
                        </a:br>
                        <a:r>
                          <a:rPr lang="en-US" sz="2000" b="1" i="0" dirty="0">
                            <a:solidFill>
                              <a:schemeClr val="tx1"/>
                            </a:solidFill>
                            <a:effectLst/>
                            <a:latin typeface="Times New Roman" panose="02020603050405020304" pitchFamily="18" charset="0"/>
                            <a:cs typeface="Times New Roman" panose="02020603050405020304" pitchFamily="18" charset="0"/>
                          </a:rPr>
                          <a:t>prediction</a:t>
                        </a:r>
                        <a:endParaRPr lang="en-US"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2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accent5">
                                <a:lumMod val="90000"/>
                              </a:schemeClr>
                            </a:solidFill>
                            <a:latin typeface="Times New Roman" panose="02020603050405020304" pitchFamily="18" charset="0"/>
                            <a:cs typeface="Times New Roman" panose="02020603050405020304" pitchFamily="18" charset="0"/>
                          </a:rPr>
                          <a:t>NT</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accent5">
                                <a:lumMod val="90000"/>
                              </a:schemeClr>
                            </a:solidFill>
                            <a:latin typeface="Times New Roman" panose="02020603050405020304" pitchFamily="18" charset="0"/>
                            <a:cs typeface="Times New Roman" panose="02020603050405020304" pitchFamily="18" charset="0"/>
                          </a:rPr>
                          <a:t>(initialized)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800000"/>
                            </a:solidFill>
                            <a:latin typeface="Times New Roman" panose="02020603050405020304" pitchFamily="18" charset="0"/>
                            <a:cs typeface="Times New Roman" panose="02020603050405020304" pitchFamily="18" charset="0"/>
                          </a:rPr>
                          <a:t>T</a:t>
                        </a:r>
                        <a:endParaRPr lang="zh-CN" altLang="en-US"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dirty="0">
                            <a:solidFill>
                              <a:schemeClr val="accent5">
                                <a:lumMod val="90000"/>
                              </a:schemeClr>
                            </a:solidFill>
                            <a:latin typeface="Times New Roman" panose="02020603050405020304" pitchFamily="18" charset="0"/>
                            <a:cs typeface="Times New Roman" panose="02020603050405020304" pitchFamily="18" charset="0"/>
                          </a:rPr>
                          <a:t>NT</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dirty="0">
                            <a:solidFill>
                              <a:schemeClr val="accent5">
                                <a:lumMod val="90000"/>
                              </a:schemeClr>
                            </a:solidFill>
                            <a:latin typeface="Times New Roman" panose="02020603050405020304" pitchFamily="18" charset="0"/>
                            <a:cs typeface="Times New Roman" panose="02020603050405020304" pitchFamily="18" charset="0"/>
                          </a:rPr>
                          <a:t>(initialized)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800000"/>
                            </a:solidFill>
                            <a:latin typeface="Times New Roman" panose="02020603050405020304" pitchFamily="18" charset="0"/>
                            <a:cs typeface="Times New Roman" panose="02020603050405020304" pitchFamily="18" charset="0"/>
                          </a:rPr>
                          <a:t>T</a:t>
                        </a:r>
                        <a:endParaRPr lang="zh-CN" altLang="en-US" dirty="0">
                          <a:solidFill>
                            <a:srgbClr val="800000"/>
                          </a:solidFill>
                          <a:latin typeface="Times New Roman" panose="02020603050405020304" pitchFamily="18" charset="0"/>
                          <a:cs typeface="Times New Roman" panose="02020603050405020304" pitchFamily="18" charset="0"/>
                        </a:endParaRPr>
                      </a:p>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52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latin typeface="Times New Roman" panose="02020603050405020304" pitchFamily="18" charset="0"/>
                            <a:cs typeface="Times New Roman" panose="02020603050405020304" pitchFamily="18" charset="0"/>
                          </a:rPr>
                          <a:t>T</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52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52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latin typeface="Times New Roman" panose="02020603050405020304" pitchFamily="18" charset="0"/>
                            <a:cs typeface="Times New Roman" panose="02020603050405020304" pitchFamily="18" charset="0"/>
                          </a:rPr>
                          <a:t>T</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8" name="直接箭头连接符 7"/>
            <p:cNvCxnSpPr/>
            <p:nvPr/>
          </p:nvCxnSpPr>
          <p:spPr bwMode="auto">
            <a:xfrm flipH="1">
              <a:off x="2123728" y="5105244"/>
              <a:ext cx="2016224" cy="57606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bwMode="auto">
            <a:xfrm>
              <a:off x="2267744" y="5033236"/>
              <a:ext cx="792088" cy="0"/>
            </a:xfrm>
            <a:prstGeom prst="straightConnector1">
              <a:avLst/>
            </a:prstGeom>
            <a:noFill/>
            <a:ln w="28575" cap="flat" cmpd="sng" algn="ctr">
              <a:solidFill>
                <a:srgbClr val="7030A0"/>
              </a:solidFill>
              <a:prstDash val="dash"/>
              <a:round/>
              <a:headEnd type="none" w="med" len="med"/>
              <a:tailEnd type="triangle"/>
            </a:ln>
          </p:spPr>
        </p:cxnSp>
        <p:cxnSp>
          <p:nvCxnSpPr>
            <p:cNvPr id="19" name="直接箭头连接符 18"/>
            <p:cNvCxnSpPr/>
            <p:nvPr/>
          </p:nvCxnSpPr>
          <p:spPr bwMode="auto">
            <a:xfrm>
              <a:off x="5796136" y="5033236"/>
              <a:ext cx="792088" cy="0"/>
            </a:xfrm>
            <a:prstGeom prst="straightConnector1">
              <a:avLst/>
            </a:prstGeom>
            <a:noFill/>
            <a:ln w="28575" cap="flat" cmpd="sng" algn="ctr">
              <a:solidFill>
                <a:srgbClr val="7030A0"/>
              </a:solidFill>
              <a:prstDash val="dash"/>
              <a:round/>
              <a:headEnd type="none" w="med" len="med"/>
              <a:tailEnd type="triangle"/>
            </a:ln>
          </p:spPr>
        </p:cxnSp>
        <p:cxnSp>
          <p:nvCxnSpPr>
            <p:cNvPr id="20" name="直接箭头连接符 19"/>
            <p:cNvCxnSpPr/>
            <p:nvPr/>
          </p:nvCxnSpPr>
          <p:spPr bwMode="auto">
            <a:xfrm>
              <a:off x="2195736" y="5753316"/>
              <a:ext cx="792088" cy="0"/>
            </a:xfrm>
            <a:prstGeom prst="straightConnector1">
              <a:avLst/>
            </a:prstGeom>
            <a:noFill/>
            <a:ln w="28575" cap="flat" cmpd="sng" algn="ctr">
              <a:solidFill>
                <a:srgbClr val="7030A0"/>
              </a:solidFill>
              <a:prstDash val="dash"/>
              <a:round/>
              <a:headEnd type="none" w="med" len="med"/>
              <a:tailEnd type="triangle"/>
            </a:ln>
          </p:spPr>
        </p:cxnSp>
        <p:cxnSp>
          <p:nvCxnSpPr>
            <p:cNvPr id="21" name="直接箭头连接符 20"/>
            <p:cNvCxnSpPr/>
            <p:nvPr/>
          </p:nvCxnSpPr>
          <p:spPr bwMode="auto">
            <a:xfrm>
              <a:off x="2195736" y="6185364"/>
              <a:ext cx="792088" cy="0"/>
            </a:xfrm>
            <a:prstGeom prst="straightConnector1">
              <a:avLst/>
            </a:prstGeom>
            <a:noFill/>
            <a:ln w="28575" cap="flat" cmpd="sng" algn="ctr">
              <a:solidFill>
                <a:srgbClr val="7030A0"/>
              </a:solidFill>
              <a:prstDash val="dash"/>
              <a:round/>
              <a:headEnd type="none" w="med" len="med"/>
              <a:tailEnd type="triangle"/>
            </a:ln>
          </p:spPr>
        </p:cxnSp>
        <p:cxnSp>
          <p:nvCxnSpPr>
            <p:cNvPr id="22" name="直接箭头连接符 21"/>
            <p:cNvCxnSpPr/>
            <p:nvPr/>
          </p:nvCxnSpPr>
          <p:spPr bwMode="auto">
            <a:xfrm>
              <a:off x="2195736" y="6617412"/>
              <a:ext cx="792088" cy="0"/>
            </a:xfrm>
            <a:prstGeom prst="straightConnector1">
              <a:avLst/>
            </a:prstGeom>
            <a:noFill/>
            <a:ln w="28575" cap="flat" cmpd="sng" algn="ctr">
              <a:solidFill>
                <a:srgbClr val="7030A0"/>
              </a:solidFill>
              <a:prstDash val="dash"/>
              <a:round/>
              <a:headEnd type="none" w="med" len="med"/>
              <a:tailEnd type="triangle"/>
            </a:ln>
          </p:spPr>
        </p:cxnSp>
        <p:cxnSp>
          <p:nvCxnSpPr>
            <p:cNvPr id="23" name="直接箭头连接符 22"/>
            <p:cNvCxnSpPr/>
            <p:nvPr/>
          </p:nvCxnSpPr>
          <p:spPr bwMode="auto">
            <a:xfrm>
              <a:off x="5796136" y="5681308"/>
              <a:ext cx="792088" cy="0"/>
            </a:xfrm>
            <a:prstGeom prst="straightConnector1">
              <a:avLst/>
            </a:prstGeom>
            <a:noFill/>
            <a:ln w="28575" cap="flat" cmpd="sng" algn="ctr">
              <a:solidFill>
                <a:srgbClr val="7030A0"/>
              </a:solidFill>
              <a:prstDash val="dash"/>
              <a:round/>
              <a:headEnd type="none" w="med" len="med"/>
              <a:tailEnd type="triangle"/>
            </a:ln>
          </p:spPr>
        </p:cxnSp>
        <p:cxnSp>
          <p:nvCxnSpPr>
            <p:cNvPr id="24" name="直接箭头连接符 23"/>
            <p:cNvCxnSpPr/>
            <p:nvPr/>
          </p:nvCxnSpPr>
          <p:spPr bwMode="auto">
            <a:xfrm>
              <a:off x="5796136" y="6113356"/>
              <a:ext cx="792088" cy="0"/>
            </a:xfrm>
            <a:prstGeom prst="straightConnector1">
              <a:avLst/>
            </a:prstGeom>
            <a:noFill/>
            <a:ln w="28575" cap="flat" cmpd="sng" algn="ctr">
              <a:solidFill>
                <a:srgbClr val="7030A0"/>
              </a:solidFill>
              <a:prstDash val="dash"/>
              <a:round/>
              <a:headEnd type="none" w="med" len="med"/>
              <a:tailEnd type="triangle"/>
            </a:ln>
          </p:spPr>
        </p:cxnSp>
        <p:cxnSp>
          <p:nvCxnSpPr>
            <p:cNvPr id="25" name="直接箭头连接符 24"/>
            <p:cNvCxnSpPr/>
            <p:nvPr/>
          </p:nvCxnSpPr>
          <p:spPr bwMode="auto">
            <a:xfrm>
              <a:off x="5796136" y="6545404"/>
              <a:ext cx="792088" cy="0"/>
            </a:xfrm>
            <a:prstGeom prst="straightConnector1">
              <a:avLst/>
            </a:prstGeom>
            <a:noFill/>
            <a:ln w="28575" cap="flat" cmpd="sng" algn="ctr">
              <a:solidFill>
                <a:srgbClr val="7030A0"/>
              </a:solidFill>
              <a:prstDash val="dash"/>
              <a:round/>
              <a:headEnd type="none" w="med" len="med"/>
              <a:tailEnd type="triangle"/>
            </a:ln>
          </p:spPr>
        </p:cxnSp>
        <p:cxnSp>
          <p:nvCxnSpPr>
            <p:cNvPr id="26" name="直接箭头连接符 25"/>
            <p:cNvCxnSpPr/>
            <p:nvPr/>
          </p:nvCxnSpPr>
          <p:spPr bwMode="auto">
            <a:xfrm flipH="1">
              <a:off x="2195736" y="5672878"/>
              <a:ext cx="1918314" cy="43786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bwMode="auto">
            <a:xfrm flipH="1">
              <a:off x="2195736" y="6104925"/>
              <a:ext cx="1918314" cy="43786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bwMode="auto">
            <a:xfrm flipH="1">
              <a:off x="5757286" y="5033236"/>
              <a:ext cx="2016224" cy="57606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bwMode="auto">
            <a:xfrm flipH="1">
              <a:off x="5829294" y="5600870"/>
              <a:ext cx="1918314" cy="43786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bwMode="auto">
            <a:xfrm flipH="1">
              <a:off x="5829294" y="6032917"/>
              <a:ext cx="1918314" cy="43786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08949" y="1113401"/>
            <a:ext cx="8727439" cy="3747180"/>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Consider a predictor that uses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one bit of correlation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Every branch has two separate prediction bits:</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one prediction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assuming 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last branch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executed was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 taken.</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another prediction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assuming 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last branch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executed was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taken.</a:t>
            </a: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one-bit predictor with one bit of correlation uses the behavior of the last branch to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choose from among a pair of one-bit branch predictors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08949" y="1113401"/>
            <a:ext cx="8727439" cy="2674771"/>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write the pair of prediction bits together:</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first bit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being the prediction if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last branch in the program is </a:t>
            </a: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 taken</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second bit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being the prediction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 the last branch in the program is </a:t>
            </a: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taken</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Combinations and meaning of the taken/not taken prediction bits.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92201" y="3794673"/>
          <a:ext cx="8439657" cy="2804160"/>
        </p:xfrm>
        <a:graphic>
          <a:graphicData uri="http://schemas.openxmlformats.org/drawingml/2006/table">
            <a:tbl>
              <a:tblPr firstRow="1" bandRow="1">
                <a:tableStyleId>{5C22544A-7EE6-4342-B048-85BDC9FD1C3A}</a:tableStyleId>
              </a:tblPr>
              <a:tblGrid>
                <a:gridCol w="2863738">
                  <a:extLst>
                    <a:ext uri="{9D8B030D-6E8A-4147-A177-3AD203B41FA5}">
                      <a16:colId xmlns:a16="http://schemas.microsoft.com/office/drawing/2014/main" val="20000"/>
                    </a:ext>
                  </a:extLst>
                </a:gridCol>
                <a:gridCol w="2618021">
                  <a:extLst>
                    <a:ext uri="{9D8B030D-6E8A-4147-A177-3AD203B41FA5}">
                      <a16:colId xmlns:a16="http://schemas.microsoft.com/office/drawing/2014/main" val="20001"/>
                    </a:ext>
                  </a:extLst>
                </a:gridCol>
                <a:gridCol w="2957898">
                  <a:extLst>
                    <a:ext uri="{9D8B030D-6E8A-4147-A177-3AD203B41FA5}">
                      <a16:colId xmlns:a16="http://schemas.microsoft.com/office/drawing/2014/main" val="20002"/>
                    </a:ext>
                  </a:extLst>
                </a:gridCol>
              </a:tblGrid>
              <a:tr h="970416">
                <a:tc>
                  <a:txBody>
                    <a:bodyPr/>
                    <a:lstStyle/>
                    <a:p>
                      <a:pPr algn="ctr"/>
                      <a:r>
                        <a:rPr lang="en-US" sz="2200" b="1" i="0" dirty="0">
                          <a:solidFill>
                            <a:srgbClr val="800000"/>
                          </a:solidFill>
                          <a:effectLst/>
                          <a:latin typeface="Times New Roman" panose="02020603050405020304" pitchFamily="18" charset="0"/>
                          <a:cs typeface="Times New Roman" panose="02020603050405020304" pitchFamily="18" charset="0"/>
                        </a:rPr>
                        <a:t>This branch</a:t>
                      </a:r>
                      <a:br>
                        <a:rPr lang="en-US" sz="2200" b="1" i="0" dirty="0">
                          <a:solidFill>
                            <a:srgbClr val="FF0000"/>
                          </a:solidFill>
                          <a:effectLst/>
                          <a:latin typeface="Times New Roman" panose="02020603050405020304" pitchFamily="18" charset="0"/>
                          <a:cs typeface="Times New Roman" panose="02020603050405020304" pitchFamily="18" charset="0"/>
                        </a:rPr>
                      </a:br>
                      <a:r>
                        <a:rPr lang="en-US" sz="2200" b="1" i="0" dirty="0">
                          <a:solidFill>
                            <a:srgbClr val="000000"/>
                          </a:solidFill>
                          <a:effectLst/>
                          <a:latin typeface="Times New Roman" panose="02020603050405020304" pitchFamily="18" charset="0"/>
                          <a:cs typeface="Times New Roman" panose="02020603050405020304" pitchFamily="18" charset="0"/>
                        </a:rPr>
                        <a:t>Prediction</a:t>
                      </a:r>
                      <a:br>
                        <a:rPr lang="en-US" sz="2200" b="1" i="0" dirty="0">
                          <a:solidFill>
                            <a:srgbClr val="000000"/>
                          </a:solidFill>
                          <a:effectLst/>
                          <a:latin typeface="Times New Roman" panose="02020603050405020304" pitchFamily="18" charset="0"/>
                          <a:cs typeface="Times New Roman" panose="02020603050405020304" pitchFamily="18" charset="0"/>
                        </a:rPr>
                      </a:br>
                      <a:r>
                        <a:rPr lang="en-US" sz="2200" b="1" i="0" dirty="0">
                          <a:solidFill>
                            <a:srgbClr val="000000"/>
                          </a:solidFill>
                          <a:effectLst/>
                          <a:latin typeface="Times New Roman" panose="02020603050405020304" pitchFamily="18" charset="0"/>
                          <a:cs typeface="Times New Roman" panose="02020603050405020304" pitchFamily="18" charset="0"/>
                        </a:rPr>
                        <a:t>bits</a:t>
                      </a:r>
                      <a:endParaRPr lang="en-US" sz="22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1" i="0" dirty="0">
                          <a:solidFill>
                            <a:srgbClr val="000000"/>
                          </a:solidFill>
                          <a:effectLst/>
                          <a:latin typeface="Times New Roman" panose="02020603050405020304" pitchFamily="18" charset="0"/>
                          <a:cs typeface="Times New Roman" panose="02020603050405020304" pitchFamily="18" charset="0"/>
                        </a:rPr>
                        <a:t>Prediction if </a:t>
                      </a:r>
                      <a:r>
                        <a:rPr lang="en-US" sz="2200" b="1" i="0" dirty="0">
                          <a:solidFill>
                            <a:srgbClr val="800000"/>
                          </a:solidFill>
                          <a:effectLst/>
                          <a:latin typeface="Times New Roman" panose="02020603050405020304" pitchFamily="18" charset="0"/>
                          <a:cs typeface="Times New Roman" panose="02020603050405020304" pitchFamily="18" charset="0"/>
                        </a:rPr>
                        <a:t>last branch</a:t>
                      </a:r>
                      <a:br>
                        <a:rPr lang="en-US" sz="2200" b="1" i="0" dirty="0">
                          <a:solidFill>
                            <a:srgbClr val="800000"/>
                          </a:solidFill>
                          <a:effectLst/>
                          <a:latin typeface="Times New Roman" panose="02020603050405020304" pitchFamily="18" charset="0"/>
                          <a:cs typeface="Times New Roman" panose="02020603050405020304" pitchFamily="18" charset="0"/>
                        </a:rPr>
                      </a:br>
                      <a:r>
                        <a:rPr lang="en-US" sz="2200" b="1" i="0" dirty="0">
                          <a:solidFill>
                            <a:srgbClr val="800000"/>
                          </a:solidFill>
                          <a:effectLst/>
                          <a:latin typeface="Times New Roman" panose="02020603050405020304" pitchFamily="18" charset="0"/>
                          <a:cs typeface="Times New Roman" panose="02020603050405020304" pitchFamily="18" charset="0"/>
                        </a:rPr>
                        <a:t>no taken</a:t>
                      </a:r>
                      <a:endParaRPr lang="en-US" sz="2200" dirty="0">
                        <a:solidFill>
                          <a:srgbClr val="800000"/>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1" i="0" dirty="0">
                          <a:solidFill>
                            <a:srgbClr val="000000"/>
                          </a:solidFill>
                          <a:effectLst/>
                          <a:latin typeface="Times New Roman" panose="02020603050405020304" pitchFamily="18" charset="0"/>
                          <a:cs typeface="Times New Roman" panose="02020603050405020304" pitchFamily="18" charset="0"/>
                        </a:rPr>
                        <a:t>Prediction if </a:t>
                      </a:r>
                      <a:r>
                        <a:rPr lang="en-US" sz="2200" b="1" i="0" dirty="0">
                          <a:solidFill>
                            <a:srgbClr val="800000"/>
                          </a:solidFill>
                          <a:effectLst/>
                          <a:latin typeface="Times New Roman" panose="02020603050405020304" pitchFamily="18" charset="0"/>
                          <a:cs typeface="Times New Roman" panose="02020603050405020304" pitchFamily="18" charset="0"/>
                        </a:rPr>
                        <a:t>last branch</a:t>
                      </a:r>
                      <a:br>
                        <a:rPr lang="en-US" sz="2200" b="1" i="0" dirty="0">
                          <a:solidFill>
                            <a:srgbClr val="800000"/>
                          </a:solidFill>
                          <a:effectLst/>
                          <a:latin typeface="Times New Roman" panose="02020603050405020304" pitchFamily="18" charset="0"/>
                          <a:cs typeface="Times New Roman" panose="02020603050405020304" pitchFamily="18" charset="0"/>
                        </a:rPr>
                      </a:br>
                      <a:r>
                        <a:rPr lang="en-US" sz="2200" b="1" i="0" dirty="0">
                          <a:solidFill>
                            <a:srgbClr val="800000"/>
                          </a:solidFill>
                          <a:effectLst/>
                          <a:latin typeface="Times New Roman" panose="02020603050405020304" pitchFamily="18" charset="0"/>
                          <a:cs typeface="Times New Roman" panose="02020603050405020304" pitchFamily="18" charset="0"/>
                        </a:rPr>
                        <a:t>taken</a:t>
                      </a:r>
                      <a:endParaRPr lang="en-US" sz="2200" dirty="0">
                        <a:solidFill>
                          <a:srgbClr val="800000"/>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7384">
                <a:tc>
                  <a:txBody>
                    <a:bodyPr/>
                    <a:lstStyle/>
                    <a:p>
                      <a:pPr algn="ctr"/>
                      <a:r>
                        <a:rPr lang="en-US" sz="2200" b="0" i="0">
                          <a:solidFill>
                            <a:srgbClr val="000000"/>
                          </a:solidFill>
                          <a:effectLst/>
                          <a:latin typeface="Times New Roman" panose="02020603050405020304" pitchFamily="18" charset="0"/>
                          <a:cs typeface="Times New Roman" panose="02020603050405020304" pitchFamily="18" charset="0"/>
                        </a:rPr>
                        <a:t>NT/NT </a:t>
                      </a:r>
                      <a:endParaRPr lang="en-US" sz="22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i="0">
                          <a:solidFill>
                            <a:srgbClr val="000000"/>
                          </a:solidFill>
                          <a:effectLst/>
                          <a:latin typeface="Times New Roman" panose="02020603050405020304" pitchFamily="18" charset="0"/>
                          <a:cs typeface="Times New Roman" panose="02020603050405020304" pitchFamily="18" charset="0"/>
                        </a:rPr>
                        <a:t>Not taken </a:t>
                      </a:r>
                      <a:endParaRPr lang="en-US" sz="22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i="0" dirty="0">
                          <a:solidFill>
                            <a:srgbClr val="000000"/>
                          </a:solidFill>
                          <a:effectLst/>
                          <a:latin typeface="Times New Roman" panose="02020603050405020304" pitchFamily="18" charset="0"/>
                          <a:cs typeface="Times New Roman" panose="02020603050405020304" pitchFamily="18" charset="0"/>
                        </a:rPr>
                        <a:t>Not taken</a:t>
                      </a:r>
                      <a:endParaRPr lang="en-US" sz="22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7384">
                <a:tc>
                  <a:txBody>
                    <a:bodyPr/>
                    <a:lstStyle/>
                    <a:p>
                      <a:pPr algn="ctr"/>
                      <a:r>
                        <a:rPr lang="en-US" sz="2200" b="0" i="0">
                          <a:solidFill>
                            <a:srgbClr val="000000"/>
                          </a:solidFill>
                          <a:effectLst/>
                          <a:latin typeface="Times New Roman" panose="02020603050405020304" pitchFamily="18" charset="0"/>
                          <a:cs typeface="Times New Roman" panose="02020603050405020304" pitchFamily="18" charset="0"/>
                        </a:rPr>
                        <a:t>NT/T </a:t>
                      </a:r>
                      <a:endParaRPr lang="en-US" sz="22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i="0">
                          <a:solidFill>
                            <a:srgbClr val="000000"/>
                          </a:solidFill>
                          <a:effectLst/>
                          <a:latin typeface="Times New Roman" panose="02020603050405020304" pitchFamily="18" charset="0"/>
                          <a:cs typeface="Times New Roman" panose="02020603050405020304" pitchFamily="18" charset="0"/>
                        </a:rPr>
                        <a:t>Not taken </a:t>
                      </a:r>
                      <a:endParaRPr lang="en-US" sz="22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i="0">
                          <a:solidFill>
                            <a:srgbClr val="000000"/>
                          </a:solidFill>
                          <a:effectLst/>
                          <a:latin typeface="Times New Roman" panose="02020603050405020304" pitchFamily="18" charset="0"/>
                          <a:cs typeface="Times New Roman" panose="02020603050405020304" pitchFamily="18" charset="0"/>
                        </a:rPr>
                        <a:t>Taken</a:t>
                      </a:r>
                      <a:endParaRPr lang="en-US" sz="22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7384">
                <a:tc>
                  <a:txBody>
                    <a:bodyPr/>
                    <a:lstStyle/>
                    <a:p>
                      <a:pPr algn="ctr"/>
                      <a:r>
                        <a:rPr lang="en-US" sz="2200" b="0" i="0">
                          <a:solidFill>
                            <a:srgbClr val="000000"/>
                          </a:solidFill>
                          <a:effectLst/>
                          <a:latin typeface="Times New Roman" panose="02020603050405020304" pitchFamily="18" charset="0"/>
                          <a:cs typeface="Times New Roman" panose="02020603050405020304" pitchFamily="18" charset="0"/>
                        </a:rPr>
                        <a:t>T/NT </a:t>
                      </a:r>
                      <a:endParaRPr lang="en-US" sz="22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i="0">
                          <a:solidFill>
                            <a:srgbClr val="000000"/>
                          </a:solidFill>
                          <a:effectLst/>
                          <a:latin typeface="Times New Roman" panose="02020603050405020304" pitchFamily="18" charset="0"/>
                          <a:cs typeface="Times New Roman" panose="02020603050405020304" pitchFamily="18" charset="0"/>
                        </a:rPr>
                        <a:t>Taken </a:t>
                      </a:r>
                      <a:endParaRPr lang="en-US" sz="22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i="0">
                          <a:solidFill>
                            <a:srgbClr val="000000"/>
                          </a:solidFill>
                          <a:effectLst/>
                          <a:latin typeface="Times New Roman" panose="02020603050405020304" pitchFamily="18" charset="0"/>
                          <a:cs typeface="Times New Roman" panose="02020603050405020304" pitchFamily="18" charset="0"/>
                        </a:rPr>
                        <a:t>Not taken</a:t>
                      </a:r>
                      <a:endParaRPr lang="en-US" sz="22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7384">
                <a:tc>
                  <a:txBody>
                    <a:bodyPr/>
                    <a:lstStyle/>
                    <a:p>
                      <a:pPr algn="ctr"/>
                      <a:r>
                        <a:rPr lang="en-US" sz="2200" b="0" i="0" dirty="0">
                          <a:solidFill>
                            <a:srgbClr val="000000"/>
                          </a:solidFill>
                          <a:effectLst/>
                          <a:latin typeface="Times New Roman" panose="02020603050405020304" pitchFamily="18" charset="0"/>
                          <a:cs typeface="Times New Roman" panose="02020603050405020304" pitchFamily="18" charset="0"/>
                        </a:rPr>
                        <a:t>T/T </a:t>
                      </a:r>
                      <a:endParaRPr lang="en-US" sz="22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i="0">
                          <a:solidFill>
                            <a:srgbClr val="000000"/>
                          </a:solidFill>
                          <a:effectLst/>
                          <a:latin typeface="Times New Roman" panose="02020603050405020304" pitchFamily="18" charset="0"/>
                          <a:cs typeface="Times New Roman" panose="02020603050405020304" pitchFamily="18" charset="0"/>
                        </a:rPr>
                        <a:t>Taken </a:t>
                      </a:r>
                      <a:endParaRPr lang="en-US" sz="22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i="0" dirty="0">
                          <a:solidFill>
                            <a:srgbClr val="000000"/>
                          </a:solidFill>
                          <a:effectLst/>
                          <a:latin typeface="Times New Roman" panose="02020603050405020304" pitchFamily="18" charset="0"/>
                          <a:cs typeface="Times New Roman" panose="02020603050405020304" pitchFamily="18" charset="0"/>
                        </a:rPr>
                        <a:t>Taken</a:t>
                      </a:r>
                      <a:endParaRPr lang="en-US" sz="22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aphicFrame>
        <p:nvGraphicFramePr>
          <p:cNvPr id="11" name="内容占位符 3"/>
          <p:cNvGraphicFramePr/>
          <p:nvPr/>
        </p:nvGraphicFramePr>
        <p:xfrm>
          <a:off x="396203" y="1899280"/>
          <a:ext cx="8352930" cy="1889760"/>
        </p:xfrm>
        <a:graphic>
          <a:graphicData uri="http://schemas.openxmlformats.org/drawingml/2006/table">
            <a:tbl>
              <a:tblPr firstRow="1" bandRow="1">
                <a:tableStyleId>{5C22544A-7EE6-4342-B048-85BDC9FD1C3A}</a:tableStyleId>
              </a:tblPr>
              <a:tblGrid>
                <a:gridCol w="1368154">
                  <a:extLst>
                    <a:ext uri="{9D8B030D-6E8A-4147-A177-3AD203B41FA5}">
                      <a16:colId xmlns:a16="http://schemas.microsoft.com/office/drawing/2014/main" val="20000"/>
                    </a:ext>
                  </a:extLst>
                </a:gridCol>
                <a:gridCol w="1250762">
                  <a:extLst>
                    <a:ext uri="{9D8B030D-6E8A-4147-A177-3AD203B41FA5}">
                      <a16:colId xmlns:a16="http://schemas.microsoft.com/office/drawing/2014/main" val="20001"/>
                    </a:ext>
                  </a:extLst>
                </a:gridCol>
                <a:gridCol w="1413139">
                  <a:extLst>
                    <a:ext uri="{9D8B030D-6E8A-4147-A177-3AD203B41FA5}">
                      <a16:colId xmlns:a16="http://schemas.microsoft.com/office/drawing/2014/main" val="20002"/>
                    </a:ext>
                  </a:extLst>
                </a:gridCol>
                <a:gridCol w="1325631">
                  <a:extLst>
                    <a:ext uri="{9D8B030D-6E8A-4147-A177-3AD203B41FA5}">
                      <a16:colId xmlns:a16="http://schemas.microsoft.com/office/drawing/2014/main" val="20003"/>
                    </a:ext>
                  </a:extLst>
                </a:gridCol>
                <a:gridCol w="1497622">
                  <a:extLst>
                    <a:ext uri="{9D8B030D-6E8A-4147-A177-3AD203B41FA5}">
                      <a16:colId xmlns:a16="http://schemas.microsoft.com/office/drawing/2014/main" val="20004"/>
                    </a:ext>
                  </a:extLst>
                </a:gridCol>
                <a:gridCol w="1497622">
                  <a:extLst>
                    <a:ext uri="{9D8B030D-6E8A-4147-A177-3AD203B41FA5}">
                      <a16:colId xmlns:a16="http://schemas.microsoft.com/office/drawing/2014/main" val="20005"/>
                    </a:ext>
                  </a:extLst>
                </a:gridCol>
              </a:tblGrid>
              <a:tr h="579472">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Initial value</a:t>
                      </a:r>
                      <a:r>
                        <a:rPr lang="en-US" altLang="zh-CN" sz="2000" b="1" baseline="0" dirty="0">
                          <a:solidFill>
                            <a:schemeClr val="tx1"/>
                          </a:solidFill>
                          <a:latin typeface="Times New Roman" panose="02020603050405020304" pitchFamily="18" charset="0"/>
                          <a:cs typeface="Times New Roman" panose="02020603050405020304" pitchFamily="18" charset="0"/>
                        </a:rPr>
                        <a:t> of d</a:t>
                      </a:r>
                      <a:r>
                        <a:rPr lang="en-US" altLang="zh-CN" sz="2000" b="1" dirty="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a:solidFill>
                            <a:schemeClr val="tx1"/>
                          </a:solidFill>
                          <a:latin typeface="Times New Roman" panose="02020603050405020304" pitchFamily="18" charset="0"/>
                          <a:cs typeface="Times New Roman" panose="02020603050405020304" pitchFamily="18" charset="0"/>
                        </a:rPr>
                        <a:t>d</a:t>
                      </a:r>
                      <a:r>
                        <a:rPr lang="en-US" altLang="zh-CN" sz="2000" b="1" baseline="0">
                          <a:solidFill>
                            <a:schemeClr val="tx1"/>
                          </a:solidFill>
                          <a:latin typeface="Times New Roman" panose="02020603050405020304" pitchFamily="18" charset="0"/>
                          <a:cs typeface="Times New Roman" panose="02020603050405020304" pitchFamily="18" charset="0"/>
                        </a:rPr>
                        <a:t> == 0?</a:t>
                      </a:r>
                      <a:r>
                        <a:rPr lang="en-US" altLang="zh-CN" sz="2000" b="1">
                          <a:solidFill>
                            <a:schemeClr val="tx1"/>
                          </a:solidFill>
                          <a:latin typeface="Times New Roman" panose="02020603050405020304" pitchFamily="18" charset="0"/>
                          <a:cs typeface="Times New Roman" panose="02020603050405020304" pitchFamily="18" charset="0"/>
                        </a:rPr>
                        <a:t> </a:t>
                      </a:r>
                      <a:r>
                        <a:rPr lang="en-US" altLang="zh-CN" sz="2000" b="1" baseline="0">
                          <a:solidFill>
                            <a:schemeClr val="tx1"/>
                          </a:solidFill>
                          <a:latin typeface="Times New Roman" panose="02020603050405020304" pitchFamily="18" charset="0"/>
                          <a:cs typeface="Times New Roman" panose="02020603050405020304" pitchFamily="18" charset="0"/>
                        </a:rPr>
                        <a:t> </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dirty="0">
                          <a:solidFill>
                            <a:schemeClr val="tx1"/>
                          </a:solidFill>
                          <a:latin typeface="Times New Roman" panose="02020603050405020304" pitchFamily="18" charset="0"/>
                          <a:cs typeface="Times New Roman" panose="02020603050405020304" pitchFamily="18" charset="0"/>
                        </a:rPr>
                        <a:t>Branch</a:t>
                      </a:r>
                      <a:r>
                        <a:rPr lang="en-US" altLang="zh-CN" sz="2000" b="1" baseline="0" dirty="0">
                          <a:solidFill>
                            <a:schemeClr val="tx1"/>
                          </a:solidFill>
                          <a:latin typeface="Times New Roman" panose="02020603050405020304" pitchFamily="18" charset="0"/>
                          <a:cs typeface="Times New Roman" panose="02020603050405020304" pitchFamily="18" charset="0"/>
                        </a:rPr>
                        <a:t> b1</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a:solidFill>
                            <a:schemeClr val="tx1"/>
                          </a:solidFill>
                          <a:latin typeface="Times New Roman" panose="02020603050405020304" pitchFamily="18" charset="0"/>
                          <a:cs typeface="Times New Roman" panose="02020603050405020304" pitchFamily="18" charset="0"/>
                        </a:rPr>
                        <a:t>Value</a:t>
                      </a:r>
                      <a:r>
                        <a:rPr lang="en-US" altLang="zh-CN" sz="2000" b="1" baseline="0">
                          <a:solidFill>
                            <a:schemeClr val="tx1"/>
                          </a:solidFill>
                          <a:latin typeface="Times New Roman" panose="02020603050405020304" pitchFamily="18" charset="0"/>
                          <a:cs typeface="Times New Roman" panose="02020603050405020304" pitchFamily="18" charset="0"/>
                        </a:rPr>
                        <a:t> of d before b2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a:solidFill>
                            <a:schemeClr val="tx1"/>
                          </a:solidFill>
                          <a:latin typeface="Times New Roman" panose="02020603050405020304" pitchFamily="18" charset="0"/>
                          <a:cs typeface="Times New Roman" panose="02020603050405020304" pitchFamily="18" charset="0"/>
                        </a:rPr>
                        <a:t>d</a:t>
                      </a:r>
                      <a:r>
                        <a:rPr lang="en-US" altLang="zh-CN" sz="2000" b="1" baseline="0">
                          <a:solidFill>
                            <a:schemeClr val="tx1"/>
                          </a:solidFill>
                          <a:latin typeface="Times New Roman" panose="02020603050405020304" pitchFamily="18" charset="0"/>
                          <a:cs typeface="Times New Roman" panose="02020603050405020304" pitchFamily="18" charset="0"/>
                        </a:rPr>
                        <a:t> == 1?</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1">
                          <a:solidFill>
                            <a:schemeClr val="tx1"/>
                          </a:solidFill>
                          <a:latin typeface="Times New Roman" panose="02020603050405020304" pitchFamily="18" charset="0"/>
                          <a:cs typeface="Times New Roman" panose="02020603050405020304" pitchFamily="18" charset="0"/>
                        </a:rPr>
                        <a:t>Branch</a:t>
                      </a:r>
                      <a:r>
                        <a:rPr lang="en-US" altLang="zh-CN" sz="2000" b="1" baseline="0">
                          <a:solidFill>
                            <a:schemeClr val="tx1"/>
                          </a:solidFill>
                          <a:latin typeface="Times New Roman" panose="02020603050405020304" pitchFamily="18" charset="0"/>
                          <a:cs typeface="Times New Roman" panose="02020603050405020304" pitchFamily="18" charset="0"/>
                        </a:rPr>
                        <a:t> b2</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98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latin typeface="Times New Roman" panose="02020603050405020304" pitchFamily="18" charset="0"/>
                          <a:cs typeface="Times New Roman" panose="02020603050405020304" pitchFamily="18" charset="0"/>
                        </a:rPr>
                        <a:t>Yes</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solidFill>
                            <a:srgbClr val="800000"/>
                          </a:solidFill>
                        </a:rPr>
                        <a:t>Not taken </a:t>
                      </a:r>
                      <a:endParaRPr lang="zh-CN" altLang="en-US" dirty="0">
                        <a:solidFill>
                          <a:srgbClr val="8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Yes</a:t>
                      </a:r>
                      <a:r>
                        <a:rPr lang="en-US" altLang="zh-CN" baseline="0"/>
                        <a:t>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solidFill>
                            <a:srgbClr val="800000"/>
                          </a:solidFill>
                        </a:rPr>
                        <a:t>Not taken </a:t>
                      </a:r>
                      <a:endParaRPr lang="zh-CN" altLang="en-US" dirty="0">
                        <a:solidFill>
                          <a:srgbClr val="8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98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a:solidFill>
                            <a:schemeClr val="tx1"/>
                          </a:solidFill>
                          <a:latin typeface="Times New Roman" panose="02020603050405020304" pitchFamily="18" charset="0"/>
                          <a:cs typeface="Times New Roman" panose="02020603050405020304" pitchFamily="18" charset="0"/>
                        </a:rPr>
                        <a:t>1</a:t>
                      </a:r>
                      <a:endParaRPr lang="en-US" altLang="zh-CN"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latin typeface="Times New Roman" panose="02020603050405020304" pitchFamily="18" charset="0"/>
                          <a:cs typeface="Times New Roman" panose="02020603050405020304" pitchFamily="18" charset="0"/>
                        </a:rPr>
                        <a:t>No</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Taken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Yes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Not taken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98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a:solidFill>
                            <a:schemeClr val="tx1"/>
                          </a:solidFill>
                          <a:latin typeface="Times New Roman" panose="02020603050405020304" pitchFamily="18" charset="0"/>
                          <a:cs typeface="Times New Roman" panose="02020603050405020304" pitchFamily="18" charset="0"/>
                        </a:rPr>
                        <a:t>2</a:t>
                      </a:r>
                      <a:endParaRPr lang="en-US" altLang="zh-CN"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latin typeface="Times New Roman" panose="02020603050405020304" pitchFamily="18" charset="0"/>
                          <a:cs typeface="Times New Roman" panose="02020603050405020304" pitchFamily="18" charset="0"/>
                        </a:rPr>
                        <a:t>No</a:t>
                      </a:r>
                      <a:endParaRPr lang="zh-C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Taken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a:t>No</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Taken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12" name="矩形 11"/>
          <p:cNvSpPr/>
          <p:nvPr/>
        </p:nvSpPr>
        <p:spPr>
          <a:xfrm>
            <a:off x="61952" y="1008698"/>
            <a:ext cx="8727439" cy="836126"/>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action of the one-bit predictor with one bit of correlation.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 name="组合 5"/>
          <p:cNvGrpSpPr/>
          <p:nvPr/>
        </p:nvGrpSpPr>
        <p:grpSpPr>
          <a:xfrm>
            <a:off x="415740" y="3933056"/>
            <a:ext cx="8352931" cy="2707932"/>
            <a:chOff x="415740" y="3933056"/>
            <a:chExt cx="8352931" cy="2707932"/>
          </a:xfrm>
        </p:grpSpPr>
        <p:grpSp>
          <p:nvGrpSpPr>
            <p:cNvPr id="15" name="组合 14"/>
            <p:cNvGrpSpPr/>
            <p:nvPr/>
          </p:nvGrpSpPr>
          <p:grpSpPr>
            <a:xfrm>
              <a:off x="415740" y="3933056"/>
              <a:ext cx="8352931" cy="2707932"/>
              <a:chOff x="415740" y="4103851"/>
              <a:chExt cx="8352931" cy="2707932"/>
            </a:xfrm>
          </p:grpSpPr>
          <p:graphicFrame>
            <p:nvGraphicFramePr>
              <p:cNvPr id="13" name="内容占位符 3"/>
              <p:cNvGraphicFramePr/>
              <p:nvPr/>
            </p:nvGraphicFramePr>
            <p:xfrm>
              <a:off x="415740" y="4103851"/>
              <a:ext cx="8352931" cy="2707932"/>
            </p:xfrm>
            <a:graphic>
              <a:graphicData uri="http://schemas.openxmlformats.org/drawingml/2006/table">
                <a:tbl>
                  <a:tblPr firstRow="1" bandRow="1">
                    <a:tableStyleId>{5C22544A-7EE6-4342-B048-85BDC9FD1C3A}</a:tableStyleId>
                  </a:tblPr>
                  <a:tblGrid>
                    <a:gridCol w="915900">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936104">
                      <a:extLst>
                        <a:ext uri="{9D8B030D-6E8A-4147-A177-3AD203B41FA5}">
                          <a16:colId xmlns:a16="http://schemas.microsoft.com/office/drawing/2014/main" val="20005"/>
                        </a:ext>
                      </a:extLst>
                    </a:gridCol>
                    <a:gridCol w="1532375">
                      <a:extLst>
                        <a:ext uri="{9D8B030D-6E8A-4147-A177-3AD203B41FA5}">
                          <a16:colId xmlns:a16="http://schemas.microsoft.com/office/drawing/2014/main" val="20006"/>
                        </a:ext>
                      </a:extLst>
                    </a:gridCol>
                  </a:tblGrid>
                  <a:tr h="261171">
                    <a:tc>
                      <a:txBody>
                        <a:bodyPr/>
                        <a:lstStyle/>
                        <a:p>
                          <a:r>
                            <a:rPr lang="en-US" sz="2000" b="1" i="0" dirty="0">
                              <a:solidFill>
                                <a:schemeClr val="tx1"/>
                              </a:solidFill>
                              <a:effectLst/>
                              <a:latin typeface="Times New Roman" panose="02020603050405020304" pitchFamily="18" charset="0"/>
                              <a:cs typeface="Times New Roman" panose="02020603050405020304" pitchFamily="18" charset="0"/>
                            </a:rPr>
                            <a:t>d=? </a:t>
                          </a:r>
                          <a:endParaRPr lang="en-US"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dirty="0">
                              <a:solidFill>
                                <a:schemeClr val="tx1"/>
                              </a:solidFill>
                              <a:effectLst/>
                              <a:latin typeface="Times New Roman" panose="02020603050405020304" pitchFamily="18" charset="0"/>
                              <a:cs typeface="Times New Roman" panose="02020603050405020304" pitchFamily="18" charset="0"/>
                            </a:rPr>
                            <a:t>Branch b1</a:t>
                          </a:r>
                          <a:br>
                            <a:rPr lang="en-US" sz="2000" b="1" i="0" dirty="0">
                              <a:solidFill>
                                <a:schemeClr val="tx1"/>
                              </a:solidFill>
                              <a:effectLst/>
                              <a:latin typeface="Times New Roman" panose="02020603050405020304" pitchFamily="18" charset="0"/>
                              <a:cs typeface="Times New Roman" panose="02020603050405020304" pitchFamily="18" charset="0"/>
                            </a:rPr>
                          </a:br>
                          <a:r>
                            <a:rPr lang="en-US" sz="2000" b="1" i="0" dirty="0">
                              <a:solidFill>
                                <a:schemeClr val="tx1"/>
                              </a:solidFill>
                              <a:effectLst/>
                              <a:latin typeface="Times New Roman" panose="02020603050405020304" pitchFamily="18" charset="0"/>
                              <a:cs typeface="Times New Roman" panose="02020603050405020304" pitchFamily="18" charset="0"/>
                            </a:rPr>
                            <a:t>prediction</a:t>
                          </a:r>
                          <a:endParaRPr lang="en-US"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a:solidFill>
                                <a:schemeClr val="tx1"/>
                              </a:solidFill>
                              <a:effectLst/>
                              <a:latin typeface="Times New Roman" panose="02020603050405020304" pitchFamily="18" charset="0"/>
                              <a:cs typeface="Times New Roman" panose="02020603050405020304" pitchFamily="18" charset="0"/>
                            </a:rPr>
                            <a:t>b1</a:t>
                          </a:r>
                          <a:br>
                            <a:rPr lang="en-US" sz="2000" b="1" i="0">
                              <a:solidFill>
                                <a:schemeClr val="tx1"/>
                              </a:solidFill>
                              <a:effectLst/>
                              <a:latin typeface="Times New Roman" panose="02020603050405020304" pitchFamily="18" charset="0"/>
                              <a:cs typeface="Times New Roman" panose="02020603050405020304" pitchFamily="18" charset="0"/>
                            </a:rPr>
                          </a:br>
                          <a:r>
                            <a:rPr lang="en-US" sz="2000" b="1" i="0">
                              <a:solidFill>
                                <a:schemeClr val="tx1"/>
                              </a:solidFill>
                              <a:effectLst/>
                              <a:latin typeface="Times New Roman" panose="02020603050405020304" pitchFamily="18" charset="0"/>
                              <a:cs typeface="Times New Roman" panose="02020603050405020304" pitchFamily="18" charset="0"/>
                            </a:rPr>
                            <a:t>action</a:t>
                          </a:r>
                          <a:endParaRPr lang="en-US">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a:solidFill>
                                <a:schemeClr val="tx1"/>
                              </a:solidFill>
                              <a:effectLst/>
                              <a:latin typeface="Times New Roman" panose="02020603050405020304" pitchFamily="18" charset="0"/>
                              <a:cs typeface="Times New Roman" panose="02020603050405020304" pitchFamily="18" charset="0"/>
                            </a:rPr>
                            <a:t>New b1</a:t>
                          </a:r>
                          <a:br>
                            <a:rPr lang="en-US" sz="2000" b="1" i="0">
                              <a:solidFill>
                                <a:schemeClr val="tx1"/>
                              </a:solidFill>
                              <a:effectLst/>
                              <a:latin typeface="Times New Roman" panose="02020603050405020304" pitchFamily="18" charset="0"/>
                              <a:cs typeface="Times New Roman" panose="02020603050405020304" pitchFamily="18" charset="0"/>
                            </a:rPr>
                          </a:br>
                          <a:r>
                            <a:rPr lang="en-US" sz="2000" b="1" i="0">
                              <a:solidFill>
                                <a:schemeClr val="tx1"/>
                              </a:solidFill>
                              <a:effectLst/>
                              <a:latin typeface="Times New Roman" panose="02020603050405020304" pitchFamily="18" charset="0"/>
                              <a:cs typeface="Times New Roman" panose="02020603050405020304" pitchFamily="18" charset="0"/>
                            </a:rPr>
                            <a:t>prediction</a:t>
                          </a:r>
                          <a:endParaRPr lang="en-US">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dirty="0">
                              <a:solidFill>
                                <a:schemeClr val="tx1"/>
                              </a:solidFill>
                              <a:effectLst/>
                              <a:latin typeface="Times New Roman" panose="02020603050405020304" pitchFamily="18" charset="0"/>
                              <a:cs typeface="Times New Roman" panose="02020603050405020304" pitchFamily="18" charset="0"/>
                            </a:rPr>
                            <a:t>Branch b2</a:t>
                          </a:r>
                          <a:br>
                            <a:rPr lang="en-US" sz="2000" b="1" i="0" dirty="0">
                              <a:solidFill>
                                <a:schemeClr val="tx1"/>
                              </a:solidFill>
                              <a:effectLst/>
                              <a:latin typeface="Times New Roman" panose="02020603050405020304" pitchFamily="18" charset="0"/>
                              <a:cs typeface="Times New Roman" panose="02020603050405020304" pitchFamily="18" charset="0"/>
                            </a:rPr>
                          </a:br>
                          <a:r>
                            <a:rPr lang="en-US" sz="2000" b="1" i="0" dirty="0">
                              <a:solidFill>
                                <a:schemeClr val="tx1"/>
                              </a:solidFill>
                              <a:effectLst/>
                              <a:latin typeface="Times New Roman" panose="02020603050405020304" pitchFamily="18" charset="0"/>
                              <a:cs typeface="Times New Roman" panose="02020603050405020304" pitchFamily="18" charset="0"/>
                            </a:rPr>
                            <a:t>prediction</a:t>
                          </a:r>
                          <a:endParaRPr lang="en-US"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dirty="0">
                              <a:solidFill>
                                <a:schemeClr val="tx1"/>
                              </a:solidFill>
                              <a:effectLst/>
                              <a:latin typeface="Times New Roman" panose="02020603050405020304" pitchFamily="18" charset="0"/>
                              <a:cs typeface="Times New Roman" panose="02020603050405020304" pitchFamily="18" charset="0"/>
                            </a:rPr>
                            <a:t>b2</a:t>
                          </a:r>
                          <a:br>
                            <a:rPr lang="en-US" sz="2000" b="1" i="0" dirty="0">
                              <a:solidFill>
                                <a:schemeClr val="tx1"/>
                              </a:solidFill>
                              <a:effectLst/>
                              <a:latin typeface="Times New Roman" panose="02020603050405020304" pitchFamily="18" charset="0"/>
                              <a:cs typeface="Times New Roman" panose="02020603050405020304" pitchFamily="18" charset="0"/>
                            </a:rPr>
                          </a:br>
                          <a:r>
                            <a:rPr lang="en-US" sz="2000" b="1" i="0" dirty="0">
                              <a:solidFill>
                                <a:schemeClr val="tx1"/>
                              </a:solidFill>
                              <a:effectLst/>
                              <a:latin typeface="Times New Roman" panose="02020603050405020304" pitchFamily="18" charset="0"/>
                              <a:cs typeface="Times New Roman" panose="02020603050405020304" pitchFamily="18" charset="0"/>
                            </a:rPr>
                            <a:t>action</a:t>
                          </a:r>
                          <a:endParaRPr lang="en-US"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dirty="0">
                              <a:solidFill>
                                <a:schemeClr val="tx1"/>
                              </a:solidFill>
                              <a:effectLst/>
                              <a:latin typeface="Times New Roman" panose="02020603050405020304" pitchFamily="18" charset="0"/>
                              <a:cs typeface="Times New Roman" panose="02020603050405020304" pitchFamily="18" charset="0"/>
                            </a:rPr>
                            <a:t>New b2</a:t>
                          </a:r>
                          <a:br>
                            <a:rPr lang="en-US" sz="2000" b="1" i="0" dirty="0">
                              <a:solidFill>
                                <a:schemeClr val="tx1"/>
                              </a:solidFill>
                              <a:effectLst/>
                              <a:latin typeface="Times New Roman" panose="02020603050405020304" pitchFamily="18" charset="0"/>
                              <a:cs typeface="Times New Roman" panose="02020603050405020304" pitchFamily="18" charset="0"/>
                            </a:rPr>
                          </a:br>
                          <a:r>
                            <a:rPr lang="en-US" sz="2000" b="1" i="0" dirty="0">
                              <a:solidFill>
                                <a:schemeClr val="tx1"/>
                              </a:solidFill>
                              <a:effectLst/>
                              <a:latin typeface="Times New Roman" panose="02020603050405020304" pitchFamily="18" charset="0"/>
                              <a:cs typeface="Times New Roman" panose="02020603050405020304" pitchFamily="18" charset="0"/>
                            </a:rPr>
                            <a:t>prediction</a:t>
                          </a:r>
                          <a:endParaRPr lang="en-US"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2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accent5">
                                  <a:lumMod val="90000"/>
                                </a:schemeClr>
                              </a:solidFill>
                              <a:latin typeface="Times New Roman" panose="02020603050405020304" pitchFamily="18" charset="0"/>
                              <a:cs typeface="Times New Roman" panose="02020603050405020304" pitchFamily="18" charset="0"/>
                            </a:rPr>
                            <a:t>NT</a:t>
                          </a:r>
                          <a:r>
                            <a:rPr lang="en-US" altLang="zh-CN" sz="2000" b="0" dirty="0">
                              <a:solidFill>
                                <a:schemeClr val="accent5">
                                  <a:lumMod val="90000"/>
                                </a:schemeClr>
                              </a:solidFill>
                              <a:latin typeface="Times New Roman" panose="02020603050405020304" pitchFamily="18" charset="0"/>
                              <a:cs typeface="Times New Roman" panose="02020603050405020304" pitchFamily="18" charset="0"/>
                            </a:rPr>
                            <a:t>/NT</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accent5">
                                  <a:lumMod val="90000"/>
                                </a:schemeClr>
                              </a:solidFill>
                              <a:latin typeface="Times New Roman" panose="02020603050405020304" pitchFamily="18" charset="0"/>
                              <a:cs typeface="Times New Roman" panose="02020603050405020304" pitchFamily="18" charset="0"/>
                            </a:rPr>
                            <a:t>(initialized)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rgbClr val="800000"/>
                              </a:solidFill>
                              <a:latin typeface="Times New Roman" panose="02020603050405020304" pitchFamily="18" charset="0"/>
                              <a:cs typeface="Times New Roman" panose="02020603050405020304" pitchFamily="18" charset="0"/>
                            </a:rPr>
                            <a:t>T</a:t>
                          </a:r>
                          <a:endParaRPr lang="zh-CN" altLang="en-US" dirty="0">
                            <a:solidFill>
                              <a:srgbClr val="8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dirty="0">
                              <a:solidFill>
                                <a:schemeClr val="accent5">
                                  <a:lumMod val="90000"/>
                                </a:schemeClr>
                              </a:solidFill>
                              <a:latin typeface="Times New Roman" panose="02020603050405020304" pitchFamily="18" charset="0"/>
                              <a:cs typeface="Times New Roman" panose="02020603050405020304" pitchFamily="18" charset="0"/>
                            </a:rPr>
                            <a:t>NT/</a:t>
                          </a:r>
                          <a:r>
                            <a:rPr lang="en-US" altLang="zh-CN" sz="1800" b="1" dirty="0">
                              <a:solidFill>
                                <a:schemeClr val="accent5">
                                  <a:lumMod val="90000"/>
                                </a:schemeClr>
                              </a:solidFill>
                              <a:latin typeface="Times New Roman" panose="02020603050405020304" pitchFamily="18" charset="0"/>
                              <a:cs typeface="Times New Roman" panose="02020603050405020304" pitchFamily="18" charset="0"/>
                            </a:rPr>
                            <a:t>NT</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dirty="0">
                              <a:solidFill>
                                <a:schemeClr val="accent5">
                                  <a:lumMod val="90000"/>
                                </a:schemeClr>
                              </a:solidFill>
                              <a:latin typeface="Times New Roman" panose="02020603050405020304" pitchFamily="18" charset="0"/>
                              <a:cs typeface="Times New Roman" panose="02020603050405020304" pitchFamily="18" charset="0"/>
                            </a:rPr>
                            <a:t>(initialized)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800000"/>
                              </a:solidFill>
                              <a:latin typeface="Times New Roman" panose="02020603050405020304" pitchFamily="18" charset="0"/>
                              <a:cs typeface="Times New Roman" panose="02020603050405020304" pitchFamily="18" charset="0"/>
                            </a:rPr>
                            <a:t>T</a:t>
                          </a:r>
                          <a:endParaRPr lang="zh-CN" altLang="en-US" dirty="0">
                            <a:solidFill>
                              <a:srgbClr val="800000"/>
                            </a:solidFill>
                            <a:latin typeface="Times New Roman" panose="02020603050405020304" pitchFamily="18" charset="0"/>
                            <a:cs typeface="Times New Roman" panose="02020603050405020304" pitchFamily="18" charset="0"/>
                          </a:endParaRPr>
                        </a:p>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Times New Roman" panose="02020603050405020304" pitchFamily="18" charset="0"/>
                              <a:cs typeface="Times New Roman" panose="02020603050405020304" pitchFamily="18" charset="0"/>
                            </a:rPr>
                            <a:t>NT /T</a:t>
                          </a:r>
                          <a:endParaRPr lang="zh-CN" altLang="en-US" dirty="0">
                            <a:solidFill>
                              <a:schemeClr val="tx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52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latin typeface="Times New Roman" panose="02020603050405020304" pitchFamily="18" charset="0"/>
                              <a:cs typeface="Times New Roman" panose="02020603050405020304" pitchFamily="18" charset="0"/>
                            </a:rPr>
                            <a:t>T/ </a:t>
                          </a:r>
                          <a:r>
                            <a:rPr lang="en-US" altLang="zh-CN" sz="2000" b="1" dirty="0">
                              <a:solidFill>
                                <a:schemeClr val="tx1"/>
                              </a:solidFill>
                              <a:latin typeface="Times New Roman" panose="02020603050405020304" pitchFamily="18" charset="0"/>
                              <a:cs typeface="Times New Roman" panose="02020603050405020304" pitchFamily="18" charset="0"/>
                            </a:rPr>
                            <a:t>NT</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NT</a:t>
                          </a:r>
                          <a:r>
                            <a:rPr lang="zh-CN" altLang="en-US" sz="1800" b="1" baseline="0"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dirty="0">
                              <a:solidFill>
                                <a:schemeClr val="tx1"/>
                              </a:solidFill>
                              <a:latin typeface="Times New Roman" panose="02020603050405020304" pitchFamily="18" charset="0"/>
                              <a:cs typeface="Times New Roman" panose="02020603050405020304" pitchFamily="18" charset="0"/>
                            </a:rPr>
                            <a:t>NT </a:t>
                          </a: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52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tx1"/>
                              </a:solidFill>
                              <a:latin typeface="Times New Roman" panose="02020603050405020304" pitchFamily="18" charset="0"/>
                              <a:cs typeface="Times New Roman" panose="02020603050405020304" pitchFamily="18" charset="0"/>
                            </a:rPr>
                            <a:t>T</a:t>
                          </a:r>
                          <a:r>
                            <a:rPr lang="en-US" altLang="zh-CN" sz="2000" b="0" dirty="0">
                              <a:solidFill>
                                <a:schemeClr val="tx1"/>
                              </a:solidFill>
                              <a:latin typeface="Times New Roman" panose="02020603050405020304" pitchFamily="18" charset="0"/>
                              <a:cs typeface="Times New Roman" panose="02020603050405020304" pitchFamily="18" charset="0"/>
                            </a:rPr>
                            <a:t> /NT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 </a:t>
                          </a:r>
                          <a:r>
                            <a:rPr lang="en-US" altLang="zh-CN" sz="1800" b="1"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solidFill>
                              <a:latin typeface="Times New Roman" panose="02020603050405020304" pitchFamily="18" charset="0"/>
                              <a:cs typeface="Times New Roman" panose="02020603050405020304" pitchFamily="18" charset="0"/>
                            </a:rPr>
                            <a:t>NT /T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528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0" dirty="0">
                              <a:solidFill>
                                <a:schemeClr val="tx1"/>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latin typeface="Times New Roman" panose="02020603050405020304" pitchFamily="18" charset="0"/>
                              <a:cs typeface="Times New Roman" panose="02020603050405020304" pitchFamily="18" charset="0"/>
                            </a:rPr>
                            <a:t>T/ </a:t>
                          </a:r>
                          <a:r>
                            <a:rPr lang="en-US" altLang="zh-CN" sz="2000" b="1" dirty="0">
                              <a:solidFill>
                                <a:schemeClr val="tx1"/>
                              </a:solidFill>
                              <a:latin typeface="Times New Roman" panose="02020603050405020304" pitchFamily="18" charset="0"/>
                              <a:cs typeface="Times New Roman" panose="02020603050405020304" pitchFamily="18" charset="0"/>
                            </a:rPr>
                            <a:t>NT</a:t>
                          </a:r>
                          <a:endParaRPr lang="zh-CN" altLang="en-US" sz="20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Times New Roman" panose="02020603050405020304" pitchFamily="18" charset="0"/>
                              <a:cs typeface="Times New Roman" panose="02020603050405020304" pitchFamily="18" charset="0"/>
                            </a:rPr>
                            <a:t>NT/ </a:t>
                          </a: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0" dirty="0">
                              <a:solidFill>
                                <a:schemeClr val="tx1"/>
                              </a:solidFill>
                              <a:latin typeface="Times New Roman" panose="02020603050405020304" pitchFamily="18" charset="0"/>
                              <a:cs typeface="Times New Roman" panose="02020603050405020304" pitchFamily="18" charset="0"/>
                            </a:rPr>
                            <a:t>NT </a:t>
                          </a:r>
                          <a:r>
                            <a:rPr lang="en-US" altLang="zh-CN" dirty="0">
                              <a:solidFill>
                                <a:schemeClr val="tx1"/>
                              </a:solidFill>
                              <a:latin typeface="Times New Roman" panose="02020603050405020304" pitchFamily="18" charset="0"/>
                              <a:cs typeface="Times New Roman" panose="02020603050405020304" pitchFamily="18" charset="0"/>
                            </a:rPr>
                            <a:t>/T</a:t>
                          </a:r>
                          <a:endParaRPr lang="zh-CN"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cxnSp>
            <p:nvCxnSpPr>
              <p:cNvPr id="8" name="直接箭头连接符 7"/>
              <p:cNvCxnSpPr/>
              <p:nvPr/>
            </p:nvCxnSpPr>
            <p:spPr bwMode="auto">
              <a:xfrm flipH="1">
                <a:off x="2123728" y="5105244"/>
                <a:ext cx="2016224" cy="57606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bwMode="auto">
              <a:xfrm flipV="1">
                <a:off x="3131840" y="5105244"/>
                <a:ext cx="2697454" cy="5540"/>
              </a:xfrm>
              <a:prstGeom prst="straightConnector1">
                <a:avLst/>
              </a:prstGeom>
              <a:noFill/>
              <a:ln w="28575" cap="flat" cmpd="sng" algn="ctr">
                <a:solidFill>
                  <a:srgbClr val="7030A0"/>
                </a:solidFill>
                <a:prstDash val="dash"/>
                <a:round/>
                <a:headEnd type="none" w="med" len="med"/>
                <a:tailEnd type="triangle"/>
              </a:ln>
            </p:spPr>
          </p:cxnSp>
          <p:cxnSp>
            <p:nvCxnSpPr>
              <p:cNvPr id="26" name="直接箭头连接符 25"/>
              <p:cNvCxnSpPr/>
              <p:nvPr/>
            </p:nvCxnSpPr>
            <p:spPr bwMode="auto">
              <a:xfrm flipH="1">
                <a:off x="2123728" y="5672878"/>
                <a:ext cx="1990322" cy="432047"/>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bwMode="auto">
              <a:xfrm flipH="1">
                <a:off x="2195736" y="6104925"/>
                <a:ext cx="1918314" cy="43786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bwMode="auto">
              <a:xfrm flipH="1">
                <a:off x="5757286" y="5033236"/>
                <a:ext cx="2016224" cy="57606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bwMode="auto">
              <a:xfrm flipH="1">
                <a:off x="5829294" y="6032917"/>
                <a:ext cx="1918314" cy="43786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31" name="直接箭头连接符 30"/>
            <p:cNvCxnSpPr/>
            <p:nvPr/>
          </p:nvCxnSpPr>
          <p:spPr bwMode="auto">
            <a:xfrm>
              <a:off x="3131840" y="5590145"/>
              <a:ext cx="2281203" cy="0"/>
            </a:xfrm>
            <a:prstGeom prst="straightConnector1">
              <a:avLst/>
            </a:prstGeom>
            <a:noFill/>
            <a:ln w="28575" cap="flat" cmpd="sng" algn="ctr">
              <a:solidFill>
                <a:srgbClr val="7030A0"/>
              </a:solidFill>
              <a:prstDash val="dash"/>
              <a:round/>
              <a:headEnd type="none" w="med" len="med"/>
              <a:tailEnd type="triangle"/>
            </a:ln>
          </p:spPr>
        </p:cxnSp>
        <p:cxnSp>
          <p:nvCxnSpPr>
            <p:cNvPr id="32" name="直接箭头连接符 31"/>
            <p:cNvCxnSpPr/>
            <p:nvPr/>
          </p:nvCxnSpPr>
          <p:spPr bwMode="auto">
            <a:xfrm>
              <a:off x="3154893" y="6058464"/>
              <a:ext cx="2674401" cy="21580"/>
            </a:xfrm>
            <a:prstGeom prst="straightConnector1">
              <a:avLst/>
            </a:prstGeom>
            <a:noFill/>
            <a:ln w="28575" cap="flat" cmpd="sng" algn="ctr">
              <a:solidFill>
                <a:srgbClr val="7030A0"/>
              </a:solidFill>
              <a:prstDash val="dash"/>
              <a:round/>
              <a:headEnd type="none" w="med" len="med"/>
              <a:tailEnd type="triangle"/>
            </a:ln>
          </p:spPr>
        </p:cxnSp>
        <p:cxnSp>
          <p:nvCxnSpPr>
            <p:cNvPr id="33" name="直接箭头连接符 32"/>
            <p:cNvCxnSpPr/>
            <p:nvPr/>
          </p:nvCxnSpPr>
          <p:spPr bwMode="auto">
            <a:xfrm>
              <a:off x="3131839" y="6525344"/>
              <a:ext cx="2281203" cy="0"/>
            </a:xfrm>
            <a:prstGeom prst="straightConnector1">
              <a:avLst/>
            </a:prstGeom>
            <a:noFill/>
            <a:ln w="28575" cap="flat" cmpd="sng" algn="ctr">
              <a:solidFill>
                <a:srgbClr val="7030A0"/>
              </a:solidFill>
              <a:prstDash val="dash"/>
              <a:round/>
              <a:headEnd type="none" w="med" len="med"/>
              <a:tailEnd type="triangle"/>
            </a:ln>
          </p:spPr>
        </p:cxnSp>
        <p:cxnSp>
          <p:nvCxnSpPr>
            <p:cNvPr id="34" name="直接箭头连接符 33"/>
            <p:cNvCxnSpPr/>
            <p:nvPr/>
          </p:nvCxnSpPr>
          <p:spPr bwMode="auto">
            <a:xfrm flipH="1">
              <a:off x="5906286" y="5496265"/>
              <a:ext cx="1918314" cy="437865"/>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bwMode="auto">
            <a:xfrm flipH="1">
              <a:off x="2359741" y="4934449"/>
              <a:ext cx="4405658" cy="636894"/>
            </a:xfrm>
            <a:prstGeom prst="straightConnector1">
              <a:avLst/>
            </a:prstGeom>
            <a:noFill/>
            <a:ln w="28575" cap="flat" cmpd="sng" algn="ctr">
              <a:solidFill>
                <a:srgbClr val="00B050"/>
              </a:solidFill>
              <a:prstDash val="dash"/>
              <a:round/>
              <a:headEnd type="none" w="med" len="med"/>
              <a:tailEnd type="triangle"/>
            </a:ln>
          </p:spPr>
        </p:cxnSp>
        <p:cxnSp>
          <p:nvCxnSpPr>
            <p:cNvPr id="36" name="直接箭头连接符 35"/>
            <p:cNvCxnSpPr/>
            <p:nvPr/>
          </p:nvCxnSpPr>
          <p:spPr bwMode="auto">
            <a:xfrm flipH="1">
              <a:off x="1835696" y="5443150"/>
              <a:ext cx="4919289" cy="615314"/>
            </a:xfrm>
            <a:prstGeom prst="straightConnector1">
              <a:avLst/>
            </a:prstGeom>
            <a:noFill/>
            <a:ln w="28575" cap="flat" cmpd="sng" algn="ctr">
              <a:solidFill>
                <a:srgbClr val="00B050"/>
              </a:solidFill>
              <a:prstDash val="dash"/>
              <a:round/>
              <a:headEnd type="none" w="med" len="med"/>
              <a:tailEnd type="triangle"/>
            </a:ln>
          </p:spPr>
        </p:cxnSp>
        <p:cxnSp>
          <p:nvCxnSpPr>
            <p:cNvPr id="37" name="直接箭头连接符 36"/>
            <p:cNvCxnSpPr/>
            <p:nvPr/>
          </p:nvCxnSpPr>
          <p:spPr bwMode="auto">
            <a:xfrm flipH="1">
              <a:off x="2304419" y="5877272"/>
              <a:ext cx="4405658" cy="636894"/>
            </a:xfrm>
            <a:prstGeom prst="straightConnector1">
              <a:avLst/>
            </a:prstGeom>
            <a:noFill/>
            <a:ln w="28575" cap="flat" cmpd="sng" algn="ctr">
              <a:solidFill>
                <a:srgbClr val="00B050"/>
              </a:solidFill>
              <a:prstDash val="dash"/>
              <a:round/>
              <a:headEnd type="none" w="med" len="med"/>
              <a:tailEnd type="triangle"/>
            </a:ln>
          </p:spPr>
        </p:cxnSp>
      </p:grpSp>
    </p:spTree>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61952" y="1008698"/>
            <a:ext cx="8727439" cy="5311711"/>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(1,1) predictor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uses the behavior of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last 1 branch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choose from</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baseline="30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branch predictors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each of which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1-bit predictor</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 single branch.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the general case ,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m,n</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predictor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uses the behavior of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last m branches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choose from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baseline="30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branch predictors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each of which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is a n-bit predictor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 single branch.</a:t>
            </a: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simplicity of the hardware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comes from a simple observation: The global history of the most recent m branches can be recorded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 an m-bit shift register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where each bit records whether the branch was taken or not taken.</a:t>
            </a: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m,n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branch-prediction buffer can then be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indexed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using a concatenation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low-order bits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from the branch address with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m-bit global history.</a:t>
            </a:r>
            <a:endPar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61952" y="1008698"/>
            <a:ext cx="8727439" cy="1187184"/>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(2,2) branch-prediction buffer uses a two-bit history to choose from among four predictors for each branch address.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8197"/>
          <a:stretch>
            <a:fillRect/>
          </a:stretch>
        </p:blipFill>
        <p:spPr>
          <a:xfrm>
            <a:off x="35496" y="2221115"/>
            <a:ext cx="9019893" cy="4304229"/>
          </a:xfrm>
          <a:prstGeom prst="rect">
            <a:avLst/>
          </a:prstGeom>
        </p:spPr>
      </p:pic>
    </p:spTree>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61952" y="1008698"/>
            <a:ext cx="8727439" cy="836126"/>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two-bit predictor with no global history is simply a (0,2) predictor.</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19272" y="1880383"/>
                <a:ext cx="8840266" cy="830997"/>
              </a:xfrm>
              <a:prstGeom prst="rect">
                <a:avLst/>
              </a:prstGeom>
              <a:solidFill>
                <a:schemeClr val="accent1">
                  <a:lumMod val="20000"/>
                  <a:lumOff val="80000"/>
                </a:schemeClr>
              </a:solidFill>
              <a:ln>
                <a:solidFill>
                  <a:schemeClr val="accent5"/>
                </a:solidFill>
              </a:ln>
            </p:spPr>
            <p:txBody>
              <a:bodyPr wrap="square">
                <a:spAutoFit/>
              </a:bodyPr>
              <a:lstStyle/>
              <a:p>
                <a:r>
                  <a:rPr lang="en-US" altLang="zh-CN" b="0" dirty="0">
                    <a:solidFill>
                      <a:srgbClr val="000000"/>
                    </a:solidFill>
                    <a:latin typeface="Times New Roman" panose="02020603050405020304" pitchFamily="18" charset="0"/>
                    <a:cs typeface="Times New Roman" panose="02020603050405020304" pitchFamily="18" charset="0"/>
                  </a:rPr>
                  <a:t>The number of bits in a (</a:t>
                </a:r>
                <a:r>
                  <a:rPr lang="en-US" altLang="zh-CN" b="0" dirty="0" err="1">
                    <a:solidFill>
                      <a:srgbClr val="000000"/>
                    </a:solidFill>
                    <a:latin typeface="Times New Roman" panose="02020603050405020304" pitchFamily="18" charset="0"/>
                    <a:cs typeface="Times New Roman" panose="02020603050405020304" pitchFamily="18" charset="0"/>
                  </a:rPr>
                  <a:t>m,n</a:t>
                </a:r>
                <a:r>
                  <a:rPr lang="en-US" altLang="zh-CN" b="0" dirty="0">
                    <a:solidFill>
                      <a:srgbClr val="000000"/>
                    </a:solidFill>
                    <a:latin typeface="Times New Roman" panose="02020603050405020304" pitchFamily="18" charset="0"/>
                    <a:cs typeface="Times New Roman" panose="02020603050405020304" pitchFamily="18" charset="0"/>
                  </a:rPr>
                  <a:t>) predictor =</a:t>
                </a:r>
              </a:p>
              <a:p>
                <a:r>
                  <a:rPr lang="en-US" altLang="zh-CN" b="0" dirty="0">
                    <a:solidFill>
                      <a:srgbClr val="000000"/>
                    </a:solidFill>
                    <a:latin typeface="Times New Roman" panose="02020603050405020304" pitchFamily="18" charset="0"/>
                    <a:cs typeface="Times New Roman" panose="02020603050405020304" pitchFamily="18" charset="0"/>
                  </a:rPr>
                  <a:t> 2</a:t>
                </a:r>
                <a:r>
                  <a:rPr lang="en-US" altLang="zh-CN" b="0" baseline="30000" dirty="0">
                    <a:solidFill>
                      <a:srgbClr val="000000"/>
                    </a:solidFill>
                    <a:latin typeface="Times New Roman" panose="02020603050405020304" pitchFamily="18" charset="0"/>
                    <a:cs typeface="Times New Roman" panose="02020603050405020304" pitchFamily="18" charset="0"/>
                  </a:rPr>
                  <a:t>m</a:t>
                </a:r>
                <a:r>
                  <a:rPr lang="en-US" altLang="zh-CN" b="0" dirty="0">
                    <a:solidFill>
                      <a:schemeClr val="tx1"/>
                    </a:solidFill>
                    <a:ea typeface="Cambria Math" panose="02040503050406030204" pitchFamily="18" charset="0"/>
                  </a:rPr>
                  <a:t> </a:t>
                </a:r>
                <a14:m>
                  <m:oMath xmlns:m="http://schemas.openxmlformats.org/officeDocument/2006/math">
                    <m:r>
                      <a:rPr lang="en-US" altLang="zh-CN" b="0" i="1">
                        <a:solidFill>
                          <a:schemeClr val="tx1"/>
                        </a:solidFill>
                        <a:latin typeface="Cambria Math" panose="02040503050406030204" pitchFamily="18" charset="0"/>
                        <a:ea typeface="Cambria Math" panose="02040503050406030204" pitchFamily="18" charset="0"/>
                      </a:rPr>
                      <m:t>×</m:t>
                    </m:r>
                  </m:oMath>
                </a14:m>
                <a:r>
                  <a:rPr lang="en-US" altLang="zh-CN" b="0" dirty="0">
                    <a:solidFill>
                      <a:srgbClr val="000000"/>
                    </a:solidFill>
                    <a:latin typeface="Times New Roman" panose="02020603050405020304" pitchFamily="18" charset="0"/>
                    <a:cs typeface="Times New Roman" panose="02020603050405020304" pitchFamily="18" charset="0"/>
                  </a:rPr>
                  <a:t> n </a:t>
                </a:r>
                <a14:m>
                  <m:oMath xmlns:m="http://schemas.openxmlformats.org/officeDocument/2006/math">
                    <m:r>
                      <a:rPr lang="en-US" altLang="zh-CN" b="0" i="1">
                        <a:solidFill>
                          <a:schemeClr val="tx1"/>
                        </a:solidFill>
                        <a:latin typeface="Cambria Math" panose="02040503050406030204" pitchFamily="18" charset="0"/>
                        <a:ea typeface="Cambria Math" panose="02040503050406030204" pitchFamily="18" charset="0"/>
                      </a:rPr>
                      <m:t>× </m:t>
                    </m:r>
                  </m:oMath>
                </a14:m>
                <a:r>
                  <a:rPr lang="en-US" altLang="zh-CN" b="0" dirty="0">
                    <a:solidFill>
                      <a:srgbClr val="000000"/>
                    </a:solidFill>
                    <a:latin typeface="Times New Roman" panose="02020603050405020304" pitchFamily="18" charset="0"/>
                    <a:cs typeface="Times New Roman" panose="02020603050405020304" pitchFamily="18" charset="0"/>
                  </a:rPr>
                  <a:t>number of prediction entries selected by the branch address</a:t>
                </a:r>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19272" y="1880383"/>
                <a:ext cx="8840266" cy="830997"/>
              </a:xfrm>
              <a:prstGeom prst="rect">
                <a:avLst/>
              </a:prstGeom>
              <a:blipFill rotWithShape="1">
                <a:blip r:embed="rId3"/>
                <a:stretch>
                  <a:fillRect l="-60" t="-629" r="-50" b="-543"/>
                </a:stretch>
              </a:blipFill>
              <a:ln>
                <a:solidFill>
                  <a:schemeClr val="accent5"/>
                </a:solidFill>
              </a:ln>
            </p:spPr>
            <p:txBody>
              <a:bodyPr/>
              <a:lstStyle/>
              <a:p>
                <a:r>
                  <a:rPr lang="zh-CN" altLang="en-US">
                    <a:noFill/>
                  </a:rPr>
                  <a:t> </a:t>
                </a:r>
              </a:p>
            </p:txBody>
          </p:sp>
        </mc:Fallback>
      </mc:AlternateContent>
      <p:sp>
        <p:nvSpPr>
          <p:cNvPr id="9" name="矩形 8"/>
          <p:cNvSpPr/>
          <p:nvPr/>
        </p:nvSpPr>
        <p:spPr>
          <a:xfrm>
            <a:off x="61952" y="2924944"/>
            <a:ext cx="8727439" cy="3978012"/>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How many branch-selected entries are in a (2,2) predictor that has a total of 8K bits in the prediction buffer?</a:t>
            </a: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6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 number of prediction entries selected by the branch address is 1K</a:t>
            </a:r>
          </a:p>
          <a:p>
            <a:pPr marL="457200" indent="-457200" algn="just">
              <a:lnSpc>
                <a:spcPts val="2900"/>
              </a:lnSpc>
              <a:spcBef>
                <a:spcPts val="0"/>
              </a:spcBef>
              <a:spcAft>
                <a:spcPts val="600"/>
              </a:spcAft>
              <a:buSzPct val="100000"/>
              <a:buFont typeface="Symbol" panose="05050102010706020507" pitchFamily="18" charset="2"/>
              <a:buChar char="¨"/>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238809" y="4435978"/>
                <a:ext cx="8840266" cy="830997"/>
              </a:xfrm>
              <a:prstGeom prst="rect">
                <a:avLst/>
              </a:prstGeom>
              <a:solidFill>
                <a:schemeClr val="accent1">
                  <a:lumMod val="20000"/>
                  <a:lumOff val="80000"/>
                </a:schemeClr>
              </a:solidFill>
              <a:ln>
                <a:solidFill>
                  <a:schemeClr val="accent5"/>
                </a:solidFill>
              </a:ln>
            </p:spPr>
            <p:txBody>
              <a:bodyPr wrap="square">
                <a:spAutoFit/>
              </a:bodyPr>
              <a:lstStyle/>
              <a:p>
                <a:r>
                  <a:rPr lang="en-US" altLang="zh-CN" b="0" dirty="0">
                    <a:solidFill>
                      <a:srgbClr val="000000"/>
                    </a:solidFill>
                    <a:latin typeface="Times New Roman" panose="02020603050405020304" pitchFamily="18" charset="0"/>
                    <a:cs typeface="Times New Roman" panose="02020603050405020304" pitchFamily="18" charset="0"/>
                  </a:rPr>
                  <a:t>8K=</a:t>
                </a:r>
              </a:p>
              <a:p>
                <a:r>
                  <a:rPr lang="en-US" altLang="zh-CN" b="0" dirty="0">
                    <a:solidFill>
                      <a:srgbClr val="000000"/>
                    </a:solidFill>
                    <a:latin typeface="Times New Roman" panose="02020603050405020304" pitchFamily="18" charset="0"/>
                    <a:cs typeface="Times New Roman" panose="02020603050405020304" pitchFamily="18" charset="0"/>
                  </a:rPr>
                  <a:t> 2</a:t>
                </a:r>
                <a:r>
                  <a:rPr lang="en-US" altLang="zh-CN" b="0" baseline="30000" dirty="0">
                    <a:solidFill>
                      <a:srgbClr val="000000"/>
                    </a:solidFill>
                    <a:latin typeface="Times New Roman" panose="02020603050405020304" pitchFamily="18" charset="0"/>
                    <a:cs typeface="Times New Roman" panose="02020603050405020304" pitchFamily="18" charset="0"/>
                  </a:rPr>
                  <a:t>2</a:t>
                </a:r>
                <a:r>
                  <a:rPr lang="en-US" altLang="zh-CN" b="0" dirty="0">
                    <a:solidFill>
                      <a:schemeClr val="tx1"/>
                    </a:solidFill>
                    <a:ea typeface="Cambria Math" panose="02040503050406030204" pitchFamily="18" charset="0"/>
                  </a:rPr>
                  <a:t> </a:t>
                </a:r>
                <a14:m>
                  <m:oMath xmlns:m="http://schemas.openxmlformats.org/officeDocument/2006/math">
                    <m:r>
                      <a:rPr lang="en-US" altLang="zh-CN" b="0" i="1">
                        <a:solidFill>
                          <a:schemeClr val="tx1"/>
                        </a:solidFill>
                        <a:latin typeface="Cambria Math" panose="02040503050406030204" pitchFamily="18" charset="0"/>
                        <a:ea typeface="Cambria Math" panose="02040503050406030204" pitchFamily="18" charset="0"/>
                      </a:rPr>
                      <m:t>×</m:t>
                    </m:r>
                  </m:oMath>
                </a14:m>
                <a:r>
                  <a:rPr lang="en-US" altLang="zh-CN" b="0" dirty="0">
                    <a:solidFill>
                      <a:srgbClr val="000000"/>
                    </a:solidFill>
                    <a:latin typeface="Times New Roman" panose="02020603050405020304" pitchFamily="18" charset="0"/>
                    <a:cs typeface="Times New Roman" panose="02020603050405020304" pitchFamily="18" charset="0"/>
                  </a:rPr>
                  <a:t> 2 </a:t>
                </a:r>
                <a14:m>
                  <m:oMath xmlns:m="http://schemas.openxmlformats.org/officeDocument/2006/math">
                    <m:r>
                      <a:rPr lang="en-US" altLang="zh-CN" b="0" i="1">
                        <a:solidFill>
                          <a:schemeClr val="tx1"/>
                        </a:solidFill>
                        <a:latin typeface="Cambria Math" panose="02040503050406030204" pitchFamily="18" charset="0"/>
                        <a:ea typeface="Cambria Math" panose="02040503050406030204" pitchFamily="18" charset="0"/>
                      </a:rPr>
                      <m:t>× </m:t>
                    </m:r>
                  </m:oMath>
                </a14:m>
                <a:r>
                  <a:rPr lang="en-US" altLang="zh-CN" b="0" dirty="0">
                    <a:solidFill>
                      <a:srgbClr val="000000"/>
                    </a:solidFill>
                    <a:latin typeface="Times New Roman" panose="02020603050405020304" pitchFamily="18" charset="0"/>
                    <a:cs typeface="Times New Roman" panose="02020603050405020304" pitchFamily="18" charset="0"/>
                  </a:rPr>
                  <a:t>number of prediction entries selected by the branch address</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38809" y="4435978"/>
                <a:ext cx="8840266" cy="830997"/>
              </a:xfrm>
              <a:prstGeom prst="rect">
                <a:avLst/>
              </a:prstGeom>
              <a:blipFill rotWithShape="1">
                <a:blip r:embed="rId4"/>
                <a:stretch>
                  <a:fillRect l="-58" t="-595" r="-52" b="-501"/>
                </a:stretch>
              </a:blipFill>
              <a:ln>
                <a:solidFill>
                  <a:schemeClr val="accent5"/>
                </a:solidFill>
              </a:ln>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2071688"/>
            <a:ext cx="8727439" cy="4567917"/>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reduce branch penalty on DLX, we need to know from what address to fetch by end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为进一步降低转移惩罚</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需要在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IF</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末知道取指地址</a:t>
            </a: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This means we must know: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whether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yet-</a:t>
            </a: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undecoded</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instruction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a branch.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还没有解码的指令是不是转移指令</a:t>
            </a:r>
          </a:p>
          <a:p>
            <a:pPr marL="457200" indent="457200" algn="just">
              <a:lnSpc>
                <a:spcPts val="2900"/>
              </a:lnSpc>
              <a:spcBef>
                <a:spcPts val="0"/>
              </a:spcBef>
              <a:spcAft>
                <a:spcPts val="600"/>
              </a:spcAft>
              <a:buSzPct val="50000"/>
              <a:buFont typeface="Wingdings" panose="05000000000000000000" pitchFamily="2" charset="2"/>
              <a:buChar char="Ø"/>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so, what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next PC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should be.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Branch-target buffer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branch-target cache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branch-prediction cache that stores predicted address for the next instruction after branch.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转移目标缓冲器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存储所预测的转移后下条指令的地址。</a:t>
            </a:r>
          </a:p>
        </p:txBody>
      </p:sp>
      <p:sp>
        <p:nvSpPr>
          <p:cNvPr id="11" name="Text Box 1028"/>
          <p:cNvSpPr txBox="1">
            <a:spLocks noChangeArrowheads="1"/>
          </p:cNvSpPr>
          <p:nvPr/>
        </p:nvSpPr>
        <p:spPr bwMode="auto">
          <a:xfrm>
            <a:off x="551284" y="1108076"/>
            <a:ext cx="8001744" cy="8286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lnSpc>
                <a:spcPct val="90000"/>
              </a:lnSpc>
              <a:spcBef>
                <a:spcPct val="10000"/>
              </a:spcBef>
            </a:pPr>
            <a:r>
              <a:rPr lang="en-US" altLang="zh-CN" sz="25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Further Reducing Control Stalls: Branch-Target Buffers</a:t>
            </a:r>
          </a:p>
          <a:p>
            <a:pPr algn="ctr">
              <a:lnSpc>
                <a:spcPct val="90000"/>
              </a:lnSpc>
              <a:spcBef>
                <a:spcPct val="10000"/>
              </a:spcBef>
            </a:pPr>
            <a:r>
              <a:rPr lang="zh-CN" altLang="en-US" sz="25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进一步降低控制停顿</a:t>
            </a:r>
            <a:r>
              <a:rPr lang="en-US" altLang="zh-CN" sz="25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5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转移目标缓冲器</a:t>
            </a:r>
            <a:r>
              <a:rPr lang="zh-CN" altLang="en-US" sz="25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Execution/effective address cycle (EX):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有效地址计算</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44642" y="2132856"/>
            <a:ext cx="8774502"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④ </a:t>
            </a:r>
            <a:r>
              <a:rPr lang="en-US" altLang="zh-CN" dirty="0">
                <a:solidFill>
                  <a:srgbClr val="800000"/>
                </a:solidFill>
                <a:latin typeface="Times New Roman" panose="02020603050405020304" pitchFamily="18" charset="0"/>
                <a:cs typeface="Times New Roman" panose="02020603050405020304" pitchFamily="18" charset="0"/>
              </a:rPr>
              <a:t>Branch </a:t>
            </a:r>
            <a:r>
              <a:rPr lang="zh-CN" altLang="en-US" dirty="0">
                <a:solidFill>
                  <a:schemeClr val="accent2"/>
                </a:solidFill>
                <a:ea typeface="宋体" panose="02010600030101010101" pitchFamily="2" charset="-122"/>
              </a:rPr>
              <a:t>分支操作</a:t>
            </a:r>
            <a:r>
              <a:rPr lang="en-US" altLang="zh-CN" dirty="0">
                <a:solidFill>
                  <a:schemeClr val="accent2"/>
                </a:solidFill>
                <a:latin typeface="Times New Roman" panose="02020603050405020304" pitchFamily="18" charset="0"/>
                <a:cs typeface="Times New Roman" panose="02020603050405020304" pitchFamily="18" charset="0"/>
              </a:rPr>
              <a:t>:</a:t>
            </a:r>
          </a:p>
        </p:txBody>
      </p:sp>
      <p:grpSp>
        <p:nvGrpSpPr>
          <p:cNvPr id="12" name="组合 11"/>
          <p:cNvGrpSpPr/>
          <p:nvPr/>
        </p:nvGrpSpPr>
        <p:grpSpPr>
          <a:xfrm>
            <a:off x="2771800" y="3171843"/>
            <a:ext cx="4104456" cy="1061775"/>
            <a:chOff x="3167844" y="1720854"/>
            <a:chExt cx="4104456" cy="1061775"/>
          </a:xfrm>
        </p:grpSpPr>
        <p:sp>
          <p:nvSpPr>
            <p:cNvPr id="13" name="矩形 12"/>
            <p:cNvSpPr/>
            <p:nvPr/>
          </p:nvSpPr>
          <p:spPr bwMode="auto">
            <a:xfrm>
              <a:off x="3275856" y="1720854"/>
              <a:ext cx="3845625" cy="1043114"/>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14" name="矩形 13"/>
            <p:cNvSpPr/>
            <p:nvPr/>
          </p:nvSpPr>
          <p:spPr>
            <a:xfrm>
              <a:off x="3167844" y="1766966"/>
              <a:ext cx="4104456" cy="1015663"/>
            </a:xfrm>
            <a:prstGeom prst="rect">
              <a:avLst/>
            </a:prstGeom>
          </p:spPr>
          <p:txBody>
            <a:bodyPr wrap="square">
              <a:spAutoFit/>
            </a:bodyPr>
            <a:lstStyle/>
            <a:p>
              <a:pPr algn="ct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ALUoutput←NPC+Imm</a:t>
              </a:r>
              <a:endParaRPr lang="en-US" altLang="zh-CN" dirty="0">
                <a:solidFill>
                  <a:schemeClr val="bg1"/>
                </a:solidFill>
                <a:latin typeface="华文中宋" panose="02010600040101010101" pitchFamily="2" charset="-122"/>
                <a:ea typeface="华文中宋" panose="02010600040101010101" pitchFamily="2" charset="-122"/>
              </a:endParaRPr>
            </a:p>
            <a:p>
              <a:pPr algn="ctr" eaLnBrk="1" hangingPunct="1">
                <a:spcBef>
                  <a:spcPct val="50000"/>
                </a:spcBef>
              </a:pPr>
              <a:r>
                <a:rPr lang="en-US" altLang="zh-CN" dirty="0">
                  <a:solidFill>
                    <a:schemeClr val="bg1"/>
                  </a:solidFill>
                  <a:latin typeface="华文中宋" panose="02010600040101010101" pitchFamily="2" charset="-122"/>
                  <a:ea typeface="华文中宋" panose="02010600040101010101" pitchFamily="2" charset="-122"/>
                </a:rPr>
                <a:t>Cond←(A op 0)</a:t>
              </a:r>
            </a:p>
          </p:txBody>
        </p:sp>
      </p:grpSp>
      <p:sp>
        <p:nvSpPr>
          <p:cNvPr id="5" name="矩形 4"/>
          <p:cNvSpPr/>
          <p:nvPr/>
        </p:nvSpPr>
        <p:spPr>
          <a:xfrm>
            <a:off x="49803" y="4207728"/>
            <a:ext cx="8857682" cy="2677656"/>
          </a:xfrm>
          <a:prstGeom prst="rect">
            <a:avLst/>
          </a:prstGeom>
        </p:spPr>
        <p:txBody>
          <a:bodyPr wrap="square">
            <a:spAutoFit/>
          </a:bodyPr>
          <a:lstStyle/>
          <a:p>
            <a:pPr marL="342900" indent="-342900" algn="just">
              <a:buSzPct val="100000"/>
              <a:buFont typeface="Wingdings" panose="05000000000000000000" pitchFamily="2" charset="2"/>
              <a:buChar char="u"/>
            </a:pPr>
            <a:r>
              <a:rPr lang="en-US" altLang="zh-CN" dirty="0">
                <a:solidFill>
                  <a:srgbClr val="800000"/>
                </a:solidFill>
                <a:latin typeface="Times New Roman" panose="02020603050405020304" pitchFamily="18" charset="0"/>
                <a:cs typeface="Times New Roman" panose="02020603050405020304" pitchFamily="18" charset="0"/>
              </a:rPr>
              <a:t>Operation:</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The ALU do adds: NPC + </a:t>
            </a:r>
            <a:r>
              <a:rPr lang="en-US" altLang="zh-CN" dirty="0" err="1">
                <a:solidFill>
                  <a:schemeClr val="tx1"/>
                </a:solidFill>
                <a:latin typeface="Times New Roman" panose="02020603050405020304" pitchFamily="18" charset="0"/>
                <a:cs typeface="Times New Roman" panose="02020603050405020304" pitchFamily="18" charset="0"/>
              </a:rPr>
              <a:t>Imm</a:t>
            </a:r>
            <a:r>
              <a:rPr lang="en-US" altLang="zh-CN" dirty="0">
                <a:solidFill>
                  <a:schemeClr val="tx1"/>
                </a:solidFill>
                <a:latin typeface="Times New Roman" panose="02020603050405020304" pitchFamily="18" charset="0"/>
                <a:cs typeface="Times New Roman" panose="02020603050405020304" pitchFamily="18" charset="0"/>
              </a:rPr>
              <a:t>, to compute the address of the branch target.  </a:t>
            </a:r>
            <a:r>
              <a:rPr lang="zh-CN" altLang="en-US" dirty="0">
                <a:solidFill>
                  <a:schemeClr val="accent2"/>
                </a:solidFill>
                <a:latin typeface="Times New Roman" panose="02020603050405020304" pitchFamily="18" charset="0"/>
                <a:cs typeface="Times New Roman" panose="02020603050405020304" pitchFamily="18" charset="0"/>
              </a:rPr>
              <a:t>计算目标地址</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Register A is checked to determine whether the branch is taken.   </a:t>
            </a:r>
            <a:r>
              <a:rPr lang="zh-CN" altLang="en-US" dirty="0">
                <a:solidFill>
                  <a:schemeClr val="accent2"/>
                </a:solidFill>
                <a:latin typeface="Times New Roman" panose="02020603050405020304" pitchFamily="18" charset="0"/>
                <a:cs typeface="Times New Roman" panose="02020603050405020304" pitchFamily="18" charset="0"/>
              </a:rPr>
              <a:t>检测</a:t>
            </a:r>
            <a:r>
              <a:rPr lang="en-US" altLang="zh-CN" dirty="0">
                <a:solidFill>
                  <a:schemeClr val="accent2"/>
                </a:solidFill>
                <a:latin typeface="Times New Roman" panose="02020603050405020304" pitchFamily="18" charset="0"/>
                <a:cs typeface="Times New Roman" panose="02020603050405020304" pitchFamily="18" charset="0"/>
              </a:rPr>
              <a:t>A</a:t>
            </a:r>
            <a:r>
              <a:rPr lang="zh-CN" altLang="en-US" dirty="0">
                <a:solidFill>
                  <a:schemeClr val="accent2"/>
                </a:solidFill>
                <a:latin typeface="Times New Roman" panose="02020603050405020304" pitchFamily="18" charset="0"/>
                <a:cs typeface="Times New Roman" panose="02020603050405020304" pitchFamily="18" charset="0"/>
              </a:rPr>
              <a:t>以确定是否转移</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The comparison operation </a:t>
            </a:r>
            <a:r>
              <a:rPr lang="en-US" altLang="zh-CN" dirty="0">
                <a:solidFill>
                  <a:srgbClr val="800000"/>
                </a:solidFill>
                <a:latin typeface="Times New Roman" panose="02020603050405020304" pitchFamily="18" charset="0"/>
                <a:cs typeface="Times New Roman" panose="02020603050405020304" pitchFamily="18" charset="0"/>
              </a:rPr>
              <a:t>op</a:t>
            </a:r>
            <a:r>
              <a:rPr lang="en-US" altLang="zh-CN" dirty="0">
                <a:solidFill>
                  <a:schemeClr val="tx1"/>
                </a:solidFill>
                <a:latin typeface="Times New Roman" panose="02020603050405020304" pitchFamily="18" charset="0"/>
                <a:cs typeface="Times New Roman" panose="02020603050405020304" pitchFamily="18" charset="0"/>
              </a:rPr>
              <a:t> is the relational operator determined by the branch opcode.</a:t>
            </a:r>
            <a:endParaRPr lang="en-US" altLang="zh-CN" dirty="0">
              <a:solidFill>
                <a:schemeClr val="accent2"/>
              </a:solidFill>
              <a:latin typeface="Times New Roman" panose="02020603050405020304" pitchFamily="18" charset="0"/>
              <a:cs typeface="Times New Roman" panose="02020603050405020304" pitchFamily="18" charset="0"/>
            </a:endParaRPr>
          </a:p>
        </p:txBody>
      </p:sp>
      <p:sp>
        <p:nvSpPr>
          <p:cNvPr id="15" name="矩形 14"/>
          <p:cNvSpPr/>
          <p:nvPr/>
        </p:nvSpPr>
        <p:spPr>
          <a:xfrm>
            <a:off x="3329101" y="2594521"/>
            <a:ext cx="2989854" cy="461665"/>
          </a:xfrm>
          <a:prstGeom prst="rect">
            <a:avLst/>
          </a:prstGeom>
        </p:spPr>
        <p:txBody>
          <a:bodyPr wrap="square">
            <a:spAutoFit/>
          </a:bodyPr>
          <a:lstStyle/>
          <a:p>
            <a:pPr eaLnBrk="1" hangingPunct="1">
              <a:spcBef>
                <a:spcPct val="50000"/>
              </a:spcBef>
            </a:pPr>
            <a:r>
              <a:rPr lang="en-US" altLang="zh-CN" dirty="0">
                <a:solidFill>
                  <a:schemeClr val="tx1"/>
                </a:solidFill>
                <a:latin typeface="华文中宋" panose="02010600040101010101" pitchFamily="2" charset="-122"/>
                <a:ea typeface="华文中宋" panose="02010600040101010101" pitchFamily="2" charset="-122"/>
              </a:rPr>
              <a:t>BEQZ R4, name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1077946"/>
            <a:ext cx="8727439" cy="5274329"/>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standard DLX pipeline, </a:t>
            </a:r>
            <a:r>
              <a:rPr lang="en-US" altLang="zh-CN"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branch-prediction buffer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accessed during the ID cycle, so that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end of ID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know the </a:t>
            </a: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branch-target address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(computed during ID), the </a:t>
            </a: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fall-through address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(computed during IF), and the </a:t>
            </a: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prediction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Thus, by the end of ID we know enough to fetch the next </a:t>
            </a: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predicted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instruction.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转移预测缓冲器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阶段访被问。在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末才知道转移目标地址</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不转移时的地址</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以及预测结果。才能取出预测的下一条指令。</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a:t>
            </a:r>
            <a:r>
              <a:rPr lang="en-US" altLang="zh-CN"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branch-target buffer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we access the buffer during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using address of fetched instruction (a possible branch) to index the buffer.  If hit, we know predicted address at end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 cycle earlier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than a branch-prediction buffer.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转移目标缓冲器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IF</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用取来指令的地址访问缓冲器。若命中</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就能在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IF</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末知道预测地址</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比转移预测缓冲器早一个周期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1077946"/>
            <a:ext cx="8727439" cy="443391"/>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branch-target buffer.</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162663" y="1772816"/>
            <a:ext cx="6778986" cy="4735215"/>
          </a:xfrm>
          <a:prstGeom prst="rect">
            <a:avLst/>
          </a:prstGeom>
        </p:spPr>
      </p:pic>
      <p:sp>
        <p:nvSpPr>
          <p:cNvPr id="8" name="Rectangle 1032"/>
          <p:cNvSpPr>
            <a:spLocks noChangeArrowheads="1"/>
          </p:cNvSpPr>
          <p:nvPr/>
        </p:nvSpPr>
        <p:spPr bwMode="auto">
          <a:xfrm>
            <a:off x="4822096" y="1859161"/>
            <a:ext cx="15501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取指指令的</a:t>
            </a:r>
            <a:r>
              <a:rPr lang="en-US" altLang="zh-CN" sz="2000" b="1" dirty="0">
                <a:solidFill>
                  <a:schemeClr val="accent2"/>
                </a:solidFill>
                <a:latin typeface="宋体" panose="02010600030101010101" pitchFamily="2" charset="-122"/>
                <a:ea typeface="宋体" panose="02010600030101010101" pitchFamily="2" charset="-122"/>
              </a:rPr>
              <a:t>PC</a:t>
            </a:r>
            <a:endParaRPr lang="zh-CN" altLang="en-US" sz="2000" b="1" dirty="0">
              <a:solidFill>
                <a:schemeClr val="accent2"/>
              </a:solidFill>
              <a:latin typeface="宋体" panose="02010600030101010101" pitchFamily="2" charset="-122"/>
              <a:ea typeface="宋体" panose="02010600030101010101" pitchFamily="2" charset="-122"/>
            </a:endParaRPr>
          </a:p>
        </p:txBody>
      </p:sp>
      <p:sp>
        <p:nvSpPr>
          <p:cNvPr id="9" name="Rectangle 1033"/>
          <p:cNvSpPr>
            <a:spLocks noChangeArrowheads="1"/>
          </p:cNvSpPr>
          <p:nvPr/>
        </p:nvSpPr>
        <p:spPr bwMode="auto">
          <a:xfrm>
            <a:off x="3059832" y="2257669"/>
            <a:ext cx="9721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查找</a:t>
            </a:r>
          </a:p>
        </p:txBody>
      </p:sp>
      <p:sp>
        <p:nvSpPr>
          <p:cNvPr id="10" name="Rectangle 1034"/>
          <p:cNvSpPr>
            <a:spLocks noChangeArrowheads="1"/>
          </p:cNvSpPr>
          <p:nvPr/>
        </p:nvSpPr>
        <p:spPr bwMode="auto">
          <a:xfrm>
            <a:off x="6866868" y="2204186"/>
            <a:ext cx="10339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预测的</a:t>
            </a:r>
            <a:r>
              <a:rPr lang="en-US" altLang="zh-CN" sz="2000" b="1" dirty="0">
                <a:solidFill>
                  <a:schemeClr val="accent2"/>
                </a:solidFill>
                <a:latin typeface="宋体" panose="02010600030101010101" pitchFamily="2" charset="-122"/>
                <a:ea typeface="宋体" panose="02010600030101010101" pitchFamily="2" charset="-122"/>
              </a:rPr>
              <a:t>PC</a:t>
            </a:r>
            <a:endParaRPr lang="zh-CN" altLang="en-US" sz="2000" b="1" dirty="0">
              <a:solidFill>
                <a:schemeClr val="accent2"/>
              </a:solidFill>
              <a:latin typeface="宋体" panose="02010600030101010101" pitchFamily="2" charset="-122"/>
              <a:ea typeface="宋体" panose="02010600030101010101" pitchFamily="2" charset="-122"/>
            </a:endParaRPr>
          </a:p>
        </p:txBody>
      </p:sp>
      <p:sp>
        <p:nvSpPr>
          <p:cNvPr id="11" name="Rectangle 1035"/>
          <p:cNvSpPr>
            <a:spLocks noChangeArrowheads="1"/>
          </p:cNvSpPr>
          <p:nvPr/>
        </p:nvSpPr>
        <p:spPr bwMode="auto">
          <a:xfrm>
            <a:off x="1331640" y="4293096"/>
            <a:ext cx="774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入口数</a:t>
            </a:r>
          </a:p>
        </p:txBody>
      </p:sp>
      <p:sp>
        <p:nvSpPr>
          <p:cNvPr id="13" name="Rectangle 1036"/>
          <p:cNvSpPr>
            <a:spLocks noChangeArrowheads="1"/>
          </p:cNvSpPr>
          <p:nvPr/>
        </p:nvSpPr>
        <p:spPr bwMode="auto">
          <a:xfrm>
            <a:off x="4116381" y="4613647"/>
            <a:ext cx="348653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未找到</a:t>
            </a:r>
            <a:r>
              <a:rPr lang="en-US" altLang="zh-CN" sz="2000" b="1" dirty="0">
                <a:solidFill>
                  <a:schemeClr val="accent2"/>
                </a:solidFill>
                <a:latin typeface="宋体" panose="02010600030101010101" pitchFamily="2" charset="-122"/>
                <a:ea typeface="宋体" panose="02010600030101010101" pitchFamily="2" charset="-122"/>
              </a:rPr>
              <a:t>: </a:t>
            </a:r>
            <a:r>
              <a:rPr lang="zh-CN" altLang="en-US" sz="2000" b="1" dirty="0">
                <a:solidFill>
                  <a:schemeClr val="accent2"/>
                </a:solidFill>
                <a:latin typeface="宋体" panose="02010600030101010101" pitchFamily="2" charset="-122"/>
                <a:ea typeface="宋体" panose="02010600030101010101" pitchFamily="2" charset="-122"/>
              </a:rPr>
              <a:t>非预测为转移的指令</a:t>
            </a:r>
            <a:r>
              <a:rPr lang="en-US" altLang="zh-CN" sz="2000" b="1" dirty="0">
                <a:solidFill>
                  <a:schemeClr val="accent2"/>
                </a:solidFill>
                <a:latin typeface="宋体" panose="02010600030101010101" pitchFamily="2" charset="-122"/>
                <a:ea typeface="宋体" panose="02010600030101010101" pitchFamily="2" charset="-122"/>
              </a:rPr>
              <a:t>,</a:t>
            </a:r>
          </a:p>
          <a:p>
            <a:r>
              <a:rPr lang="zh-CN" altLang="en-US" sz="2000" b="1" dirty="0">
                <a:solidFill>
                  <a:schemeClr val="accent2"/>
                </a:solidFill>
                <a:latin typeface="宋体" panose="02010600030101010101" pitchFamily="2" charset="-122"/>
                <a:ea typeface="宋体" panose="02010600030101010101" pitchFamily="2" charset="-122"/>
              </a:rPr>
              <a:t>继续正常进行</a:t>
            </a:r>
          </a:p>
        </p:txBody>
      </p:sp>
      <p:sp>
        <p:nvSpPr>
          <p:cNvPr id="14" name="Rectangle 1037"/>
          <p:cNvSpPr>
            <a:spLocks noChangeArrowheads="1"/>
          </p:cNvSpPr>
          <p:nvPr/>
        </p:nvSpPr>
        <p:spPr bwMode="auto">
          <a:xfrm>
            <a:off x="5192600" y="6001315"/>
            <a:ext cx="232595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找到</a:t>
            </a:r>
            <a:r>
              <a:rPr lang="en-US" altLang="zh-CN" sz="2000" b="1" dirty="0">
                <a:solidFill>
                  <a:schemeClr val="accent2"/>
                </a:solidFill>
                <a:latin typeface="宋体" panose="02010600030101010101" pitchFamily="2" charset="-122"/>
                <a:ea typeface="宋体" panose="02010600030101010101" pitchFamily="2" charset="-122"/>
              </a:rPr>
              <a:t>: </a:t>
            </a:r>
            <a:r>
              <a:rPr lang="zh-CN" altLang="en-US" sz="2000" b="1" dirty="0">
                <a:solidFill>
                  <a:schemeClr val="accent2"/>
                </a:solidFill>
                <a:latin typeface="宋体" panose="02010600030101010101" pitchFamily="2" charset="-122"/>
                <a:ea typeface="宋体" panose="02010600030101010101" pitchFamily="2" charset="-122"/>
              </a:rPr>
              <a:t>预测为转移</a:t>
            </a:r>
            <a:r>
              <a:rPr lang="en-US" altLang="zh-CN" sz="2000" b="1" dirty="0">
                <a:solidFill>
                  <a:schemeClr val="accent2"/>
                </a:solidFill>
                <a:latin typeface="宋体" panose="02010600030101010101" pitchFamily="2" charset="-122"/>
                <a:ea typeface="宋体" panose="02010600030101010101" pitchFamily="2" charset="-122"/>
              </a:rPr>
              <a:t>, </a:t>
            </a:r>
          </a:p>
          <a:p>
            <a:r>
              <a:rPr lang="zh-CN" altLang="en-US" sz="2000" b="1" dirty="0">
                <a:solidFill>
                  <a:schemeClr val="accent2"/>
                </a:solidFill>
                <a:latin typeface="宋体" panose="02010600030101010101" pitchFamily="2" charset="-122"/>
                <a:ea typeface="宋体" panose="02010600030101010101" pitchFamily="2" charset="-122"/>
              </a:rPr>
              <a:t>预测的</a:t>
            </a:r>
            <a:r>
              <a:rPr lang="en-US" altLang="zh-CN" sz="2000" b="1" dirty="0">
                <a:solidFill>
                  <a:schemeClr val="accent2"/>
                </a:solidFill>
                <a:latin typeface="宋体" panose="02010600030101010101" pitchFamily="2" charset="-122"/>
                <a:ea typeface="宋体" panose="02010600030101010101" pitchFamily="2" charset="-122"/>
              </a:rPr>
              <a:t>PC</a:t>
            </a:r>
            <a:r>
              <a:rPr lang="zh-CN" altLang="en-US" sz="2000" b="1" dirty="0">
                <a:solidFill>
                  <a:schemeClr val="accent2"/>
                </a:solidFill>
                <a:latin typeface="宋体" panose="02010600030101010101" pitchFamily="2" charset="-122"/>
                <a:ea typeface="宋体" panose="02010600030101010101" pitchFamily="2" charset="-122"/>
              </a:rPr>
              <a:t>为下一个</a:t>
            </a:r>
            <a:r>
              <a:rPr lang="en-US" altLang="zh-CN" sz="2000" b="1" dirty="0">
                <a:solidFill>
                  <a:schemeClr val="accent2"/>
                </a:solidFill>
                <a:latin typeface="宋体" panose="02010600030101010101" pitchFamily="2" charset="-122"/>
                <a:ea typeface="宋体" panose="02010600030101010101" pitchFamily="2" charset="-122"/>
              </a:rPr>
              <a:t>PC</a:t>
            </a:r>
          </a:p>
        </p:txBody>
      </p:sp>
    </p:spTree>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1077946"/>
            <a:ext cx="8727439" cy="4926990"/>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branch-target buffer.</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PC of instruction being fetched is matched against a set of addresses stored in first column; these represent the addresses of known branches.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被取来指令的</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PC</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与存储在第一列的一组地址</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是一些已知的转移地址</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进行匹配</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the PC matches one, then the instruction being fetched is taken branch, and second field, predicted PC, contains prediction for next PC after branch. Fetching begins immediately at that address.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如果匹配一个</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则正被取指的指令就被预测为一个成功的转移</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第二个域就包含着转移后的下一个</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PC,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取指就立即在那里进行</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third field, which is optional, may be used for extra prediction state bits.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第三个域可选</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可用于额外的预测状态位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1077946"/>
            <a:ext cx="8727439" cy="4684424"/>
          </a:xfrm>
          <a:prstGeom prst="rect">
            <a:avLst/>
          </a:prstGeom>
        </p:spPr>
        <p:txBody>
          <a:bodyPr wrap="square">
            <a:spAutoFit/>
          </a:body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Note that (unlike a branch-prediction buffer)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entry must be for this instruction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because the predicted PC will be sent out before it is known whether this instruction is even a branch. If we did not check whether the entry matched this PC, then the wrong PC would be sent out for instruction that were not branches, resulting in a slower processor</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only need to store the predicted-taken branches in the branch-target buffer, since an untaken branch follows same strategy (fetch the next sequential instruction) as a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nonbranch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在转移目标缓冲器中</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只需存储预测为成功转移的转移，因为未成功的转移遵循与非转移指令相同的策略</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即取下一条指令</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1000361"/>
            <a:ext cx="8727439" cy="464230"/>
          </a:xfrm>
          <a:prstGeom prst="rect">
            <a:avLst/>
          </a:prstGeom>
        </p:spPr>
        <p:txBody>
          <a:bodyPr wrap="square">
            <a:spAutoFit/>
          </a:bodyPr>
          <a:lstStyle/>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steps followed when using a branch-target buffer.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 name="组合 3"/>
          <p:cNvGrpSpPr/>
          <p:nvPr/>
        </p:nvGrpSpPr>
        <p:grpSpPr>
          <a:xfrm>
            <a:off x="1061145" y="1455389"/>
            <a:ext cx="7773798" cy="5382417"/>
            <a:chOff x="1061145" y="1455389"/>
            <a:chExt cx="7773798" cy="5382417"/>
          </a:xfrm>
        </p:grpSpPr>
        <p:pic>
          <p:nvPicPr>
            <p:cNvPr id="2" name="图片 1"/>
            <p:cNvPicPr>
              <a:picLocks noChangeAspect="1"/>
            </p:cNvPicPr>
            <p:nvPr/>
          </p:nvPicPr>
          <p:blipFill>
            <a:blip r:embed="rId3"/>
            <a:stretch>
              <a:fillRect/>
            </a:stretch>
          </p:blipFill>
          <p:spPr>
            <a:xfrm>
              <a:off x="1061145" y="1455389"/>
              <a:ext cx="7023047" cy="5382417"/>
            </a:xfrm>
            <a:prstGeom prst="rect">
              <a:avLst/>
            </a:prstGeom>
          </p:spPr>
        </p:pic>
        <p:sp>
          <p:nvSpPr>
            <p:cNvPr id="8" name="Rectangle 1034"/>
            <p:cNvSpPr>
              <a:spLocks noChangeArrowheads="1"/>
            </p:cNvSpPr>
            <p:nvPr/>
          </p:nvSpPr>
          <p:spPr bwMode="auto">
            <a:xfrm>
              <a:off x="5398268" y="1840933"/>
              <a:ext cx="29383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将</a:t>
              </a:r>
              <a:r>
                <a:rPr lang="en-US" altLang="zh-CN" sz="2000" b="1" dirty="0">
                  <a:solidFill>
                    <a:schemeClr val="accent2"/>
                  </a:solidFill>
                  <a:latin typeface="宋体" panose="02010600030101010101" pitchFamily="2" charset="-122"/>
                  <a:ea typeface="宋体" panose="02010600030101010101" pitchFamily="2" charset="-122"/>
                </a:rPr>
                <a:t>PC</a:t>
              </a:r>
              <a:r>
                <a:rPr lang="zh-CN" altLang="en-US" sz="2000" b="1" dirty="0">
                  <a:solidFill>
                    <a:schemeClr val="accent2"/>
                  </a:solidFill>
                  <a:latin typeface="宋体" panose="02010600030101010101" pitchFamily="2" charset="-122"/>
                  <a:ea typeface="宋体" panose="02010600030101010101" pitchFamily="2" charset="-122"/>
                </a:rPr>
                <a:t>送到转移目标缓冲器</a:t>
              </a:r>
            </a:p>
          </p:txBody>
        </p:sp>
        <p:sp>
          <p:nvSpPr>
            <p:cNvPr id="9" name="Rectangle 1035"/>
            <p:cNvSpPr>
              <a:spLocks noChangeArrowheads="1"/>
            </p:cNvSpPr>
            <p:nvPr/>
          </p:nvSpPr>
          <p:spPr bwMode="auto">
            <a:xfrm>
              <a:off x="2204165" y="2941043"/>
              <a:ext cx="7667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未找到</a:t>
              </a:r>
            </a:p>
          </p:txBody>
        </p:sp>
        <p:sp>
          <p:nvSpPr>
            <p:cNvPr id="10" name="Rectangle 1036"/>
            <p:cNvSpPr>
              <a:spLocks noChangeArrowheads="1"/>
            </p:cNvSpPr>
            <p:nvPr/>
          </p:nvSpPr>
          <p:spPr bwMode="auto">
            <a:xfrm>
              <a:off x="6318250" y="2937261"/>
              <a:ext cx="511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找到</a:t>
              </a:r>
            </a:p>
          </p:txBody>
        </p:sp>
        <p:sp>
          <p:nvSpPr>
            <p:cNvPr id="11" name="Rectangle 1037"/>
            <p:cNvSpPr>
              <a:spLocks noChangeArrowheads="1"/>
            </p:cNvSpPr>
            <p:nvPr/>
          </p:nvSpPr>
          <p:spPr bwMode="auto">
            <a:xfrm>
              <a:off x="3811588" y="2244965"/>
              <a:ext cx="511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查找</a:t>
              </a:r>
            </a:p>
          </p:txBody>
        </p:sp>
        <p:sp>
          <p:nvSpPr>
            <p:cNvPr id="14" name="Rectangle 1039"/>
            <p:cNvSpPr>
              <a:spLocks noChangeArrowheads="1"/>
            </p:cNvSpPr>
            <p:nvPr/>
          </p:nvSpPr>
          <p:spPr bwMode="auto">
            <a:xfrm>
              <a:off x="1763688" y="4144919"/>
              <a:ext cx="255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否</a:t>
              </a:r>
            </a:p>
          </p:txBody>
        </p:sp>
        <p:sp>
          <p:nvSpPr>
            <p:cNvPr id="15" name="Rectangle 1040"/>
            <p:cNvSpPr>
              <a:spLocks noChangeArrowheads="1"/>
            </p:cNvSpPr>
            <p:nvPr/>
          </p:nvSpPr>
          <p:spPr bwMode="auto">
            <a:xfrm>
              <a:off x="4193721" y="4144919"/>
              <a:ext cx="258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是</a:t>
              </a:r>
            </a:p>
          </p:txBody>
        </p:sp>
        <p:sp>
          <p:nvSpPr>
            <p:cNvPr id="16" name="Rectangle 1041"/>
            <p:cNvSpPr>
              <a:spLocks noChangeArrowheads="1"/>
            </p:cNvSpPr>
            <p:nvPr/>
          </p:nvSpPr>
          <p:spPr bwMode="auto">
            <a:xfrm>
              <a:off x="6685056" y="3721392"/>
              <a:ext cx="15501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找到预测的</a:t>
              </a:r>
              <a:r>
                <a:rPr lang="en-US" altLang="zh-CN" sz="2000" b="1" dirty="0">
                  <a:solidFill>
                    <a:schemeClr val="accent2"/>
                  </a:solidFill>
                  <a:latin typeface="宋体" panose="02010600030101010101" pitchFamily="2" charset="-122"/>
                  <a:ea typeface="宋体" panose="02010600030101010101" pitchFamily="2" charset="-122"/>
                </a:rPr>
                <a:t>PC</a:t>
              </a:r>
            </a:p>
          </p:txBody>
        </p:sp>
        <p:sp>
          <p:nvSpPr>
            <p:cNvPr id="19" name="Rectangle 1042"/>
            <p:cNvSpPr>
              <a:spLocks noChangeArrowheads="1"/>
            </p:cNvSpPr>
            <p:nvPr/>
          </p:nvSpPr>
          <p:spPr bwMode="auto">
            <a:xfrm>
              <a:off x="2508882" y="5014763"/>
              <a:ext cx="1533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正常指令执行</a:t>
              </a:r>
            </a:p>
          </p:txBody>
        </p:sp>
        <p:sp>
          <p:nvSpPr>
            <p:cNvPr id="20" name="Rectangle 1043"/>
            <p:cNvSpPr>
              <a:spLocks noChangeArrowheads="1"/>
            </p:cNvSpPr>
            <p:nvPr/>
          </p:nvSpPr>
          <p:spPr bwMode="auto">
            <a:xfrm>
              <a:off x="1763688" y="5535231"/>
              <a:ext cx="144477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1800" b="1" dirty="0">
                  <a:solidFill>
                    <a:schemeClr val="accent2"/>
                  </a:solidFill>
                  <a:latin typeface="宋体" panose="02010600030101010101" pitchFamily="2" charset="-122"/>
                  <a:ea typeface="宋体" panose="02010600030101010101" pitchFamily="2" charset="-122"/>
                </a:rPr>
                <a:t>将转移指令地址连同下一个</a:t>
              </a:r>
              <a:r>
                <a:rPr lang="en-US" altLang="zh-CN" sz="1800" b="1" dirty="0">
                  <a:solidFill>
                    <a:schemeClr val="accent2"/>
                  </a:solidFill>
                  <a:latin typeface="宋体" panose="02010600030101010101" pitchFamily="2" charset="-122"/>
                  <a:ea typeface="宋体" panose="02010600030101010101" pitchFamily="2" charset="-122"/>
                </a:rPr>
                <a:t>PC</a:t>
              </a:r>
              <a:r>
                <a:rPr lang="zh-CN" altLang="en-US" sz="1800" b="1" dirty="0">
                  <a:solidFill>
                    <a:schemeClr val="accent2"/>
                  </a:solidFill>
                  <a:latin typeface="宋体" panose="02010600030101010101" pitchFamily="2" charset="-122"/>
                  <a:ea typeface="宋体" panose="02010600030101010101" pitchFamily="2" charset="-122"/>
                </a:rPr>
                <a:t>送到转移目标缓冲器中</a:t>
              </a:r>
            </a:p>
          </p:txBody>
        </p:sp>
        <p:sp>
          <p:nvSpPr>
            <p:cNvPr id="21" name="Rectangle 1044"/>
            <p:cNvSpPr>
              <a:spLocks noChangeArrowheads="1"/>
            </p:cNvSpPr>
            <p:nvPr/>
          </p:nvSpPr>
          <p:spPr bwMode="auto">
            <a:xfrm>
              <a:off x="5560583" y="4976287"/>
              <a:ext cx="1533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转移成功吗？</a:t>
              </a:r>
            </a:p>
          </p:txBody>
        </p:sp>
        <p:sp>
          <p:nvSpPr>
            <p:cNvPr id="22" name="Rectangle 1045"/>
            <p:cNvSpPr>
              <a:spLocks noChangeArrowheads="1"/>
            </p:cNvSpPr>
            <p:nvPr/>
          </p:nvSpPr>
          <p:spPr bwMode="auto">
            <a:xfrm>
              <a:off x="4881768" y="4962606"/>
              <a:ext cx="258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否</a:t>
              </a:r>
            </a:p>
          </p:txBody>
        </p:sp>
        <p:sp>
          <p:nvSpPr>
            <p:cNvPr id="23" name="Rectangle 1046"/>
            <p:cNvSpPr>
              <a:spLocks noChangeArrowheads="1"/>
            </p:cNvSpPr>
            <p:nvPr/>
          </p:nvSpPr>
          <p:spPr bwMode="auto">
            <a:xfrm>
              <a:off x="7460108" y="4961512"/>
              <a:ext cx="2580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a:solidFill>
                    <a:schemeClr val="accent2"/>
                  </a:solidFill>
                  <a:latin typeface="宋体" panose="02010600030101010101" pitchFamily="2" charset="-122"/>
                  <a:ea typeface="宋体" panose="02010600030101010101" pitchFamily="2" charset="-122"/>
                </a:rPr>
                <a:t>是</a:t>
              </a:r>
            </a:p>
          </p:txBody>
        </p:sp>
        <p:sp>
          <p:nvSpPr>
            <p:cNvPr id="24" name="Rectangle 1047"/>
            <p:cNvSpPr>
              <a:spLocks noChangeArrowheads="1"/>
            </p:cNvSpPr>
            <p:nvPr/>
          </p:nvSpPr>
          <p:spPr bwMode="auto">
            <a:xfrm>
              <a:off x="3940630" y="6526416"/>
              <a:ext cx="30986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r>
                <a:rPr lang="zh-CN" altLang="en-US" sz="2000" b="1" dirty="0">
                  <a:solidFill>
                    <a:schemeClr val="accent2"/>
                  </a:solidFill>
                  <a:latin typeface="宋体" panose="02010600030101010101" pitchFamily="2" charset="-122"/>
                  <a:ea typeface="宋体" panose="02010600030101010101" pitchFamily="2" charset="-122"/>
                </a:rPr>
                <a:t>预测错</a:t>
              </a:r>
              <a:r>
                <a:rPr lang="en-US" altLang="zh-CN" sz="2000" b="1" dirty="0">
                  <a:solidFill>
                    <a:schemeClr val="accent2"/>
                  </a:solidFill>
                  <a:latin typeface="宋体" panose="02010600030101010101" pitchFamily="2" charset="-122"/>
                  <a:ea typeface="宋体" panose="02010600030101010101" pitchFamily="2" charset="-122"/>
                </a:rPr>
                <a:t>,</a:t>
              </a:r>
              <a:r>
                <a:rPr lang="zh-CN" altLang="en-US" sz="2000" b="1" dirty="0">
                  <a:solidFill>
                    <a:schemeClr val="accent2"/>
                  </a:solidFill>
                  <a:latin typeface="宋体" panose="02010600030101010101" pitchFamily="2" charset="-122"/>
                  <a:ea typeface="宋体" panose="02010600030101010101" pitchFamily="2" charset="-122"/>
                </a:rPr>
                <a:t>重取指</a:t>
              </a:r>
              <a:r>
                <a:rPr lang="en-US" altLang="zh-CN" sz="2000" b="1" dirty="0">
                  <a:solidFill>
                    <a:schemeClr val="accent2"/>
                  </a:solidFill>
                  <a:latin typeface="宋体" panose="02010600030101010101" pitchFamily="2" charset="-122"/>
                  <a:ea typeface="宋体" panose="02010600030101010101" pitchFamily="2" charset="-122"/>
                </a:rPr>
                <a:t>,</a:t>
              </a:r>
              <a:r>
                <a:rPr lang="zh-CN" altLang="en-US" sz="2000" b="1" dirty="0">
                  <a:solidFill>
                    <a:schemeClr val="accent2"/>
                  </a:solidFill>
                  <a:latin typeface="宋体" panose="02010600030101010101" pitchFamily="2" charset="-122"/>
                  <a:ea typeface="宋体" panose="02010600030101010101" pitchFamily="2" charset="-122"/>
                </a:rPr>
                <a:t>删除此入口</a:t>
              </a:r>
            </a:p>
          </p:txBody>
        </p:sp>
        <p:sp>
          <p:nvSpPr>
            <p:cNvPr id="25" name="Rectangle 1048"/>
            <p:cNvSpPr>
              <a:spLocks noChangeArrowheads="1"/>
            </p:cNvSpPr>
            <p:nvPr/>
          </p:nvSpPr>
          <p:spPr bwMode="auto">
            <a:xfrm>
              <a:off x="7930849" y="5830728"/>
              <a:ext cx="90409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nSpc>
                  <a:spcPct val="80000"/>
                </a:lnSpc>
              </a:pPr>
              <a:r>
                <a:rPr lang="zh-CN" altLang="en-US" sz="2000" b="1" dirty="0">
                  <a:solidFill>
                    <a:schemeClr val="accent2"/>
                  </a:solidFill>
                  <a:latin typeface="宋体" panose="02010600030101010101" pitchFamily="2" charset="-122"/>
                  <a:ea typeface="宋体" panose="02010600030101010101" pitchFamily="2" charset="-122"/>
                </a:rPr>
                <a:t>预测对</a:t>
              </a:r>
              <a:r>
                <a:rPr lang="en-US" altLang="zh-CN" sz="2000" b="1" dirty="0">
                  <a:solidFill>
                    <a:schemeClr val="accent2"/>
                  </a:solidFill>
                  <a:latin typeface="宋体" panose="02010600030101010101" pitchFamily="2" charset="-122"/>
                  <a:ea typeface="宋体" panose="02010600030101010101" pitchFamily="2" charset="-122"/>
                </a:rPr>
                <a:t>,</a:t>
              </a:r>
            </a:p>
            <a:p>
              <a:pPr>
                <a:lnSpc>
                  <a:spcPct val="80000"/>
                </a:lnSpc>
              </a:pPr>
              <a:r>
                <a:rPr lang="zh-CN" altLang="en-US" sz="2000" b="1" dirty="0">
                  <a:solidFill>
                    <a:schemeClr val="accent2"/>
                  </a:solidFill>
                  <a:latin typeface="宋体" panose="02010600030101010101" pitchFamily="2" charset="-122"/>
                  <a:ea typeface="宋体" panose="02010600030101010101" pitchFamily="2" charset="-122"/>
                </a:rPr>
                <a:t>无阻塞</a:t>
              </a:r>
            </a:p>
          </p:txBody>
        </p:sp>
        <p:sp>
          <p:nvSpPr>
            <p:cNvPr id="3" name="矩形 2"/>
            <p:cNvSpPr/>
            <p:nvPr/>
          </p:nvSpPr>
          <p:spPr>
            <a:xfrm>
              <a:off x="2409060" y="4452696"/>
              <a:ext cx="1733167" cy="400110"/>
            </a:xfrm>
            <a:prstGeom prst="rect">
              <a:avLst/>
            </a:prstGeom>
          </p:spPr>
          <p:txBody>
            <a:bodyPr wrap="none">
              <a:spAutoFit/>
            </a:bodyPr>
            <a:lstStyle/>
            <a:p>
              <a:r>
                <a:rPr lang="zh-CN" altLang="en-US" sz="2000" dirty="0">
                  <a:solidFill>
                    <a:schemeClr val="accent2"/>
                  </a:solidFill>
                  <a:latin typeface="宋体" panose="02010600030101010101" pitchFamily="2" charset="-122"/>
                  <a:ea typeface="宋体" panose="02010600030101010101" pitchFamily="2" charset="-122"/>
                </a:rPr>
                <a:t>成功转移吗？</a:t>
              </a:r>
            </a:p>
          </p:txBody>
        </p:sp>
      </p:gr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1077946"/>
            <a:ext cx="8727439" cy="836126"/>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To evaluate branch-target buffer, we must determine penalties in all possible cases.</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内容占位符 3"/>
          <p:cNvGraphicFramePr/>
          <p:nvPr/>
        </p:nvGraphicFramePr>
        <p:xfrm>
          <a:off x="540555" y="2420888"/>
          <a:ext cx="8064227" cy="2982569"/>
        </p:xfrm>
        <a:graphic>
          <a:graphicData uri="http://schemas.openxmlformats.org/drawingml/2006/table">
            <a:tbl>
              <a:tblPr firstRow="1" bandRow="1">
                <a:tableStyleId>{5C22544A-7EE6-4342-B048-85BDC9FD1C3A}</a:tableStyleId>
              </a:tblPr>
              <a:tblGrid>
                <a:gridCol w="2059304">
                  <a:extLst>
                    <a:ext uri="{9D8B030D-6E8A-4147-A177-3AD203B41FA5}">
                      <a16:colId xmlns:a16="http://schemas.microsoft.com/office/drawing/2014/main" val="20000"/>
                    </a:ext>
                  </a:extLst>
                </a:gridCol>
                <a:gridCol w="1882609">
                  <a:extLst>
                    <a:ext uri="{9D8B030D-6E8A-4147-A177-3AD203B41FA5}">
                      <a16:colId xmlns:a16="http://schemas.microsoft.com/office/drawing/2014/main" val="20001"/>
                    </a:ext>
                  </a:extLst>
                </a:gridCol>
                <a:gridCol w="2127014">
                  <a:extLst>
                    <a:ext uri="{9D8B030D-6E8A-4147-A177-3AD203B41FA5}">
                      <a16:colId xmlns:a16="http://schemas.microsoft.com/office/drawing/2014/main" val="20002"/>
                    </a:ext>
                  </a:extLst>
                </a:gridCol>
                <a:gridCol w="1995300">
                  <a:extLst>
                    <a:ext uri="{9D8B030D-6E8A-4147-A177-3AD203B41FA5}">
                      <a16:colId xmlns:a16="http://schemas.microsoft.com/office/drawing/2014/main" val="20003"/>
                    </a:ext>
                  </a:extLst>
                </a:gridCol>
              </a:tblGrid>
              <a:tr h="579472">
                <a:tc>
                  <a:txBody>
                    <a:bodyPr/>
                    <a:lstStyle/>
                    <a:p>
                      <a:r>
                        <a:rPr lang="en-US" sz="2000" b="1" i="0" dirty="0">
                          <a:solidFill>
                            <a:srgbClr val="000000"/>
                          </a:solidFill>
                          <a:effectLst/>
                          <a:latin typeface="Times New Roman" panose="02020603050405020304" pitchFamily="18" charset="0"/>
                          <a:cs typeface="Times New Roman" panose="02020603050405020304" pitchFamily="18" charset="0"/>
                        </a:rPr>
                        <a:t>Instruction</a:t>
                      </a:r>
                      <a:br>
                        <a:rPr lang="en-US" sz="2000" b="1" i="0" dirty="0">
                          <a:solidFill>
                            <a:srgbClr val="000000"/>
                          </a:solidFill>
                          <a:effectLst/>
                          <a:latin typeface="Times New Roman" panose="02020603050405020304" pitchFamily="18" charset="0"/>
                          <a:cs typeface="Times New Roman" panose="02020603050405020304" pitchFamily="18" charset="0"/>
                        </a:rPr>
                      </a:br>
                      <a:r>
                        <a:rPr lang="en-US" sz="2000" b="1" i="0" dirty="0">
                          <a:solidFill>
                            <a:srgbClr val="000000"/>
                          </a:solidFill>
                          <a:effectLst/>
                          <a:latin typeface="Times New Roman" panose="02020603050405020304" pitchFamily="18" charset="0"/>
                          <a:cs typeface="Times New Roman" panose="02020603050405020304" pitchFamily="18" charset="0"/>
                        </a:rPr>
                        <a:t>in buffer</a:t>
                      </a:r>
                      <a:endParaRPr lang="en-US" sz="20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a:solidFill>
                            <a:srgbClr val="000000"/>
                          </a:solidFill>
                          <a:effectLst/>
                          <a:latin typeface="Times New Roman" panose="02020603050405020304" pitchFamily="18" charset="0"/>
                          <a:cs typeface="Times New Roman" panose="02020603050405020304" pitchFamily="18" charset="0"/>
                        </a:rPr>
                        <a:t>Prediction </a:t>
                      </a:r>
                      <a:endParaRPr lang="en-US" sz="20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a:solidFill>
                            <a:srgbClr val="000000"/>
                          </a:solidFill>
                          <a:effectLst/>
                          <a:latin typeface="Times New Roman" panose="02020603050405020304" pitchFamily="18" charset="0"/>
                          <a:cs typeface="Times New Roman" panose="02020603050405020304" pitchFamily="18" charset="0"/>
                        </a:rPr>
                        <a:t>Actual</a:t>
                      </a:r>
                      <a:br>
                        <a:rPr lang="en-US" sz="2000" b="1" i="0">
                          <a:solidFill>
                            <a:srgbClr val="000000"/>
                          </a:solidFill>
                          <a:effectLst/>
                          <a:latin typeface="Times New Roman" panose="02020603050405020304" pitchFamily="18" charset="0"/>
                          <a:cs typeface="Times New Roman" panose="02020603050405020304" pitchFamily="18" charset="0"/>
                        </a:rPr>
                      </a:br>
                      <a:r>
                        <a:rPr lang="en-US" sz="2000" b="1" i="0">
                          <a:solidFill>
                            <a:srgbClr val="000000"/>
                          </a:solidFill>
                          <a:effectLst/>
                          <a:latin typeface="Times New Roman" panose="02020603050405020304" pitchFamily="18" charset="0"/>
                          <a:cs typeface="Times New Roman" panose="02020603050405020304" pitchFamily="18" charset="0"/>
                        </a:rPr>
                        <a:t>branch</a:t>
                      </a:r>
                      <a:endParaRPr lang="en-US" sz="20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a:solidFill>
                            <a:srgbClr val="000000"/>
                          </a:solidFill>
                          <a:effectLst/>
                          <a:latin typeface="Times New Roman" panose="02020603050405020304" pitchFamily="18" charset="0"/>
                          <a:cs typeface="Times New Roman" panose="02020603050405020304" pitchFamily="18" charset="0"/>
                        </a:rPr>
                        <a:t>Penalty</a:t>
                      </a:r>
                      <a:br>
                        <a:rPr lang="en-US" sz="2000" b="1" i="0">
                          <a:solidFill>
                            <a:srgbClr val="000000"/>
                          </a:solidFill>
                          <a:effectLst/>
                          <a:latin typeface="Times New Roman" panose="02020603050405020304" pitchFamily="18" charset="0"/>
                          <a:cs typeface="Times New Roman" panose="02020603050405020304" pitchFamily="18" charset="0"/>
                        </a:rPr>
                      </a:br>
                      <a:r>
                        <a:rPr lang="en-US" sz="2000" b="1" i="0">
                          <a:solidFill>
                            <a:srgbClr val="000000"/>
                          </a:solidFill>
                          <a:effectLst/>
                          <a:latin typeface="Times New Roman" panose="02020603050405020304" pitchFamily="18" charset="0"/>
                          <a:cs typeface="Times New Roman" panose="02020603050405020304" pitchFamily="18" charset="0"/>
                        </a:rPr>
                        <a:t>cycles</a:t>
                      </a:r>
                      <a:endParaRPr lang="en-US" sz="20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9472">
                <a:tc>
                  <a:txBody>
                    <a:bodyPr/>
                    <a:lstStyle/>
                    <a:p>
                      <a:r>
                        <a:rPr lang="en-US" sz="2000" b="0" i="0" dirty="0">
                          <a:solidFill>
                            <a:schemeClr val="tx1"/>
                          </a:solidFill>
                          <a:effectLst/>
                          <a:latin typeface="Times New Roman" panose="02020603050405020304" pitchFamily="18" charset="0"/>
                          <a:cs typeface="Times New Roman" panose="02020603050405020304" pitchFamily="18" charset="0"/>
                        </a:rPr>
                        <a:t>Yes </a:t>
                      </a:r>
                      <a:endParaRPr 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dirty="0">
                          <a:solidFill>
                            <a:schemeClr val="tx1"/>
                          </a:solidFill>
                          <a:effectLst/>
                          <a:latin typeface="Times New Roman" panose="02020603050405020304" pitchFamily="18" charset="0"/>
                          <a:cs typeface="Times New Roman" panose="02020603050405020304" pitchFamily="18" charset="0"/>
                        </a:rPr>
                        <a:t>Taken </a:t>
                      </a:r>
                      <a:endParaRPr 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a:solidFill>
                            <a:schemeClr val="tx1"/>
                          </a:solidFill>
                          <a:effectLst/>
                          <a:latin typeface="Times New Roman" panose="02020603050405020304" pitchFamily="18" charset="0"/>
                          <a:cs typeface="Times New Roman" panose="02020603050405020304" pitchFamily="18" charset="0"/>
                        </a:rPr>
                        <a:t>Taken </a:t>
                      </a:r>
                      <a:endParaRPr lang="en-US" sz="200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i="0" dirty="0">
                          <a:solidFill>
                            <a:schemeClr val="tx1"/>
                          </a:solidFill>
                          <a:effectLst/>
                          <a:latin typeface="Times New Roman" panose="02020603050405020304" pitchFamily="18" charset="0"/>
                          <a:cs typeface="Times New Roman" panose="02020603050405020304" pitchFamily="18" charset="0"/>
                        </a:rPr>
                        <a:t>0</a:t>
                      </a:r>
                      <a:endParaRPr lang="zh-CN" alt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1696">
                <a:tc>
                  <a:txBody>
                    <a:bodyPr/>
                    <a:lstStyle/>
                    <a:p>
                      <a:r>
                        <a:rPr lang="en-US" sz="2000" b="0" i="0" dirty="0">
                          <a:solidFill>
                            <a:schemeClr val="tx1"/>
                          </a:solidFill>
                          <a:effectLst/>
                          <a:latin typeface="Times New Roman" panose="02020603050405020304" pitchFamily="18" charset="0"/>
                          <a:cs typeface="Times New Roman" panose="02020603050405020304" pitchFamily="18" charset="0"/>
                        </a:rPr>
                        <a:t>Yes </a:t>
                      </a:r>
                      <a:endParaRPr 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dirty="0">
                          <a:solidFill>
                            <a:schemeClr val="tx1"/>
                          </a:solidFill>
                          <a:effectLst/>
                          <a:latin typeface="Times New Roman" panose="02020603050405020304" pitchFamily="18" charset="0"/>
                          <a:cs typeface="Times New Roman" panose="02020603050405020304" pitchFamily="18" charset="0"/>
                        </a:rPr>
                        <a:t>Taken </a:t>
                      </a:r>
                      <a:endParaRPr 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dirty="0">
                          <a:solidFill>
                            <a:schemeClr val="tx1"/>
                          </a:solidFill>
                          <a:effectLst/>
                          <a:latin typeface="Times New Roman" panose="02020603050405020304" pitchFamily="18" charset="0"/>
                          <a:cs typeface="Times New Roman" panose="02020603050405020304" pitchFamily="18" charset="0"/>
                        </a:rPr>
                        <a:t>Not Taken </a:t>
                      </a:r>
                      <a:endParaRPr 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i="0" dirty="0">
                          <a:solidFill>
                            <a:schemeClr val="tx1"/>
                          </a:solidFill>
                          <a:effectLst/>
                          <a:latin typeface="Times New Roman" panose="02020603050405020304" pitchFamily="18" charset="0"/>
                          <a:cs typeface="Times New Roman" panose="02020603050405020304" pitchFamily="18" charset="0"/>
                        </a:rPr>
                        <a:t>2</a:t>
                      </a:r>
                      <a:endParaRPr lang="zh-CN" alt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55496">
                <a:tc>
                  <a:txBody>
                    <a:bodyPr/>
                    <a:lstStyle/>
                    <a:p>
                      <a:r>
                        <a:rPr lang="en-US" sz="2000" b="0" i="0" dirty="0">
                          <a:solidFill>
                            <a:schemeClr val="tx1"/>
                          </a:solidFill>
                          <a:effectLst/>
                          <a:latin typeface="Times New Roman" panose="02020603050405020304" pitchFamily="18" charset="0"/>
                          <a:cs typeface="Times New Roman" panose="02020603050405020304" pitchFamily="18" charset="0"/>
                        </a:rPr>
                        <a:t>No </a:t>
                      </a:r>
                      <a:endParaRPr 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dirty="0">
                          <a:solidFill>
                            <a:schemeClr val="tx1"/>
                          </a:solidFill>
                          <a:effectLst/>
                          <a:latin typeface="Times New Roman" panose="02020603050405020304" pitchFamily="18" charset="0"/>
                          <a:cs typeface="Times New Roman" panose="02020603050405020304" pitchFamily="18" charset="0"/>
                        </a:rPr>
                        <a:t>Taken </a:t>
                      </a:r>
                      <a:endParaRPr 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i="0" dirty="0">
                          <a:solidFill>
                            <a:schemeClr val="tx1"/>
                          </a:solidFill>
                          <a:effectLst/>
                          <a:latin typeface="Times New Roman" panose="02020603050405020304" pitchFamily="18" charset="0"/>
                          <a:cs typeface="Times New Roman" panose="02020603050405020304" pitchFamily="18" charset="0"/>
                        </a:rPr>
                        <a:t>2</a:t>
                      </a:r>
                      <a:endParaRPr lang="zh-CN" alt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54865">
                <a:tc>
                  <a:txBody>
                    <a:bodyPr/>
                    <a:lstStyle/>
                    <a:p>
                      <a:r>
                        <a:rPr lang="en-US" sz="2000" b="0" i="0">
                          <a:solidFill>
                            <a:schemeClr val="tx1"/>
                          </a:solidFill>
                          <a:effectLst/>
                          <a:latin typeface="Times New Roman" panose="02020603050405020304" pitchFamily="18" charset="0"/>
                          <a:cs typeface="Times New Roman" panose="02020603050405020304" pitchFamily="18" charset="0"/>
                        </a:rPr>
                        <a:t>No </a:t>
                      </a:r>
                      <a:endParaRPr lang="en-US" sz="200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dirty="0">
                          <a:solidFill>
                            <a:schemeClr val="tx1"/>
                          </a:solidFill>
                          <a:effectLst/>
                          <a:latin typeface="Times New Roman" panose="02020603050405020304" pitchFamily="18" charset="0"/>
                          <a:cs typeface="Times New Roman" panose="02020603050405020304" pitchFamily="18" charset="0"/>
                        </a:rPr>
                        <a:t>Not Taken </a:t>
                      </a:r>
                      <a:endParaRPr 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b="0" i="0" dirty="0">
                          <a:solidFill>
                            <a:schemeClr val="tx1"/>
                          </a:solidFill>
                          <a:effectLst/>
                          <a:latin typeface="Times New Roman" panose="02020603050405020304" pitchFamily="18" charset="0"/>
                          <a:cs typeface="Times New Roman" panose="02020603050405020304" pitchFamily="18" charset="0"/>
                        </a:rPr>
                        <a:t>0</a:t>
                      </a:r>
                      <a:endParaRPr lang="zh-CN" altLang="en-US" sz="20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930330" cy="372603"/>
          </a:xfrm>
        </p:spPr>
        <p:txBody>
          <a:bodyPr/>
          <a:lstStyle/>
          <a:p>
            <a:r>
              <a:rPr lang="en-US" altLang="zh-CN" dirty="0">
                <a:solidFill>
                  <a:srgbClr val="800000"/>
                </a:solidFill>
                <a:latin typeface="Times New Roman" panose="02020603050405020304" pitchFamily="18" charset="0"/>
                <a:ea typeface="宋体" panose="02010600030101010101" pitchFamily="2" charset="-122"/>
              </a:rPr>
              <a:t>3.8 Reducing Branch Penalties with Dynamic Hardware Prediction</a:t>
            </a:r>
            <a:endParaRPr lang="en-US" altLang="zh-CN" sz="1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980728"/>
            <a:ext cx="8727439" cy="3439403"/>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Determine total branch penalty for branch-target buffer, assuming the penalty cycles for individual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mis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-predictions from the above figure, and</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prediction accuracy is 90%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hit rate in the buffer is 90%</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taken branch frequency is 60%</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 </a:t>
            </a: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585523" y="3995133"/>
            <a:ext cx="8568952" cy="2843855"/>
          </a:xfrm>
          <a:prstGeom prst="rect">
            <a:avLst/>
          </a:prstGeom>
        </p:spPr>
        <p:txBody>
          <a:bodyPr wrap="square">
            <a:spAutoFit/>
          </a:bodyPr>
          <a:lstStyle/>
          <a:p>
            <a:pPr>
              <a:lnSpc>
                <a:spcPct val="85000"/>
              </a:lnSpc>
              <a:spcBef>
                <a:spcPct val="25000"/>
              </a:spcBef>
              <a:buFont typeface="Symbol" panose="05050102010706020507" pitchFamily="18" charset="2"/>
              <a:buNone/>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Branch penalty </a:t>
            </a:r>
          </a:p>
          <a:p>
            <a:pPr>
              <a:lnSpc>
                <a:spcPct val="85000"/>
              </a:lnSpc>
              <a:spcBef>
                <a:spcPct val="25000"/>
              </a:spcBef>
              <a:buFont typeface="Symbol" panose="05050102010706020507" pitchFamily="18" charset="2"/>
              <a:buNone/>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缓冲器命中率  预测错误率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2 </a:t>
            </a:r>
          </a:p>
          <a:p>
            <a:pPr>
              <a:lnSpc>
                <a:spcPct val="85000"/>
              </a:lnSpc>
              <a:spcBef>
                <a:spcPct val="25000"/>
              </a:spcBef>
              <a:buFont typeface="Symbol" panose="05050102010706020507" pitchFamily="18" charset="2"/>
              <a:buNone/>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(1-</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缓冲器命中率</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分支指令频率</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p>
          <a:p>
            <a:pPr>
              <a:lnSpc>
                <a:spcPct val="85000"/>
              </a:lnSpc>
              <a:spcBef>
                <a:spcPct val="25000"/>
              </a:spcBef>
              <a:buFont typeface="Symbol" panose="05050102010706020507" pitchFamily="18" charset="2"/>
              <a:buNone/>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Percent buffer hit rate  percent incorrect predictions  2</a:t>
            </a:r>
          </a:p>
          <a:p>
            <a:pPr>
              <a:lnSpc>
                <a:spcPct val="85000"/>
              </a:lnSpc>
              <a:spcBef>
                <a:spcPct val="25000"/>
              </a:spcBef>
              <a:buFont typeface="Symbol" panose="05050102010706020507" pitchFamily="18" charset="2"/>
              <a:buNone/>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+(1-percent buffer hit rate)  Taken branches  2</a:t>
            </a:r>
          </a:p>
          <a:p>
            <a:pPr>
              <a:lnSpc>
                <a:spcPct val="85000"/>
              </a:lnSpc>
              <a:spcBef>
                <a:spcPct val="25000"/>
              </a:spcBef>
              <a:buFont typeface="Symbol" panose="05050102010706020507" pitchFamily="18" charset="2"/>
              <a:buNone/>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(90% 10%2) + (10%60%2)</a:t>
            </a:r>
          </a:p>
          <a:p>
            <a:pPr>
              <a:lnSpc>
                <a:spcPct val="85000"/>
              </a:lnSpc>
              <a:spcBef>
                <a:spcPct val="25000"/>
              </a:spcBef>
              <a:buFont typeface="Symbol" panose="05050102010706020507" pitchFamily="18" charset="2"/>
              <a:buNone/>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0.18 + 0.12 = 0.30 clock cycles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980728"/>
            <a:ext cx="8727439" cy="5670783"/>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Previously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ideal CPI=1</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理想</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CPI=1;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但是</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能使</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CPI&lt;1</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吗？能</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采用多发射</a:t>
            </a:r>
          </a:p>
          <a:p>
            <a:pPr marL="457200" indent="-457200" algn="just">
              <a:lnSpc>
                <a:spcPts val="2900"/>
              </a:lnSpc>
              <a:spcBef>
                <a:spcPts val="0"/>
              </a:spcBef>
              <a:spcAft>
                <a:spcPts val="0"/>
              </a:spcAft>
              <a:buSzPct val="100000"/>
              <a:buFont typeface="Symbol" panose="05050102010706020507" pitchFamily="18" charset="2"/>
              <a:buChar char="¨"/>
            </a:pP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Multiple-issue processors: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allow multiple instructions to issue in 1 cycle. Two kinds: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多发射处理器</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允许在一个周期发射多条指令</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有两类</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0"/>
              </a:spcAft>
              <a:buSzPct val="50000"/>
              <a:buFont typeface="Wingdings" panose="05000000000000000000" pitchFamily="2" charset="2"/>
              <a:buChar char="Ø"/>
            </a:pPr>
            <a:r>
              <a:rPr lang="zh-CN" altLang="en-US" sz="20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sz="20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superscalar processors  </a:t>
            </a:r>
            <a:r>
              <a:rPr lang="zh-CN" altLang="en-US" sz="20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超标量处理器</a:t>
            </a:r>
          </a:p>
          <a:p>
            <a:pPr marL="800100" indent="-342900" algn="just">
              <a:lnSpc>
                <a:spcPts val="2900"/>
              </a:lnSpc>
              <a:spcBef>
                <a:spcPts val="0"/>
              </a:spcBef>
              <a:spcAft>
                <a:spcPts val="0"/>
              </a:spcAft>
              <a:buSzPct val="50000"/>
              <a:buFont typeface="Arial" panose="020B0604020202020204" pitchFamily="34" charset="0"/>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issue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varying</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numbers of instructions per clock.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每个周期发射不同数量的指令</a:t>
            </a:r>
          </a:p>
          <a:p>
            <a:pPr marL="800100" indent="-342900" algn="just">
              <a:lnSpc>
                <a:spcPts val="2900"/>
              </a:lnSpc>
              <a:spcBef>
                <a:spcPts val="0"/>
              </a:spcBef>
              <a:spcAft>
                <a:spcPts val="0"/>
              </a:spcAft>
              <a:buSzPct val="50000"/>
              <a:buFont typeface="Arial" panose="020B0604020202020204" pitchFamily="34" charset="0"/>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may be either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statically</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scheduled by compiler or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dynamically</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scheduled using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Tomasulo’s</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可用编译器进行静态调度</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或者采用</a:t>
            </a:r>
            <a:r>
              <a:rPr lang="en-US" altLang="zh-CN" sz="2000"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Tomasulo</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进行动态调度</a:t>
            </a:r>
          </a:p>
          <a:p>
            <a:pPr marL="457200" indent="457200" algn="just">
              <a:lnSpc>
                <a:spcPts val="2900"/>
              </a:lnSpc>
              <a:spcBef>
                <a:spcPts val="0"/>
              </a:spcBef>
              <a:spcAft>
                <a:spcPts val="0"/>
              </a:spcAft>
              <a:buSzPct val="50000"/>
              <a:buFont typeface="Wingdings" panose="05000000000000000000" pitchFamily="2" charset="2"/>
              <a:buChar char="Ø"/>
            </a:pPr>
            <a:r>
              <a:rPr lang="zh-CN" altLang="en-US" sz="20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a:t>
            </a:r>
            <a:r>
              <a:rPr lang="en-US" altLang="zh-CN" sz="20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VLIW (very long instruction word) processors </a:t>
            </a:r>
            <a:r>
              <a:rPr lang="zh-CN" altLang="en-US" sz="20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超长指令字处理器</a:t>
            </a:r>
          </a:p>
          <a:p>
            <a:pPr marL="800100" indent="-342900" algn="just">
              <a:lnSpc>
                <a:spcPts val="2900"/>
              </a:lnSpc>
              <a:spcBef>
                <a:spcPts val="0"/>
              </a:spcBef>
              <a:spcAft>
                <a:spcPts val="0"/>
              </a:spcAft>
              <a:buSzPct val="50000"/>
              <a:buFont typeface="Arial" panose="020B0604020202020204" pitchFamily="34" charset="0"/>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issue a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fixed</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number of instructions formatted as 1 large instruction(fixed instruction packet).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发射固定数量的指令</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格式化成一个大指令</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固定指令包</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800100" indent="-342900" algn="just">
              <a:lnSpc>
                <a:spcPts val="2900"/>
              </a:lnSpc>
              <a:spcBef>
                <a:spcPts val="0"/>
              </a:spcBef>
              <a:spcAft>
                <a:spcPts val="0"/>
              </a:spcAft>
              <a:buSzPct val="50000"/>
              <a:buFont typeface="Arial" panose="020B0604020202020204" pitchFamily="34" charset="0"/>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inherently </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statically</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scheduled by the compiler.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用调度器进行静态调度</a:t>
            </a:r>
          </a:p>
          <a:p>
            <a:pPr marL="457200" indent="457200" algn="just">
              <a:lnSpc>
                <a:spcPts val="2900"/>
              </a:lnSpc>
              <a:spcBef>
                <a:spcPts val="0"/>
              </a:spcBef>
              <a:spcAft>
                <a:spcPts val="0"/>
              </a:spcAft>
              <a:buSzPct val="50000"/>
              <a:buFont typeface="Wingdings" panose="05000000000000000000" pitchFamily="2" charset="2"/>
              <a:buChar char="Ø"/>
            </a:pP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76243" y="1768414"/>
            <a:ext cx="8727439" cy="3965188"/>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Superscalar processor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hardware might issue from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 to 8 instructions in a clock cycle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硬件可在单周期发射</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到</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8</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条指令</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60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these instructions must be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independent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satisfy some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constraints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(example: no more than 1 memory reference issued per clock).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这些指令必须独立</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并满足一些约束</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例如</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每个周期不能发射多于一次的存储器访问</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60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not, only the instructions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preceding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that one in sequence will be issued, hence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variability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 issue rate.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否则</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只能发射那条指令前面的指令</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因此发射率是变化的</a:t>
            </a:r>
          </a:p>
        </p:txBody>
      </p:sp>
      <p:sp>
        <p:nvSpPr>
          <p:cNvPr id="7" name="Text Box 4"/>
          <p:cNvSpPr txBox="1">
            <a:spLocks noChangeArrowheads="1"/>
          </p:cNvSpPr>
          <p:nvPr/>
        </p:nvSpPr>
        <p:spPr bwMode="auto">
          <a:xfrm>
            <a:off x="277663" y="1108075"/>
            <a:ext cx="8548986" cy="52540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Superscalar Version of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DLX</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的超标量形式</a:t>
            </a:r>
            <a:endPar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76243" y="1768414"/>
            <a:ext cx="8727439" cy="3067506"/>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Let’s assume that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instruction can be issued per clock cycle in DLX processor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One of the instruction can be a load, store, branch, or integer ALU operation , and the other can be any floating-point operation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instructions be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paired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aligned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 a 64-bit boundary, with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integer portion appearing first.</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second instruction can be issued only if the first instruction can be issued.</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4"/>
          <p:cNvSpPr txBox="1">
            <a:spLocks noChangeArrowheads="1"/>
          </p:cNvSpPr>
          <p:nvPr/>
        </p:nvSpPr>
        <p:spPr bwMode="auto">
          <a:xfrm>
            <a:off x="277663" y="1108075"/>
            <a:ext cx="8548986" cy="52540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Superscalar Version of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DLX</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的超标量型式</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Execution/effective address cycle (EX):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有效地址计算</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44642" y="1959223"/>
            <a:ext cx="8774502"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④ </a:t>
            </a:r>
            <a:r>
              <a:rPr lang="en-US" altLang="zh-CN" dirty="0">
                <a:solidFill>
                  <a:srgbClr val="800000"/>
                </a:solidFill>
                <a:latin typeface="Times New Roman" panose="02020603050405020304" pitchFamily="18" charset="0"/>
                <a:cs typeface="Times New Roman" panose="02020603050405020304" pitchFamily="18" charset="0"/>
              </a:rPr>
              <a:t>Branch </a:t>
            </a:r>
            <a:r>
              <a:rPr lang="zh-CN" altLang="en-US" dirty="0">
                <a:solidFill>
                  <a:schemeClr val="accent2"/>
                </a:solidFill>
                <a:ea typeface="宋体" panose="02010600030101010101" pitchFamily="2" charset="-122"/>
              </a:rPr>
              <a:t>分支操作</a:t>
            </a:r>
            <a:r>
              <a:rPr lang="en-US" altLang="zh-CN" dirty="0">
                <a:solidFill>
                  <a:schemeClr val="accent2"/>
                </a:solidFill>
                <a:latin typeface="Times New Roman" panose="02020603050405020304" pitchFamily="18" charset="0"/>
                <a:cs typeface="Times New Roman" panose="02020603050405020304" pitchFamily="18" charset="0"/>
              </a:rPr>
              <a:t>:</a:t>
            </a:r>
          </a:p>
        </p:txBody>
      </p:sp>
      <p:pic>
        <p:nvPicPr>
          <p:cNvPr id="15" name="Picture 2" descr="arch18"/>
          <p:cNvPicPr>
            <a:picLocks noChangeAspect="1" noChangeArrowheads="1"/>
          </p:cNvPicPr>
          <p:nvPr/>
        </p:nvPicPr>
        <p:blipFill rotWithShape="1">
          <a:blip r:embed="rId3">
            <a:extLst>
              <a:ext uri="{28A0092B-C50C-407E-A947-70E740481C1C}">
                <a14:useLocalDpi xmlns:a14="http://schemas.microsoft.com/office/drawing/2010/main" val="0"/>
              </a:ext>
            </a:extLst>
          </a:blip>
          <a:srcRect t="3986" b="4600"/>
          <a:stretch>
            <a:fillRect/>
          </a:stretch>
        </p:blipFill>
        <p:spPr bwMode="auto">
          <a:xfrm>
            <a:off x="1259632" y="2426528"/>
            <a:ext cx="6469589" cy="429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9898" y="1051378"/>
            <a:ext cx="8727439" cy="443391"/>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Superscalar pipeline in operation.</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内容占位符 3"/>
          <p:cNvGraphicFramePr/>
          <p:nvPr/>
        </p:nvGraphicFramePr>
        <p:xfrm>
          <a:off x="353798" y="1700808"/>
          <a:ext cx="8533813" cy="4663440"/>
        </p:xfrm>
        <a:graphic>
          <a:graphicData uri="http://schemas.openxmlformats.org/drawingml/2006/table">
            <a:tbl>
              <a:tblPr firstRow="1" bandRow="1">
                <a:tableStyleId>{5C22544A-7EE6-4342-B048-85BDC9FD1C3A}</a:tableStyleId>
              </a:tblPr>
              <a:tblGrid>
                <a:gridCol w="1841938">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gridCol w="936104">
                  <a:extLst>
                    <a:ext uri="{9D8B030D-6E8A-4147-A177-3AD203B41FA5}">
                      <a16:colId xmlns:a16="http://schemas.microsoft.com/office/drawing/2014/main" val="20005"/>
                    </a:ext>
                  </a:extLst>
                </a:gridCol>
                <a:gridCol w="864096">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787219">
                  <a:extLst>
                    <a:ext uri="{9D8B030D-6E8A-4147-A177-3AD203B41FA5}">
                      <a16:colId xmlns:a16="http://schemas.microsoft.com/office/drawing/2014/main" val="20008"/>
                    </a:ext>
                  </a:extLst>
                </a:gridCol>
              </a:tblGrid>
              <a:tr h="579472">
                <a:tc>
                  <a:txBody>
                    <a:bodyPr/>
                    <a:lstStyle/>
                    <a:p>
                      <a:r>
                        <a:rPr lang="en-US" sz="1800" dirty="0">
                          <a:solidFill>
                            <a:schemeClr val="tx1"/>
                          </a:solidFill>
                          <a:effectLst/>
                          <a:latin typeface="Times New Roman" panose="02020603050405020304" pitchFamily="18" charset="0"/>
                          <a:cs typeface="Times New Roman" panose="02020603050405020304" pitchFamily="18" charset="0"/>
                        </a:rPr>
                        <a:t>Instruction</a:t>
                      </a:r>
                    </a:p>
                    <a:p>
                      <a:r>
                        <a:rPr lang="en-US" sz="1800" dirty="0">
                          <a:solidFill>
                            <a:schemeClr val="tx1"/>
                          </a:solidFill>
                          <a:effectLst/>
                          <a:latin typeface="Times New Roman" panose="02020603050405020304" pitchFamily="18" charset="0"/>
                          <a:cs typeface="Times New Roman" panose="02020603050405020304" pitchFamily="18" charset="0"/>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ctr"/>
                      <a:r>
                        <a:rPr lang="en-US" sz="1800" dirty="0">
                          <a:solidFill>
                            <a:schemeClr val="tx1"/>
                          </a:solidFill>
                          <a:effectLst/>
                          <a:latin typeface="Times New Roman" panose="02020603050405020304" pitchFamily="18" charset="0"/>
                          <a:cs typeface="Times New Roman" panose="02020603050405020304" pitchFamily="18" charset="0"/>
                        </a:rPr>
                        <a:t>Pipe stages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9472">
                <a:tc>
                  <a:txBody>
                    <a:bodyPr/>
                    <a:lstStyle/>
                    <a:p>
                      <a:r>
                        <a:rPr lang="en-US" sz="1800" dirty="0">
                          <a:solidFill>
                            <a:schemeClr val="tx1"/>
                          </a:solidFill>
                          <a:effectLst/>
                          <a:latin typeface="Times New Roman" panose="02020603050405020304" pitchFamily="18" charset="0"/>
                          <a:cs typeface="Times New Roman" panose="02020603050405020304" pitchFamily="18" charset="0"/>
                        </a:rPr>
                        <a:t>Integer</a:t>
                      </a:r>
                    </a:p>
                    <a:p>
                      <a:r>
                        <a:rPr lang="en-US" sz="1800" dirty="0">
                          <a:solidFill>
                            <a:schemeClr val="tx1"/>
                          </a:solidFill>
                          <a:effectLst/>
                          <a:latin typeface="Times New Roman" panose="02020603050405020304" pitchFamily="18" charset="0"/>
                          <a:cs typeface="Times New Roman" panose="02020603050405020304" pitchFamily="18" charset="0"/>
                        </a:rPr>
                        <a:t>instruction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rgbClr val="FF00FF"/>
                          </a:solidFill>
                          <a:effectLst/>
                          <a:latin typeface="Times New Roman" panose="02020603050405020304" pitchFamily="18" charset="0"/>
                          <a:cs typeface="Times New Roman" panose="02020603050405020304" pitchFamily="18" charset="0"/>
                        </a:rPr>
                        <a:t>IF </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rgbClr val="FF00FF"/>
                          </a:solidFill>
                          <a:effectLst/>
                          <a:latin typeface="Times New Roman" panose="02020603050405020304" pitchFamily="18" charset="0"/>
                          <a:cs typeface="Times New Roman" panose="02020603050405020304" pitchFamily="18" charset="0"/>
                        </a:rPr>
                        <a:t>ID </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rgbClr val="FF00FF"/>
                          </a:solidFill>
                          <a:effectLst/>
                          <a:latin typeface="Times New Roman" panose="02020603050405020304" pitchFamily="18" charset="0"/>
                          <a:cs typeface="Times New Roman" panose="02020603050405020304" pitchFamily="18" charset="0"/>
                        </a:rPr>
                        <a:t>EX </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rgbClr val="FF00FF"/>
                          </a:solidFill>
                          <a:effectLst/>
                          <a:latin typeface="Times New Roman" panose="02020603050405020304" pitchFamily="18" charset="0"/>
                          <a:cs typeface="Times New Roman" panose="02020603050405020304" pitchFamily="18" charset="0"/>
                        </a:rPr>
                        <a:t>MEM </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rgbClr val="FF00FF"/>
                          </a:solidFill>
                          <a:effectLst/>
                          <a:latin typeface="Times New Roman" panose="02020603050405020304" pitchFamily="18" charset="0"/>
                          <a:cs typeface="Times New Roman" panose="02020603050405020304" pitchFamily="18" charset="0"/>
                        </a:rPr>
                        <a:t>WB</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9801">
                <a:tc>
                  <a:txBody>
                    <a:bodyPr/>
                    <a:lstStyle/>
                    <a:p>
                      <a:r>
                        <a:rPr lang="en-US" sz="1800" b="0" i="0" dirty="0">
                          <a:solidFill>
                            <a:srgbClr val="0000FF"/>
                          </a:solidFill>
                          <a:effectLst/>
                          <a:latin typeface="Times New Roman" panose="02020603050405020304" pitchFamily="18" charset="0"/>
                          <a:cs typeface="Times New Roman" panose="02020603050405020304" pitchFamily="18" charset="0"/>
                        </a:rPr>
                        <a:t>FP instruction </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a:solidFill>
                            <a:srgbClr val="0000FF"/>
                          </a:solidFill>
                          <a:effectLst/>
                          <a:latin typeface="Times New Roman" panose="02020603050405020304" pitchFamily="18" charset="0"/>
                          <a:cs typeface="Times New Roman" panose="02020603050405020304" pitchFamily="18" charset="0"/>
                        </a:rPr>
                        <a:t>IF </a:t>
                      </a:r>
                      <a:endParaRPr lang="en-US" sz="18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a:solidFill>
                            <a:srgbClr val="0000FF"/>
                          </a:solidFill>
                          <a:effectLst/>
                          <a:latin typeface="Times New Roman" panose="02020603050405020304" pitchFamily="18" charset="0"/>
                          <a:cs typeface="Times New Roman" panose="02020603050405020304" pitchFamily="18" charset="0"/>
                        </a:rPr>
                        <a:t>ID </a:t>
                      </a:r>
                      <a:endParaRPr lang="en-US" sz="18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a:solidFill>
                            <a:srgbClr val="FF0000"/>
                          </a:solidFill>
                          <a:effectLst/>
                          <a:latin typeface="Times New Roman" panose="02020603050405020304" pitchFamily="18" charset="0"/>
                          <a:cs typeface="Times New Roman" panose="02020603050405020304" pitchFamily="18" charset="0"/>
                        </a:rPr>
                        <a:t>EX </a:t>
                      </a:r>
                      <a:endParaRPr lang="en-US" sz="18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a:solidFill>
                            <a:srgbClr val="0000FF"/>
                          </a:solidFill>
                          <a:effectLst/>
                          <a:latin typeface="Times New Roman" panose="02020603050405020304" pitchFamily="18" charset="0"/>
                          <a:cs typeface="Times New Roman" panose="02020603050405020304" pitchFamily="18" charset="0"/>
                        </a:rPr>
                        <a:t>MEM </a:t>
                      </a:r>
                      <a:endParaRPr lang="en-US" sz="18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rgbClr val="0000FF"/>
                          </a:solidFill>
                          <a:effectLst/>
                          <a:latin typeface="Times New Roman" panose="02020603050405020304" pitchFamily="18" charset="0"/>
                          <a:cs typeface="Times New Roman" panose="02020603050405020304" pitchFamily="18" charset="0"/>
                        </a:rPr>
                        <a:t>WB</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9801">
                <a:tc>
                  <a:txBody>
                    <a:bodyPr/>
                    <a:lstStyle/>
                    <a:p>
                      <a:r>
                        <a:rPr lang="en-US" altLang="zh-CN" sz="1800" dirty="0">
                          <a:solidFill>
                            <a:schemeClr val="tx1"/>
                          </a:solidFill>
                          <a:effectLst/>
                          <a:latin typeface="Times New Roman" panose="02020603050405020304" pitchFamily="18" charset="0"/>
                          <a:cs typeface="Times New Roman" panose="02020603050405020304" pitchFamily="18" charset="0"/>
                        </a:rPr>
                        <a:t>Integer</a:t>
                      </a:r>
                    </a:p>
                    <a:p>
                      <a:r>
                        <a:rPr lang="en-US" altLang="zh-CN" sz="1800" dirty="0">
                          <a:solidFill>
                            <a:schemeClr val="tx1"/>
                          </a:solidFill>
                          <a:effectLst/>
                          <a:latin typeface="Times New Roman" panose="02020603050405020304" pitchFamily="18" charset="0"/>
                          <a:cs typeface="Times New Roman" panose="02020603050405020304" pitchFamily="18" charset="0"/>
                        </a:rPr>
                        <a:t>instruction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IF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ID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EX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MEM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WB</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98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dirty="0">
                          <a:solidFill>
                            <a:srgbClr val="0000FF"/>
                          </a:solidFill>
                          <a:effectLst/>
                          <a:latin typeface="Times New Roman" panose="02020603050405020304" pitchFamily="18" charset="0"/>
                          <a:cs typeface="Times New Roman" panose="02020603050405020304" pitchFamily="18" charset="0"/>
                        </a:rPr>
                        <a:t>FP instruction </a:t>
                      </a:r>
                      <a:endParaRPr lang="en-US" altLang="zh-CN"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IF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ID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EX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MEM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WB</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9801">
                <a:tc>
                  <a:txBody>
                    <a:bodyPr/>
                    <a:lstStyle/>
                    <a:p>
                      <a:r>
                        <a:rPr lang="en-US" altLang="zh-CN" sz="1800" dirty="0">
                          <a:solidFill>
                            <a:schemeClr val="tx1"/>
                          </a:solidFill>
                          <a:effectLst/>
                          <a:latin typeface="Times New Roman" panose="02020603050405020304" pitchFamily="18" charset="0"/>
                          <a:cs typeface="Times New Roman" panose="02020603050405020304" pitchFamily="18" charset="0"/>
                        </a:rPr>
                        <a:t>Integer</a:t>
                      </a:r>
                    </a:p>
                    <a:p>
                      <a:r>
                        <a:rPr lang="en-US" altLang="zh-CN" sz="1800" dirty="0">
                          <a:solidFill>
                            <a:schemeClr val="tx1"/>
                          </a:solidFill>
                          <a:effectLst/>
                          <a:latin typeface="Times New Roman" panose="02020603050405020304" pitchFamily="18" charset="0"/>
                          <a:cs typeface="Times New Roman" panose="02020603050405020304" pitchFamily="18" charset="0"/>
                        </a:rPr>
                        <a:t>instruction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IF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ID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EX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MEM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WB</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598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dirty="0">
                          <a:solidFill>
                            <a:srgbClr val="0000FF"/>
                          </a:solidFill>
                          <a:effectLst/>
                          <a:latin typeface="Times New Roman" panose="02020603050405020304" pitchFamily="18" charset="0"/>
                          <a:cs typeface="Times New Roman" panose="02020603050405020304" pitchFamily="18" charset="0"/>
                        </a:rPr>
                        <a:t>FP instruction </a:t>
                      </a:r>
                      <a:endParaRPr lang="en-US" altLang="zh-CN"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IF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ID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EX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MEM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WB</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59801">
                <a:tc>
                  <a:txBody>
                    <a:bodyPr/>
                    <a:lstStyle/>
                    <a:p>
                      <a:r>
                        <a:rPr lang="en-US" altLang="zh-CN" sz="1800" dirty="0">
                          <a:solidFill>
                            <a:schemeClr val="tx1"/>
                          </a:solidFill>
                          <a:effectLst/>
                          <a:latin typeface="Times New Roman" panose="02020603050405020304" pitchFamily="18" charset="0"/>
                          <a:cs typeface="Times New Roman" panose="02020603050405020304" pitchFamily="18" charset="0"/>
                        </a:rPr>
                        <a:t>Integer</a:t>
                      </a:r>
                    </a:p>
                    <a:p>
                      <a:r>
                        <a:rPr lang="en-US" altLang="zh-CN" sz="1800" dirty="0">
                          <a:solidFill>
                            <a:schemeClr val="tx1"/>
                          </a:solidFill>
                          <a:effectLst/>
                          <a:latin typeface="Times New Roman" panose="02020603050405020304" pitchFamily="18" charset="0"/>
                          <a:cs typeface="Times New Roman" panose="02020603050405020304" pitchFamily="18" charset="0"/>
                        </a:rPr>
                        <a:t>instruction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IF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ID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EX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MEM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WB</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598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0" i="0" dirty="0">
                          <a:solidFill>
                            <a:srgbClr val="0000FF"/>
                          </a:solidFill>
                          <a:effectLst/>
                          <a:latin typeface="Times New Roman" panose="02020603050405020304" pitchFamily="18" charset="0"/>
                          <a:cs typeface="Times New Roman" panose="02020603050405020304" pitchFamily="18" charset="0"/>
                        </a:rPr>
                        <a:t>FP instruction </a:t>
                      </a:r>
                      <a:endParaRPr lang="en-US" altLang="zh-CN"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IF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ID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EX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MEM </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WB</a:t>
                      </a:r>
                      <a:endParaRPr lang="en-US" sz="18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9898" y="1051378"/>
            <a:ext cx="8727439" cy="5646226"/>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only difficulties: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integer instruction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floating-point load, store, or move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This creates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contention for the floating-point register ports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may also create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new RAW hazard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FP operation is dependent on the first instruction of the pair.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当整数指令是一个浮点</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 store,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或者</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move,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就会对</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FP</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寄存器端口产生竞争</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并且当</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FP</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操作依赖指令对的前一条指令时会产生新的</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RAW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冒险</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There is </a:t>
            </a:r>
            <a:r>
              <a:rPr lang="en-US" altLang="zh-CN"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another difficultly</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that may limit the effectiveness of a superscalar pipeline.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had a latency of one clock cycle. In the superscalar pipeline, the result of a load instruction cannot be used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 the same clock cycle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on the next clock cycle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This means that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next three instructions cannot use the load result without stalling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由于</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指令会额外带来一个周期的延迟，因此会影响配对指令和后续的两条指令，就是影响到了后续的三条指令。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9898" y="1051378"/>
            <a:ext cx="8727439" cy="815288"/>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Below is the loop we unrolled and scheduled. How would it be scheduled on a superscalar pipeline for DLX?</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 name="矩形 1"/>
          <p:cNvSpPr/>
          <p:nvPr/>
        </p:nvSpPr>
        <p:spPr>
          <a:xfrm>
            <a:off x="1138637" y="1944905"/>
            <a:ext cx="7525697" cy="2246769"/>
          </a:xfrm>
          <a:prstGeom prst="rect">
            <a:avLst/>
          </a:prstGeom>
        </p:spPr>
        <p:txBody>
          <a:bodyPr wrap="square">
            <a:spAutoFit/>
          </a:bodyPr>
          <a:lstStyle/>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Loop:     LD        </a:t>
            </a:r>
            <a:r>
              <a:rPr lang="en-US" altLang="zh-CN" dirty="0">
                <a:solidFill>
                  <a:srgbClr val="00B050"/>
                </a:solidFill>
                <a:latin typeface="Times New Roman" panose="02020603050405020304" pitchFamily="18" charset="0"/>
                <a:cs typeface="Times New Roman" panose="02020603050405020304" pitchFamily="18" charset="0"/>
              </a:rPr>
              <a:t>F0</a:t>
            </a:r>
            <a:r>
              <a:rPr lang="en-US" altLang="zh-CN" dirty="0">
                <a:solidFill>
                  <a:schemeClr val="accent2"/>
                </a:solidFill>
                <a:latin typeface="Times New Roman" panose="02020603050405020304" pitchFamily="18" charset="0"/>
                <a:cs typeface="Times New Roman" panose="02020603050405020304" pitchFamily="18" charset="0"/>
              </a:rPr>
              <a:t>, 0(R1) ; F0=array element</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ADDD  </a:t>
            </a:r>
            <a:r>
              <a:rPr lang="en-US" altLang="zh-CN" dirty="0">
                <a:solidFill>
                  <a:srgbClr val="7030A0"/>
                </a:solidFill>
                <a:latin typeface="Times New Roman" panose="02020603050405020304" pitchFamily="18" charset="0"/>
                <a:cs typeface="Times New Roman" panose="02020603050405020304" pitchFamily="18" charset="0"/>
              </a:rPr>
              <a:t>F4</a:t>
            </a:r>
            <a:r>
              <a:rPr lang="en-US" altLang="zh-CN" dirty="0">
                <a:solidFill>
                  <a:schemeClr val="accent2"/>
                </a:solidFill>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F0</a:t>
            </a:r>
            <a:r>
              <a:rPr lang="en-US" altLang="zh-CN" dirty="0">
                <a:solidFill>
                  <a:schemeClr val="accent2"/>
                </a:solidFill>
                <a:latin typeface="Times New Roman" panose="02020603050405020304" pitchFamily="18" charset="0"/>
                <a:cs typeface="Times New Roman" panose="02020603050405020304" pitchFamily="18" charset="0"/>
              </a:rPr>
              <a:t>, F2 ; add scalar in F2</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SD        0(R1), </a:t>
            </a:r>
            <a:r>
              <a:rPr lang="en-US" altLang="zh-CN" dirty="0">
                <a:solidFill>
                  <a:srgbClr val="7030A0"/>
                </a:solidFill>
                <a:latin typeface="Times New Roman" panose="02020603050405020304" pitchFamily="18" charset="0"/>
                <a:cs typeface="Times New Roman" panose="02020603050405020304" pitchFamily="18" charset="0"/>
              </a:rPr>
              <a:t>F4</a:t>
            </a:r>
            <a:r>
              <a:rPr lang="en-US" altLang="zh-CN" dirty="0">
                <a:solidFill>
                  <a:schemeClr val="accent2"/>
                </a:solidFill>
                <a:latin typeface="Times New Roman" panose="02020603050405020304" pitchFamily="18" charset="0"/>
                <a:cs typeface="Times New Roman" panose="02020603050405020304" pitchFamily="18" charset="0"/>
              </a:rPr>
              <a:t> ; store result</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SUBI    </a:t>
            </a:r>
            <a:r>
              <a:rPr lang="en-US" altLang="zh-CN" dirty="0">
                <a:latin typeface="Times New Roman" panose="02020603050405020304" pitchFamily="18" charset="0"/>
                <a:cs typeface="Times New Roman" panose="02020603050405020304" pitchFamily="18" charset="0"/>
              </a:rPr>
              <a:t>R1</a:t>
            </a:r>
            <a:r>
              <a:rPr lang="en-US" altLang="zh-CN" dirty="0">
                <a:solidFill>
                  <a:schemeClr val="accent2"/>
                </a:solidFill>
                <a:latin typeface="Times New Roman" panose="02020603050405020304" pitchFamily="18" charset="0"/>
                <a:cs typeface="Times New Roman" panose="02020603050405020304" pitchFamily="18" charset="0"/>
              </a:rPr>
              <a:t>, R1, #8 ; decrement pointer</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BNEZ   </a:t>
            </a:r>
            <a:r>
              <a:rPr lang="en-US" altLang="zh-CN" dirty="0">
                <a:latin typeface="Times New Roman" panose="02020603050405020304" pitchFamily="18" charset="0"/>
                <a:cs typeface="Times New Roman" panose="02020603050405020304" pitchFamily="18" charset="0"/>
              </a:rPr>
              <a:t>R1</a:t>
            </a:r>
            <a:r>
              <a:rPr lang="en-US" altLang="zh-CN" dirty="0">
                <a:solidFill>
                  <a:schemeClr val="accent2"/>
                </a:solidFill>
                <a:latin typeface="Times New Roman" panose="02020603050405020304" pitchFamily="18" charset="0"/>
                <a:cs typeface="Times New Roman" panose="02020603050405020304" pitchFamily="18" charset="0"/>
              </a:rPr>
              <a:t>, Loop ; branch R1!=0</a:t>
            </a:r>
            <a:endParaRPr lang="zh-CN" altLang="en-US" dirty="0">
              <a:solidFill>
                <a:schemeClr val="accent2"/>
              </a:solidFill>
              <a:latin typeface="Times New Roman" panose="02020603050405020304" pitchFamily="18" charset="0"/>
              <a:cs typeface="Times New Roman" panose="02020603050405020304" pitchFamily="18" charset="0"/>
            </a:endParaRPr>
          </a:p>
        </p:txBody>
      </p:sp>
      <p:graphicFrame>
        <p:nvGraphicFramePr>
          <p:cNvPr id="3" name="表格 2"/>
          <p:cNvGraphicFramePr>
            <a:graphicFrameLocks noGrp="1"/>
          </p:cNvGraphicFramePr>
          <p:nvPr/>
        </p:nvGraphicFramePr>
        <p:xfrm>
          <a:off x="1138637" y="4437112"/>
          <a:ext cx="7225137" cy="2123440"/>
        </p:xfrm>
        <a:graphic>
          <a:graphicData uri="http://schemas.openxmlformats.org/drawingml/2006/table">
            <a:tbl>
              <a:tblPr firstRow="1" bandRow="1">
                <a:tableStyleId>{5C22544A-7EE6-4342-B048-85BDC9FD1C3A}</a:tableStyleId>
              </a:tblPr>
              <a:tblGrid>
                <a:gridCol w="2727667">
                  <a:extLst>
                    <a:ext uri="{9D8B030D-6E8A-4147-A177-3AD203B41FA5}">
                      <a16:colId xmlns:a16="http://schemas.microsoft.com/office/drawing/2014/main" val="20000"/>
                    </a:ext>
                  </a:extLst>
                </a:gridCol>
                <a:gridCol w="2500283">
                  <a:extLst>
                    <a:ext uri="{9D8B030D-6E8A-4147-A177-3AD203B41FA5}">
                      <a16:colId xmlns:a16="http://schemas.microsoft.com/office/drawing/2014/main" val="20001"/>
                    </a:ext>
                  </a:extLst>
                </a:gridCol>
                <a:gridCol w="1997187">
                  <a:extLst>
                    <a:ext uri="{9D8B030D-6E8A-4147-A177-3AD203B41FA5}">
                      <a16:colId xmlns:a16="http://schemas.microsoft.com/office/drawing/2014/main" val="20002"/>
                    </a:ext>
                  </a:extLst>
                </a:gridCol>
              </a:tblGrid>
              <a:tr h="370840">
                <a:tc>
                  <a:txBody>
                    <a:bodyPr/>
                    <a:lstStyle/>
                    <a:p>
                      <a:r>
                        <a:rPr lang="en-US" sz="1800" b="1" i="0" dirty="0">
                          <a:solidFill>
                            <a:srgbClr val="000000"/>
                          </a:solidFill>
                          <a:effectLst/>
                          <a:latin typeface="Times New Roman" panose="02020603050405020304" pitchFamily="18" charset="0"/>
                          <a:cs typeface="Times New Roman" panose="02020603050405020304" pitchFamily="18" charset="0"/>
                        </a:rPr>
                        <a:t>Instruction</a:t>
                      </a:r>
                      <a:br>
                        <a:rPr lang="en-US" sz="1800" b="1" i="0" dirty="0">
                          <a:solidFill>
                            <a:srgbClr val="000000"/>
                          </a:solidFill>
                          <a:effectLst/>
                          <a:latin typeface="Times New Roman" panose="02020603050405020304" pitchFamily="18" charset="0"/>
                          <a:cs typeface="Times New Roman" panose="02020603050405020304" pitchFamily="18" charset="0"/>
                        </a:rPr>
                      </a:br>
                      <a:r>
                        <a:rPr lang="en-US" sz="1800" b="1" i="0" dirty="0">
                          <a:solidFill>
                            <a:srgbClr val="000000"/>
                          </a:solidFill>
                          <a:effectLst/>
                          <a:latin typeface="Times New Roman" panose="02020603050405020304" pitchFamily="18" charset="0"/>
                          <a:cs typeface="Times New Roman" panose="02020603050405020304" pitchFamily="18" charset="0"/>
                        </a:rPr>
                        <a:t>producing result</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i="0" dirty="0">
                          <a:solidFill>
                            <a:srgbClr val="000000"/>
                          </a:solidFill>
                          <a:effectLst/>
                          <a:latin typeface="Times New Roman" panose="02020603050405020304" pitchFamily="18" charset="0"/>
                          <a:cs typeface="Times New Roman" panose="02020603050405020304" pitchFamily="18" charset="0"/>
                        </a:rPr>
                        <a:t>Instruction using</a:t>
                      </a:r>
                      <a:br>
                        <a:rPr lang="en-US" altLang="zh-CN" sz="1800" b="1" i="0" dirty="0">
                          <a:solidFill>
                            <a:srgbClr val="000000"/>
                          </a:solidFill>
                          <a:effectLst/>
                          <a:latin typeface="Times New Roman" panose="02020603050405020304" pitchFamily="18" charset="0"/>
                          <a:cs typeface="Times New Roman" panose="02020603050405020304" pitchFamily="18" charset="0"/>
                        </a:rPr>
                      </a:br>
                      <a:r>
                        <a:rPr lang="en-US" altLang="zh-CN" sz="1800" b="1" i="0" dirty="0">
                          <a:solidFill>
                            <a:srgbClr val="000000"/>
                          </a:solidFill>
                          <a:effectLst/>
                          <a:latin typeface="Times New Roman" panose="02020603050405020304" pitchFamily="18" charset="0"/>
                          <a:cs typeface="Times New Roman" panose="02020603050405020304" pitchFamily="18" charset="0"/>
                        </a:rPr>
                        <a:t>result</a:t>
                      </a:r>
                      <a:endParaRPr lang="en-US" altLang="zh-CN" sz="1800" dirty="0">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i="0" dirty="0">
                          <a:solidFill>
                            <a:srgbClr val="000000"/>
                          </a:solidFill>
                          <a:effectLst/>
                          <a:latin typeface="Times New Roman" panose="02020603050405020304" pitchFamily="18" charset="0"/>
                          <a:cs typeface="Times New Roman" panose="02020603050405020304" pitchFamily="18" charset="0"/>
                        </a:rPr>
                        <a:t>Latency in clock</a:t>
                      </a:r>
                      <a:br>
                        <a:rPr lang="en-US" altLang="zh-CN" sz="1800" b="1" i="0" dirty="0">
                          <a:solidFill>
                            <a:srgbClr val="000000"/>
                          </a:solidFill>
                          <a:effectLst/>
                          <a:latin typeface="Times New Roman" panose="02020603050405020304" pitchFamily="18" charset="0"/>
                          <a:cs typeface="Times New Roman" panose="02020603050405020304" pitchFamily="18" charset="0"/>
                        </a:rPr>
                      </a:br>
                      <a:r>
                        <a:rPr lang="en-US" altLang="zh-CN" sz="1800" b="1" i="0" dirty="0">
                          <a:solidFill>
                            <a:srgbClr val="000000"/>
                          </a:solidFill>
                          <a:effectLst/>
                          <a:latin typeface="Times New Roman" panose="02020603050405020304" pitchFamily="18" charset="0"/>
                          <a:cs typeface="Times New Roman" panose="02020603050405020304" pitchFamily="18" charset="0"/>
                        </a:rPr>
                        <a:t>cycles</a:t>
                      </a:r>
                      <a:endParaRPr lang="en-US" altLang="zh-CN" sz="1800" dirty="0">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FP ALU op</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FP ALU op </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a:latin typeface="Times New Roman" panose="02020603050405020304" pitchFamily="18" charset="0"/>
                          <a:cs typeface="Times New Roman" panose="02020603050405020304" pitchFamily="18" charset="0"/>
                        </a:rPr>
                        <a:t>3</a:t>
                      </a:r>
                      <a:endParaRPr lang="zh-CN" alt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FP ALU op</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Store double </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a:latin typeface="Times New Roman" panose="02020603050405020304" pitchFamily="18" charset="0"/>
                          <a:cs typeface="Times New Roman" panose="02020603050405020304" pitchFamily="18" charset="0"/>
                        </a:rPr>
                        <a:t>2</a:t>
                      </a:r>
                      <a:endParaRPr lang="zh-CN" alt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Load double </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FP ALU op </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a:latin typeface="Times New Roman" panose="02020603050405020304" pitchFamily="18" charset="0"/>
                          <a:cs typeface="Times New Roman" panose="02020603050405020304" pitchFamily="18" charset="0"/>
                        </a:rPr>
                        <a:t>1</a:t>
                      </a:r>
                      <a:endParaRPr lang="zh-CN" alt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Load double </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i="0" dirty="0">
                          <a:solidFill>
                            <a:srgbClr val="000000"/>
                          </a:solidFill>
                          <a:effectLst/>
                          <a:latin typeface="Times New Roman" panose="02020603050405020304" pitchFamily="18" charset="0"/>
                          <a:cs typeface="Times New Roman" panose="02020603050405020304" pitchFamily="18" charset="0"/>
                        </a:rPr>
                        <a:t>Store double</a:t>
                      </a:r>
                      <a:endParaRPr lang="en-US" sz="18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a:latin typeface="Times New Roman" panose="02020603050405020304" pitchFamily="18" charset="0"/>
                          <a:cs typeface="Times New Roman" panose="02020603050405020304" pitchFamily="18" charset="0"/>
                        </a:rPr>
                        <a:t>0</a:t>
                      </a:r>
                      <a:endParaRPr lang="zh-CN" alt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9898" y="1051378"/>
            <a:ext cx="8727439" cy="464230"/>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Without any Scheduling the loop</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623071" y="1944904"/>
            <a:ext cx="4164954" cy="4478149"/>
          </a:xfrm>
          <a:prstGeom prst="rect">
            <a:avLst/>
          </a:prstGeom>
        </p:spPr>
        <p:txBody>
          <a:bodyPr wrap="square">
            <a:spAutoFit/>
          </a:bodyPr>
          <a:lstStyle/>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Loop:      LD </a:t>
            </a:r>
            <a:r>
              <a:rPr lang="en-US" altLang="zh-CN" dirty="0">
                <a:solidFill>
                  <a:srgbClr val="00B050"/>
                </a:solidFill>
                <a:latin typeface="Times New Roman" panose="02020603050405020304" pitchFamily="18" charset="0"/>
                <a:cs typeface="Times New Roman" panose="02020603050405020304" pitchFamily="18" charset="0"/>
              </a:rPr>
              <a:t>F0</a:t>
            </a:r>
            <a:r>
              <a:rPr lang="en-US" altLang="zh-CN" dirty="0">
                <a:solidFill>
                  <a:schemeClr val="accent2"/>
                </a:solidFill>
                <a:latin typeface="Times New Roman" panose="02020603050405020304" pitchFamily="18" charset="0"/>
                <a:cs typeface="Times New Roman" panose="02020603050405020304" pitchFamily="18" charset="0"/>
              </a:rPr>
              <a:t>, 0(R1)</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stall</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ADDD </a:t>
            </a:r>
            <a:r>
              <a:rPr lang="en-US" altLang="zh-CN" dirty="0">
                <a:solidFill>
                  <a:srgbClr val="7030A0"/>
                </a:solidFill>
                <a:latin typeface="Times New Roman" panose="02020603050405020304" pitchFamily="18" charset="0"/>
                <a:cs typeface="Times New Roman" panose="02020603050405020304" pitchFamily="18" charset="0"/>
              </a:rPr>
              <a:t>F4</a:t>
            </a:r>
            <a:r>
              <a:rPr lang="en-US" altLang="zh-CN" dirty="0">
                <a:solidFill>
                  <a:schemeClr val="accent2"/>
                </a:solidFill>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F0</a:t>
            </a:r>
            <a:r>
              <a:rPr lang="en-US" altLang="zh-CN" dirty="0">
                <a:solidFill>
                  <a:schemeClr val="accent2"/>
                </a:solidFill>
                <a:latin typeface="Times New Roman" panose="02020603050405020304" pitchFamily="18" charset="0"/>
                <a:cs typeface="Times New Roman" panose="02020603050405020304" pitchFamily="18" charset="0"/>
              </a:rPr>
              <a:t>, F2</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stall</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stall</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SD 0(R1), </a:t>
            </a:r>
            <a:r>
              <a:rPr lang="en-US" altLang="zh-CN" dirty="0">
                <a:solidFill>
                  <a:srgbClr val="7030A0"/>
                </a:solidFill>
                <a:latin typeface="Times New Roman" panose="02020603050405020304" pitchFamily="18" charset="0"/>
                <a:cs typeface="Times New Roman" panose="02020603050405020304" pitchFamily="18" charset="0"/>
              </a:rPr>
              <a:t>F4</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SUBI </a:t>
            </a:r>
            <a:r>
              <a:rPr lang="en-US" altLang="zh-CN" dirty="0">
                <a:solidFill>
                  <a:srgbClr val="FF66FF"/>
                </a:solidFill>
                <a:latin typeface="Times New Roman" panose="02020603050405020304" pitchFamily="18" charset="0"/>
                <a:cs typeface="Times New Roman" panose="02020603050405020304" pitchFamily="18" charset="0"/>
              </a:rPr>
              <a:t>R1</a:t>
            </a:r>
            <a:r>
              <a:rPr lang="en-US" altLang="zh-CN" dirty="0">
                <a:solidFill>
                  <a:schemeClr val="accent2"/>
                </a:solidFill>
                <a:latin typeface="Times New Roman" panose="02020603050405020304" pitchFamily="18" charset="0"/>
                <a:cs typeface="Times New Roman" panose="02020603050405020304" pitchFamily="18" charset="0"/>
              </a:rPr>
              <a:t>, R1, #8</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a:t>
            </a:r>
            <a:r>
              <a:rPr lang="en-US" altLang="zh-CN" dirty="0">
                <a:solidFill>
                  <a:srgbClr val="00B0F0"/>
                </a:solidFill>
                <a:latin typeface="Times New Roman" panose="02020603050405020304" pitchFamily="18" charset="0"/>
                <a:cs typeface="Times New Roman" panose="02020603050405020304" pitchFamily="18" charset="0"/>
              </a:rPr>
              <a:t>stall</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BNEZ </a:t>
            </a:r>
            <a:r>
              <a:rPr lang="en-US" altLang="zh-CN" dirty="0">
                <a:solidFill>
                  <a:srgbClr val="FF66FF"/>
                </a:solidFill>
                <a:latin typeface="Times New Roman" panose="02020603050405020304" pitchFamily="18" charset="0"/>
                <a:cs typeface="Times New Roman" panose="02020603050405020304" pitchFamily="18" charset="0"/>
              </a:rPr>
              <a:t>R1</a:t>
            </a:r>
            <a:r>
              <a:rPr lang="en-US" altLang="zh-CN" dirty="0">
                <a:solidFill>
                  <a:schemeClr val="accent2"/>
                </a:solidFill>
                <a:latin typeface="Times New Roman" panose="02020603050405020304" pitchFamily="18" charset="0"/>
                <a:cs typeface="Times New Roman" panose="02020603050405020304" pitchFamily="18" charset="0"/>
              </a:rPr>
              <a:t>, Loop</a:t>
            </a:r>
          </a:p>
          <a:p>
            <a:pPr algn="just">
              <a:spcBef>
                <a:spcPts val="600"/>
              </a:spcBef>
            </a:pPr>
            <a:r>
              <a:rPr lang="en-US" altLang="zh-CN" dirty="0">
                <a:solidFill>
                  <a:schemeClr val="accent2"/>
                </a:solidFill>
                <a:latin typeface="Times New Roman" panose="02020603050405020304" pitchFamily="18" charset="0"/>
                <a:cs typeface="Times New Roman" panose="02020603050405020304" pitchFamily="18" charset="0"/>
              </a:rPr>
              <a:t>                </a:t>
            </a:r>
            <a:r>
              <a:rPr lang="en-US" altLang="zh-CN" dirty="0">
                <a:solidFill>
                  <a:srgbClr val="00B0F0"/>
                </a:solidFill>
                <a:latin typeface="Times New Roman" panose="02020603050405020304" pitchFamily="18" charset="0"/>
                <a:cs typeface="Times New Roman" panose="02020603050405020304" pitchFamily="18" charset="0"/>
              </a:rPr>
              <a:t>stall</a:t>
            </a:r>
            <a:endParaRPr lang="zh-CN" altLang="en-US" dirty="0">
              <a:solidFill>
                <a:srgbClr val="00B0F0"/>
              </a:solidFill>
              <a:latin typeface="Times New Roman" panose="02020603050405020304" pitchFamily="18" charset="0"/>
              <a:cs typeface="Times New Roman" panose="02020603050405020304" pitchFamily="18" charset="0"/>
            </a:endParaRPr>
          </a:p>
        </p:txBody>
      </p:sp>
      <p:sp>
        <p:nvSpPr>
          <p:cNvPr id="5" name="矩形 4"/>
          <p:cNvSpPr/>
          <p:nvPr/>
        </p:nvSpPr>
        <p:spPr>
          <a:xfrm>
            <a:off x="4472584" y="3722313"/>
            <a:ext cx="4289957" cy="461665"/>
          </a:xfrm>
          <a:prstGeom prst="rect">
            <a:avLst/>
          </a:prstGeom>
          <a:solidFill>
            <a:srgbClr val="FFFF00"/>
          </a:solidFill>
        </p:spPr>
        <p:txBody>
          <a:bodyPr wrap="none">
            <a:spAutoFit/>
          </a:bodyPr>
          <a:lstStyle/>
          <a:p>
            <a:r>
              <a:rPr lang="en-US" altLang="zh-CN" dirty="0"/>
              <a:t>10 clock cycles per iteration</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9898" y="1051378"/>
            <a:ext cx="8727439" cy="464230"/>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Schedule the loop to obtain only one stall</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623071" y="1944904"/>
            <a:ext cx="4164954" cy="2693045"/>
          </a:xfrm>
          <a:prstGeom prst="rect">
            <a:avLst/>
          </a:prstGeom>
        </p:spPr>
        <p:txBody>
          <a:bodyPr wrap="square">
            <a:spAutoFit/>
          </a:bodyPr>
          <a:lstStyle/>
          <a:p>
            <a:pPr algn="just">
              <a:spcBef>
                <a:spcPts val="600"/>
              </a:spcBef>
            </a:pPr>
            <a:r>
              <a:rPr lang="pt-BR" altLang="zh-CN" dirty="0">
                <a:solidFill>
                  <a:schemeClr val="accent2"/>
                </a:solidFill>
                <a:latin typeface="Times New Roman" panose="02020603050405020304" pitchFamily="18" charset="0"/>
                <a:cs typeface="Times New Roman" panose="02020603050405020304" pitchFamily="18" charset="0"/>
              </a:rPr>
              <a:t>Loop:       LD </a:t>
            </a:r>
            <a:r>
              <a:rPr lang="pt-BR" altLang="zh-CN" dirty="0">
                <a:solidFill>
                  <a:srgbClr val="00B050"/>
                </a:solidFill>
                <a:latin typeface="Times New Roman" panose="02020603050405020304" pitchFamily="18" charset="0"/>
                <a:cs typeface="Times New Roman" panose="02020603050405020304" pitchFamily="18" charset="0"/>
              </a:rPr>
              <a:t>F0</a:t>
            </a:r>
            <a:r>
              <a:rPr lang="pt-BR" altLang="zh-CN" dirty="0">
                <a:solidFill>
                  <a:schemeClr val="accent2"/>
                </a:solidFill>
                <a:latin typeface="Times New Roman" panose="02020603050405020304" pitchFamily="18" charset="0"/>
                <a:cs typeface="Times New Roman" panose="02020603050405020304" pitchFamily="18" charset="0"/>
              </a:rPr>
              <a:t>, 0(R1)</a:t>
            </a:r>
          </a:p>
          <a:p>
            <a:pPr algn="just">
              <a:spcBef>
                <a:spcPts val="600"/>
              </a:spcBef>
            </a:pPr>
            <a:r>
              <a:rPr lang="pt-BR" altLang="zh-CN" dirty="0">
                <a:solidFill>
                  <a:schemeClr val="accent2"/>
                </a:solidFill>
                <a:latin typeface="Times New Roman" panose="02020603050405020304" pitchFamily="18" charset="0"/>
                <a:cs typeface="Times New Roman" panose="02020603050405020304" pitchFamily="18" charset="0"/>
              </a:rPr>
              <a:t>                 SUBI </a:t>
            </a:r>
            <a:r>
              <a:rPr lang="pt-BR" altLang="zh-CN" dirty="0">
                <a:solidFill>
                  <a:srgbClr val="FF66FF"/>
                </a:solidFill>
                <a:latin typeface="Times New Roman" panose="02020603050405020304" pitchFamily="18" charset="0"/>
                <a:cs typeface="Times New Roman" panose="02020603050405020304" pitchFamily="18" charset="0"/>
              </a:rPr>
              <a:t>R1</a:t>
            </a:r>
            <a:r>
              <a:rPr lang="pt-BR" altLang="zh-CN" dirty="0">
                <a:solidFill>
                  <a:schemeClr val="accent2"/>
                </a:solidFill>
                <a:latin typeface="Times New Roman" panose="02020603050405020304" pitchFamily="18" charset="0"/>
                <a:cs typeface="Times New Roman" panose="02020603050405020304" pitchFamily="18" charset="0"/>
              </a:rPr>
              <a:t>, R1, #8</a:t>
            </a:r>
          </a:p>
          <a:p>
            <a:pPr algn="just">
              <a:spcBef>
                <a:spcPts val="600"/>
              </a:spcBef>
            </a:pPr>
            <a:r>
              <a:rPr lang="pt-BR" altLang="zh-CN" dirty="0">
                <a:solidFill>
                  <a:schemeClr val="accent2"/>
                </a:solidFill>
                <a:latin typeface="Times New Roman" panose="02020603050405020304" pitchFamily="18" charset="0"/>
                <a:cs typeface="Times New Roman" panose="02020603050405020304" pitchFamily="18" charset="0"/>
              </a:rPr>
              <a:t>                 ADDD </a:t>
            </a:r>
            <a:r>
              <a:rPr lang="pt-BR" altLang="zh-CN" dirty="0">
                <a:solidFill>
                  <a:srgbClr val="7030A0"/>
                </a:solidFill>
                <a:latin typeface="Times New Roman" panose="02020603050405020304" pitchFamily="18" charset="0"/>
                <a:cs typeface="Times New Roman" panose="02020603050405020304" pitchFamily="18" charset="0"/>
              </a:rPr>
              <a:t>F4</a:t>
            </a:r>
            <a:r>
              <a:rPr lang="pt-BR" altLang="zh-CN" dirty="0">
                <a:solidFill>
                  <a:schemeClr val="accent2"/>
                </a:solidFill>
                <a:latin typeface="Times New Roman" panose="02020603050405020304" pitchFamily="18" charset="0"/>
                <a:cs typeface="Times New Roman" panose="02020603050405020304" pitchFamily="18" charset="0"/>
              </a:rPr>
              <a:t>, </a:t>
            </a:r>
            <a:r>
              <a:rPr lang="pt-BR" altLang="zh-CN" dirty="0">
                <a:solidFill>
                  <a:srgbClr val="00B050"/>
                </a:solidFill>
                <a:latin typeface="Times New Roman" panose="02020603050405020304" pitchFamily="18" charset="0"/>
                <a:cs typeface="Times New Roman" panose="02020603050405020304" pitchFamily="18" charset="0"/>
              </a:rPr>
              <a:t>F0</a:t>
            </a:r>
            <a:r>
              <a:rPr lang="pt-BR" altLang="zh-CN" dirty="0">
                <a:solidFill>
                  <a:schemeClr val="accent2"/>
                </a:solidFill>
                <a:latin typeface="Times New Roman" panose="02020603050405020304" pitchFamily="18" charset="0"/>
                <a:cs typeface="Times New Roman" panose="02020603050405020304" pitchFamily="18" charset="0"/>
              </a:rPr>
              <a:t>, F2</a:t>
            </a:r>
          </a:p>
          <a:p>
            <a:pPr algn="just">
              <a:spcBef>
                <a:spcPts val="600"/>
              </a:spcBef>
            </a:pPr>
            <a:r>
              <a:rPr lang="pt-BR" altLang="zh-CN" dirty="0">
                <a:solidFill>
                  <a:schemeClr val="accent2"/>
                </a:solidFill>
                <a:latin typeface="Times New Roman" panose="02020603050405020304" pitchFamily="18" charset="0"/>
                <a:cs typeface="Times New Roman" panose="02020603050405020304" pitchFamily="18" charset="0"/>
              </a:rPr>
              <a:t>                 </a:t>
            </a:r>
            <a:r>
              <a:rPr lang="pt-BR" altLang="zh-CN" dirty="0">
                <a:solidFill>
                  <a:srgbClr val="C00000"/>
                </a:solidFill>
                <a:latin typeface="Times New Roman" panose="02020603050405020304" pitchFamily="18" charset="0"/>
                <a:cs typeface="Times New Roman" panose="02020603050405020304" pitchFamily="18" charset="0"/>
              </a:rPr>
              <a:t>stall</a:t>
            </a:r>
          </a:p>
          <a:p>
            <a:pPr algn="just">
              <a:spcBef>
                <a:spcPts val="600"/>
              </a:spcBef>
            </a:pPr>
            <a:r>
              <a:rPr lang="pt-BR" altLang="zh-CN" dirty="0">
                <a:solidFill>
                  <a:schemeClr val="accent2"/>
                </a:solidFill>
                <a:latin typeface="Times New Roman" panose="02020603050405020304" pitchFamily="18" charset="0"/>
                <a:cs typeface="Times New Roman" panose="02020603050405020304" pitchFamily="18" charset="0"/>
              </a:rPr>
              <a:t>                 BNEZ </a:t>
            </a:r>
            <a:r>
              <a:rPr lang="pt-BR" altLang="zh-CN" dirty="0">
                <a:solidFill>
                  <a:srgbClr val="FF66FF"/>
                </a:solidFill>
                <a:latin typeface="Times New Roman" panose="02020603050405020304" pitchFamily="18" charset="0"/>
                <a:cs typeface="Times New Roman" panose="02020603050405020304" pitchFamily="18" charset="0"/>
              </a:rPr>
              <a:t>R1</a:t>
            </a:r>
            <a:r>
              <a:rPr lang="pt-BR" altLang="zh-CN" dirty="0">
                <a:solidFill>
                  <a:schemeClr val="accent2"/>
                </a:solidFill>
                <a:latin typeface="Times New Roman" panose="02020603050405020304" pitchFamily="18" charset="0"/>
                <a:cs typeface="Times New Roman" panose="02020603050405020304" pitchFamily="18" charset="0"/>
              </a:rPr>
              <a:t>, Loop</a:t>
            </a:r>
          </a:p>
          <a:p>
            <a:pPr algn="just">
              <a:spcBef>
                <a:spcPts val="600"/>
              </a:spcBef>
            </a:pPr>
            <a:r>
              <a:rPr lang="pt-BR" altLang="zh-CN" dirty="0">
                <a:solidFill>
                  <a:schemeClr val="accent2"/>
                </a:solidFill>
                <a:latin typeface="Times New Roman" panose="02020603050405020304" pitchFamily="18" charset="0"/>
                <a:cs typeface="Times New Roman" panose="02020603050405020304" pitchFamily="18" charset="0"/>
              </a:rPr>
              <a:t>                 SD 8(R1), </a:t>
            </a:r>
            <a:r>
              <a:rPr lang="pt-BR" altLang="zh-CN" dirty="0">
                <a:solidFill>
                  <a:srgbClr val="7030A0"/>
                </a:solidFill>
                <a:latin typeface="Times New Roman" panose="02020603050405020304" pitchFamily="18" charset="0"/>
                <a:cs typeface="Times New Roman" panose="02020603050405020304" pitchFamily="18" charset="0"/>
              </a:rPr>
              <a:t>F4</a:t>
            </a:r>
            <a:endParaRPr lang="zh-CN" altLang="en-US" dirty="0">
              <a:solidFill>
                <a:srgbClr val="7030A0"/>
              </a:solidFill>
              <a:latin typeface="Times New Roman" panose="02020603050405020304" pitchFamily="18" charset="0"/>
              <a:cs typeface="Times New Roman" panose="02020603050405020304" pitchFamily="18" charset="0"/>
            </a:endParaRPr>
          </a:p>
        </p:txBody>
      </p:sp>
      <p:sp>
        <p:nvSpPr>
          <p:cNvPr id="5" name="矩形 4"/>
          <p:cNvSpPr/>
          <p:nvPr/>
        </p:nvSpPr>
        <p:spPr>
          <a:xfrm>
            <a:off x="4472584" y="3722313"/>
            <a:ext cx="4118435" cy="461665"/>
          </a:xfrm>
          <a:prstGeom prst="rect">
            <a:avLst/>
          </a:prstGeom>
          <a:solidFill>
            <a:srgbClr val="FFFF00"/>
          </a:solidFill>
        </p:spPr>
        <p:txBody>
          <a:bodyPr wrap="none">
            <a:spAutoFit/>
          </a:bodyPr>
          <a:lstStyle/>
          <a:p>
            <a:r>
              <a:rPr lang="en-US" altLang="zh-CN" dirty="0"/>
              <a:t>6 clock cycles per iteration</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9898" y="1051378"/>
            <a:ext cx="8727439" cy="464230"/>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Before Scheduling:</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1619672" y="6207695"/>
            <a:ext cx="6420347" cy="461665"/>
          </a:xfrm>
          <a:prstGeom prst="rect">
            <a:avLst/>
          </a:prstGeom>
          <a:solidFill>
            <a:srgbClr val="FFFF00"/>
          </a:solidFill>
        </p:spPr>
        <p:txBody>
          <a:bodyPr wrap="none">
            <a:spAutoFit/>
          </a:bodyPr>
          <a:lstStyle/>
          <a:p>
            <a:r>
              <a:rPr lang="en-US" altLang="zh-CN" dirty="0"/>
              <a:t>(17+3*5+2)/5=6.8 clock cycles per iteration</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925" y="1481328"/>
            <a:ext cx="4118435" cy="45879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9898" y="1051378"/>
            <a:ext cx="8727439" cy="464230"/>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After Scheduling:</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1975168" y="6165304"/>
            <a:ext cx="5153975" cy="461665"/>
          </a:xfrm>
          <a:prstGeom prst="rect">
            <a:avLst/>
          </a:prstGeom>
          <a:solidFill>
            <a:srgbClr val="FFFF00"/>
          </a:solidFill>
        </p:spPr>
        <p:txBody>
          <a:bodyPr wrap="none">
            <a:spAutoFit/>
          </a:bodyPr>
          <a:lstStyle/>
          <a:p>
            <a:r>
              <a:rPr lang="en-US" altLang="zh-CN" dirty="0"/>
              <a:t>17/5=3.4 clock cycles per iteration</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025" y="1593847"/>
            <a:ext cx="4994118" cy="442038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9898" y="1051378"/>
            <a:ext cx="8727439" cy="815288"/>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unrolled and scheduled code as it would look on a superscalar DLX:</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4"/>
          <p:cNvSpPr/>
          <p:nvPr/>
        </p:nvSpPr>
        <p:spPr>
          <a:xfrm>
            <a:off x="1975168" y="6165304"/>
            <a:ext cx="5153975" cy="461665"/>
          </a:xfrm>
          <a:prstGeom prst="rect">
            <a:avLst/>
          </a:prstGeom>
          <a:solidFill>
            <a:srgbClr val="FFFF00"/>
          </a:solidFill>
        </p:spPr>
        <p:txBody>
          <a:bodyPr wrap="none">
            <a:spAutoFit/>
          </a:bodyPr>
          <a:lstStyle/>
          <a:p>
            <a:r>
              <a:rPr lang="en-US" altLang="zh-CN" dirty="0"/>
              <a:t>12/5=2.4 clock cycles per iteration</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041"/>
          <a:stretch>
            <a:fillRect/>
          </a:stretch>
        </p:blipFill>
        <p:spPr>
          <a:xfrm>
            <a:off x="1547664" y="1849981"/>
            <a:ext cx="6358182" cy="417646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34199" y="1797984"/>
            <a:ext cx="8727439" cy="3811300"/>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VLIW</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packages multiple operations into one very long instruction</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VLIW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将多个操作打包成一个非常长的指令</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Since the burden (choosing instructions to be issued together) falls on compiler, hardware (in superscalar) is unneeded</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由于负担</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选择能一起发射的指令</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落在了编译器上</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不需要硬件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与超标量不同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With a VLIW we can reduce the amount of hardware needed to implement a multiple-issue processor.</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LIW</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(long instruction word) 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VLIW</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(very long instruction word) architecture is multiple, independent functional units</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4"/>
          <p:cNvSpPr txBox="1">
            <a:spLocks noChangeArrowheads="1"/>
          </p:cNvSpPr>
          <p:nvPr/>
        </p:nvSpPr>
        <p:spPr bwMode="auto">
          <a:xfrm>
            <a:off x="1563687" y="1122861"/>
            <a:ext cx="5976937" cy="52540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VLIW Approach  </a:t>
            </a:r>
            <a:r>
              <a:rPr lang="en-US" altLang="zh-CN" sz="2800" b="1">
                <a:solidFill>
                  <a:srgbClr val="800000"/>
                </a:solidFill>
                <a:latin typeface="Times New Roman" panose="02020603050405020304" pitchFamily="18" charset="0"/>
                <a:ea typeface="宋体" panose="02010600030101010101" pitchFamily="2" charset="-122"/>
                <a:cs typeface="Times New Roman" panose="02020603050405020304" pitchFamily="18" charset="0"/>
              </a:rPr>
              <a:t>VLIW</a:t>
            </a:r>
            <a:r>
              <a:rPr lang="zh-CN" altLang="en-US" sz="2800" b="1">
                <a:solidFill>
                  <a:srgbClr val="800000"/>
                </a:solidFill>
                <a:latin typeface="Times New Roman" panose="02020603050405020304" pitchFamily="18" charset="0"/>
                <a:ea typeface="宋体" panose="02010600030101010101" pitchFamily="2" charset="-122"/>
                <a:cs typeface="Times New Roman" panose="02020603050405020304" pitchFamily="18" charset="0"/>
              </a:rPr>
              <a:t>方法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34199" y="1129868"/>
            <a:ext cx="8727439" cy="4555093"/>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VLIW instruction might include: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integer operations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FP operations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memory references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branch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一个</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VLIW</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指令可能包括</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两个整数操作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两个</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FP</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两个存储器访问</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以及一个</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branch. </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 instruction would have a set of fields for each functional unit---perhaps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16 to 24 bit per unit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yielding an instruction length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between 112 and 168 bits.</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keep functional units busy, there must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be enough parallelism</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要保持功能单元忙</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就必须有足够的并行性 </a:t>
            </a:r>
          </a:p>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parallelism is uncovered by unrolling loops and scheduling code across basic blocks.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并行性通过展开循坏并调度代码来实现</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Execution/effective address cycle (EX):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有效地址计算</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44642" y="2132856"/>
            <a:ext cx="8774502" cy="3785652"/>
          </a:xfrm>
          <a:prstGeom prst="rect">
            <a:avLst/>
          </a:prstGeom>
        </p:spPr>
        <p:txBody>
          <a:bodyPr wrap="square">
            <a:spAutoFit/>
          </a:bodyPr>
          <a:lstStyle/>
          <a:p>
            <a:pPr marL="342900" indent="-342900" algn="just">
              <a:buFont typeface="Wingdings" panose="05000000000000000000" pitchFamily="2" charset="2"/>
              <a:buChar char="u"/>
            </a:pPr>
            <a:r>
              <a:rPr lang="en-US" altLang="zh-CN" dirty="0">
                <a:solidFill>
                  <a:srgbClr val="800000"/>
                </a:solidFill>
                <a:latin typeface="Times New Roman" panose="02020603050405020304" pitchFamily="18" charset="0"/>
                <a:cs typeface="Times New Roman" panose="02020603050405020304" pitchFamily="18" charset="0"/>
              </a:rPr>
              <a:t>Thinking:</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Why </a:t>
            </a:r>
            <a:r>
              <a:rPr lang="en-US" altLang="zh-CN" dirty="0">
                <a:solidFill>
                  <a:srgbClr val="800000"/>
                </a:solidFill>
                <a:latin typeface="Times New Roman" panose="02020603050405020304" pitchFamily="18" charset="0"/>
                <a:cs typeface="Times New Roman" panose="02020603050405020304" pitchFamily="18" charset="0"/>
              </a:rPr>
              <a:t>effective</a:t>
            </a:r>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rgbClr val="800000"/>
                </a:solidFill>
                <a:latin typeface="Times New Roman" panose="02020603050405020304" pitchFamily="18" charset="0"/>
                <a:cs typeface="Times New Roman" panose="02020603050405020304" pitchFamily="18" charset="0"/>
              </a:rPr>
              <a:t>address/execution</a:t>
            </a:r>
            <a:r>
              <a:rPr lang="en-US" altLang="zh-CN" dirty="0">
                <a:solidFill>
                  <a:schemeClr val="tx1"/>
                </a:solidFill>
                <a:latin typeface="Times New Roman" panose="02020603050405020304" pitchFamily="18" charset="0"/>
                <a:cs typeface="Times New Roman" panose="02020603050405020304" pitchFamily="18" charset="0"/>
              </a:rPr>
              <a:t> can be combined into a single clock cycle? </a:t>
            </a:r>
            <a:r>
              <a:rPr lang="zh-CN" altLang="en-US" dirty="0">
                <a:solidFill>
                  <a:schemeClr val="accent2"/>
                </a:solidFill>
                <a:latin typeface="Times New Roman" panose="02020603050405020304" pitchFamily="18" charset="0"/>
                <a:cs typeface="Times New Roman" panose="02020603050405020304" pitchFamily="18" charset="0"/>
              </a:rPr>
              <a:t>为什么有效地址</a:t>
            </a:r>
            <a:r>
              <a:rPr lang="en-US" altLang="zh-CN" dirty="0">
                <a:solidFill>
                  <a:schemeClr val="accent2"/>
                </a:solidFill>
                <a:latin typeface="Times New Roman" panose="02020603050405020304" pitchFamily="18" charset="0"/>
                <a:cs typeface="Times New Roman" panose="02020603050405020304" pitchFamily="18" charset="0"/>
              </a:rPr>
              <a:t>/</a:t>
            </a:r>
            <a:r>
              <a:rPr lang="zh-CN" altLang="en-US" dirty="0">
                <a:solidFill>
                  <a:schemeClr val="accent2"/>
                </a:solidFill>
                <a:latin typeface="Times New Roman" panose="02020603050405020304" pitchFamily="18" charset="0"/>
                <a:cs typeface="Times New Roman" panose="02020603050405020304" pitchFamily="18" charset="0"/>
              </a:rPr>
              <a:t>执行可结合到一个时钟周期内？</a:t>
            </a:r>
          </a:p>
          <a:p>
            <a:pPr marL="685800" indent="-342900" algn="just">
              <a:buSzPct val="50000"/>
              <a:buFont typeface="Arial" panose="020B060402020202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Load-store architecture of DLX.  </a:t>
            </a:r>
          </a:p>
          <a:p>
            <a:pPr marL="685800" indent="-342900" algn="just">
              <a:buSzPct val="50000"/>
              <a:buFont typeface="Arial" panose="020B060402020202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No instruction simultaneously calculate a data address, calculate an instruction target address, and perform an operation on the data. </a:t>
            </a:r>
            <a:r>
              <a:rPr lang="zh-CN" altLang="en-US" dirty="0">
                <a:solidFill>
                  <a:schemeClr val="accent2"/>
                </a:solidFill>
                <a:latin typeface="Times New Roman" panose="02020603050405020304" pitchFamily="18" charset="0"/>
                <a:cs typeface="Times New Roman" panose="02020603050405020304" pitchFamily="18" charset="0"/>
              </a:rPr>
              <a:t>没有指令在计算数据地址、目标地址的同时还对数据进行操作。</a:t>
            </a:r>
          </a:p>
          <a:p>
            <a:pPr marL="342900" indent="-342900" algn="just">
              <a:buFont typeface="Wingdings" panose="05000000000000000000" pitchFamily="2" charset="2"/>
              <a:buChar char="u"/>
            </a:pPr>
            <a:endParaRPr lang="en-US" altLang="zh-CN"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34199" y="1129868"/>
            <a:ext cx="8727439" cy="3067506"/>
          </a:xfrm>
          <a:prstGeom prst="rect">
            <a:avLst/>
          </a:prstGeom>
        </p:spPr>
        <p:txBody>
          <a:bodyPr wrap="square">
            <a:spAutoFit/>
          </a:bodyPr>
          <a:lstStyle/>
          <a:p>
            <a:pPr marL="457200" indent="-457200" algn="just">
              <a:lnSpc>
                <a:spcPts val="2900"/>
              </a:lnSpc>
              <a:spcBef>
                <a:spcPts val="0"/>
              </a:spcBef>
              <a:spcAft>
                <a:spcPts val="0"/>
              </a:spcAft>
              <a:buSzPct val="100000"/>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Suppose: VLIW can issue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2 memory references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2 FP operations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 integer operation or branch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every clock cycle.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Show an unrolled version of adding a scalar value to an array in memory for such a processor. Unroll as many times as necessary to eliminate any stalls.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Ignore the branch delay slot.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869056" y="4224336"/>
            <a:ext cx="7764742" cy="2733056"/>
          </a:xfrm>
          <a:prstGeom prst="rect">
            <a:avLst/>
          </a:prstGeom>
        </p:spPr>
        <p:txBody>
          <a:bodyPr wrap="square">
            <a:spAutoFit/>
          </a:bodyPr>
          <a:lstStyle/>
          <a:p>
            <a:pPr>
              <a:lnSpc>
                <a:spcPct val="85000"/>
              </a:lnSpc>
              <a:spcBef>
                <a:spcPct val="20000"/>
              </a:spcBef>
              <a:buFont typeface="Symbol" panose="05050102010706020507" pitchFamily="18" charset="2"/>
              <a:buNone/>
            </a:pPr>
            <a:r>
              <a:rPr lang="en-US" altLang="zh-CN"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Loop:   LD        F0,     0(R1)        ; F0=array element</a:t>
            </a:r>
          </a:p>
          <a:p>
            <a:pPr>
              <a:lnSpc>
                <a:spcPct val="85000"/>
              </a:lnSpc>
              <a:spcBef>
                <a:spcPct val="20000"/>
              </a:spcBef>
              <a:buFont typeface="Symbol" panose="05050102010706020507" pitchFamily="18" charset="2"/>
              <a:buNone/>
            </a:pPr>
            <a:r>
              <a:rPr lang="en-US" altLang="zh-CN"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ADDD  F4,     F0,  F2     ; add scalar in F2</a:t>
            </a:r>
          </a:p>
          <a:p>
            <a:pPr>
              <a:lnSpc>
                <a:spcPct val="85000"/>
              </a:lnSpc>
              <a:spcBef>
                <a:spcPct val="20000"/>
              </a:spcBef>
              <a:buFont typeface="Symbol" panose="05050102010706020507" pitchFamily="18" charset="2"/>
              <a:buNone/>
            </a:pPr>
            <a:r>
              <a:rPr lang="en-US" altLang="zh-CN"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SD        0(R1), F4            ; store result</a:t>
            </a:r>
          </a:p>
          <a:p>
            <a:pPr>
              <a:lnSpc>
                <a:spcPct val="85000"/>
              </a:lnSpc>
              <a:spcBef>
                <a:spcPct val="20000"/>
              </a:spcBef>
              <a:buFont typeface="Symbol" panose="05050102010706020507" pitchFamily="18" charset="2"/>
              <a:buNone/>
            </a:pPr>
            <a:r>
              <a:rPr lang="en-US" altLang="zh-CN"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SUBI    R1,     R1,  #8    ; decrement pointer</a:t>
            </a:r>
          </a:p>
          <a:p>
            <a:pPr>
              <a:lnSpc>
                <a:spcPct val="85000"/>
              </a:lnSpc>
              <a:spcBef>
                <a:spcPct val="20000"/>
              </a:spcBef>
              <a:buFont typeface="Symbol" panose="05050102010706020507" pitchFamily="18" charset="2"/>
              <a:buNone/>
            </a:pPr>
            <a:r>
              <a:rPr lang="en-US" altLang="zh-CN"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8 bytes (per DW)</a:t>
            </a:r>
          </a:p>
          <a:p>
            <a:pPr>
              <a:lnSpc>
                <a:spcPct val="85000"/>
              </a:lnSpc>
              <a:spcBef>
                <a:spcPct val="20000"/>
              </a:spcBef>
              <a:buFont typeface="Symbol" panose="05050102010706020507" pitchFamily="18" charset="2"/>
              <a:buNone/>
            </a:pPr>
            <a:r>
              <a:rPr lang="en-US" altLang="zh-CN"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BNEZ   R1,     LOOP      ; branch R1!=zero</a:t>
            </a:r>
          </a:p>
          <a:p>
            <a:pPr>
              <a:lnSpc>
                <a:spcPct val="85000"/>
              </a:lnSpc>
              <a:spcBef>
                <a:spcPct val="20000"/>
              </a:spcBef>
              <a:buFont typeface="Symbol" panose="05050102010706020507" pitchFamily="18" charset="2"/>
              <a:buNone/>
            </a:pPr>
            <a:endParaRPr lang="en-US" altLang="zh-CN" dirty="0">
              <a:solidFill>
                <a:srgbClr val="7030A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7041" y="1023225"/>
            <a:ext cx="8727439" cy="1631216"/>
          </a:xfrm>
          <a:prstGeom prst="rect">
            <a:avLst/>
          </a:prstGeom>
        </p:spPr>
        <p:txBody>
          <a:bodyPr wrap="square">
            <a:spAutoFit/>
          </a:bodyPr>
          <a:lstStyle/>
          <a:p>
            <a:pPr marL="457200" indent="-457200" algn="just">
              <a:lnSpc>
                <a:spcPts val="2000"/>
              </a:lnSpc>
              <a:spcBef>
                <a:spcPts val="0"/>
              </a:spcBef>
              <a:spcAft>
                <a:spcPts val="0"/>
              </a:spcAft>
              <a:buSzPct val="100000"/>
              <a:buFont typeface="Symbol" panose="05050102010706020507" pitchFamily="18" charset="2"/>
              <a:buChar char="¨"/>
            </a:pP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000"/>
              </a:lnSpc>
              <a:spcBef>
                <a:spcPts val="0"/>
              </a:spcBef>
              <a:spcAft>
                <a:spcPts val="0"/>
              </a:spcAft>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loop has been unrolled to make 5 copies of the body, which eliminates all stalls (i.e., completely empty issue cycles), and runs in 8 cycles. </a:t>
            </a:r>
          </a:p>
          <a:p>
            <a:pPr marL="457200" indent="457200" algn="just">
              <a:lnSpc>
                <a:spcPts val="2000"/>
              </a:lnSpc>
              <a:spcBef>
                <a:spcPts val="0"/>
              </a:spcBef>
              <a:spcAft>
                <a:spcPts val="0"/>
              </a:spcAft>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This yields a running rate of 5 results in 8 cycles, or 1.6 cycles per result. </a:t>
            </a:r>
            <a:endPar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内容占位符 3"/>
          <p:cNvGraphicFramePr/>
          <p:nvPr/>
        </p:nvGraphicFramePr>
        <p:xfrm>
          <a:off x="359008" y="2924944"/>
          <a:ext cx="8386295" cy="3141644"/>
        </p:xfrm>
        <a:graphic>
          <a:graphicData uri="http://schemas.openxmlformats.org/drawingml/2006/table">
            <a:tbl>
              <a:tblPr firstRow="1" bandRow="1">
                <a:tableStyleId>{5C22544A-7EE6-4342-B048-85BDC9FD1C3A}</a:tableStyleId>
              </a:tblPr>
              <a:tblGrid>
                <a:gridCol w="1634579">
                  <a:extLst>
                    <a:ext uri="{9D8B030D-6E8A-4147-A177-3AD203B41FA5}">
                      <a16:colId xmlns:a16="http://schemas.microsoft.com/office/drawing/2014/main" val="20000"/>
                    </a:ext>
                  </a:extLst>
                </a:gridCol>
                <a:gridCol w="1708878">
                  <a:extLst>
                    <a:ext uri="{9D8B030D-6E8A-4147-A177-3AD203B41FA5}">
                      <a16:colId xmlns:a16="http://schemas.microsoft.com/office/drawing/2014/main" val="20001"/>
                    </a:ext>
                  </a:extLst>
                </a:gridCol>
                <a:gridCol w="1659255">
                  <a:extLst>
                    <a:ext uri="{9D8B030D-6E8A-4147-A177-3AD203B41FA5}">
                      <a16:colId xmlns:a16="http://schemas.microsoft.com/office/drawing/2014/main" val="20002"/>
                    </a:ext>
                  </a:extLst>
                </a:gridCol>
                <a:gridCol w="1586544">
                  <a:extLst>
                    <a:ext uri="{9D8B030D-6E8A-4147-A177-3AD203B41FA5}">
                      <a16:colId xmlns:a16="http://schemas.microsoft.com/office/drawing/2014/main" val="20003"/>
                    </a:ext>
                  </a:extLst>
                </a:gridCol>
                <a:gridCol w="1797039">
                  <a:extLst>
                    <a:ext uri="{9D8B030D-6E8A-4147-A177-3AD203B41FA5}">
                      <a16:colId xmlns:a16="http://schemas.microsoft.com/office/drawing/2014/main" val="20004"/>
                    </a:ext>
                  </a:extLst>
                </a:gridCol>
              </a:tblGrid>
              <a:tr h="305224">
                <a:tc>
                  <a:txBody>
                    <a:bodyPr/>
                    <a:lstStyle/>
                    <a:p>
                      <a:r>
                        <a:rPr lang="en-US" sz="1600" dirty="0">
                          <a:solidFill>
                            <a:schemeClr val="tx1"/>
                          </a:solidFill>
                          <a:effectLst/>
                          <a:latin typeface="Times New Roman" panose="02020603050405020304" pitchFamily="18" charset="0"/>
                          <a:cs typeface="Times New Roman" panose="02020603050405020304" pitchFamily="18" charset="0"/>
                        </a:rPr>
                        <a:t>memory reference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effectLst/>
                          <a:latin typeface="Times New Roman" panose="02020603050405020304" pitchFamily="18" charset="0"/>
                          <a:cs typeface="Times New Roman" panose="02020603050405020304" pitchFamily="18" charset="0"/>
                        </a:rPr>
                        <a:t>memory reference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dirty="0">
                          <a:solidFill>
                            <a:srgbClr val="000000"/>
                          </a:solidFill>
                          <a:effectLst/>
                          <a:latin typeface="Times New Roman" panose="02020603050405020304" pitchFamily="18" charset="0"/>
                          <a:cs typeface="Times New Roman" panose="02020603050405020304" pitchFamily="18" charset="0"/>
                        </a:rPr>
                        <a:t>FP</a:t>
                      </a:r>
                      <a:br>
                        <a:rPr lang="en-US" sz="1600" b="1" i="0" dirty="0">
                          <a:solidFill>
                            <a:srgbClr val="000000"/>
                          </a:solidFill>
                          <a:effectLst/>
                          <a:latin typeface="Times New Roman" panose="02020603050405020304" pitchFamily="18" charset="0"/>
                          <a:cs typeface="Times New Roman" panose="02020603050405020304" pitchFamily="18" charset="0"/>
                        </a:rPr>
                      </a:br>
                      <a:r>
                        <a:rPr lang="en-US" sz="1600" b="1" i="0" dirty="0">
                          <a:solidFill>
                            <a:srgbClr val="000000"/>
                          </a:solidFill>
                          <a:effectLst/>
                          <a:latin typeface="Times New Roman" panose="02020603050405020304" pitchFamily="18" charset="0"/>
                          <a:cs typeface="Times New Roman" panose="02020603050405020304" pitchFamily="18" charset="0"/>
                        </a:rPr>
                        <a:t>operation 1</a:t>
                      </a:r>
                      <a:endParaRPr lang="en-US" sz="16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dirty="0">
                          <a:solidFill>
                            <a:srgbClr val="000000"/>
                          </a:solidFill>
                          <a:effectLst/>
                          <a:latin typeface="Times New Roman" panose="02020603050405020304" pitchFamily="18" charset="0"/>
                          <a:cs typeface="Times New Roman" panose="02020603050405020304" pitchFamily="18" charset="0"/>
                        </a:rPr>
                        <a:t>FP</a:t>
                      </a:r>
                      <a:br>
                        <a:rPr lang="en-US" sz="1600" b="1" i="0" dirty="0">
                          <a:solidFill>
                            <a:srgbClr val="000000"/>
                          </a:solidFill>
                          <a:effectLst/>
                          <a:latin typeface="Times New Roman" panose="02020603050405020304" pitchFamily="18" charset="0"/>
                          <a:cs typeface="Times New Roman" panose="02020603050405020304" pitchFamily="18" charset="0"/>
                        </a:rPr>
                      </a:br>
                      <a:r>
                        <a:rPr lang="en-US" sz="1600" b="1" i="0" dirty="0">
                          <a:solidFill>
                            <a:srgbClr val="000000"/>
                          </a:solidFill>
                          <a:effectLst/>
                          <a:latin typeface="Times New Roman" panose="02020603050405020304" pitchFamily="18" charset="0"/>
                          <a:cs typeface="Times New Roman" panose="02020603050405020304" pitchFamily="18" charset="0"/>
                        </a:rPr>
                        <a:t>operation 2</a:t>
                      </a:r>
                      <a:endParaRPr lang="en-US" sz="16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dirty="0">
                          <a:solidFill>
                            <a:srgbClr val="000000"/>
                          </a:solidFill>
                          <a:effectLst/>
                          <a:latin typeface="Times New Roman" panose="02020603050405020304" pitchFamily="18" charset="0"/>
                          <a:cs typeface="Times New Roman" panose="02020603050405020304" pitchFamily="18" charset="0"/>
                        </a:rPr>
                        <a:t>Integer</a:t>
                      </a:r>
                      <a:br>
                        <a:rPr lang="en-US" sz="1600" b="1" i="0" dirty="0">
                          <a:solidFill>
                            <a:srgbClr val="000000"/>
                          </a:solidFill>
                          <a:effectLst/>
                          <a:latin typeface="Times New Roman" panose="02020603050405020304" pitchFamily="18" charset="0"/>
                          <a:cs typeface="Times New Roman" panose="02020603050405020304" pitchFamily="18" charset="0"/>
                        </a:rPr>
                      </a:br>
                      <a:r>
                        <a:rPr lang="en-US" sz="1600" b="1" i="0" dirty="0">
                          <a:solidFill>
                            <a:srgbClr val="000000"/>
                          </a:solidFill>
                          <a:effectLst/>
                          <a:latin typeface="Times New Roman" panose="02020603050405020304" pitchFamily="18" charset="0"/>
                          <a:cs typeface="Times New Roman" panose="02020603050405020304" pitchFamily="18" charset="0"/>
                        </a:rPr>
                        <a:t>operation/branch</a:t>
                      </a:r>
                      <a:endParaRPr lang="en-US" sz="16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5224">
                <a:tc>
                  <a:txBody>
                    <a:bodyPr/>
                    <a:lstStyle/>
                    <a:p>
                      <a:r>
                        <a:rPr lang="en-US" sz="1400" b="0" i="0" dirty="0">
                          <a:solidFill>
                            <a:srgbClr val="FF00FF"/>
                          </a:solidFill>
                          <a:effectLst/>
                          <a:latin typeface="Times New Roman" panose="02020603050405020304" pitchFamily="18" charset="0"/>
                          <a:cs typeface="Times New Roman" panose="02020603050405020304" pitchFamily="18" charset="0"/>
                        </a:rPr>
                        <a:t>LD F0,0(R1)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FF00FF"/>
                          </a:solidFill>
                          <a:effectLst/>
                          <a:latin typeface="Times New Roman" panose="02020603050405020304" pitchFamily="18" charset="0"/>
                          <a:cs typeface="Times New Roman" panose="02020603050405020304" pitchFamily="18" charset="0"/>
                        </a:rPr>
                        <a:t>LD F6,-8(R1)</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5156">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LD F10,-16(R1)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LD F14,-24(R1)</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5156">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LD F18,-32(R1)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a:solidFill>
                            <a:srgbClr val="FF00FF"/>
                          </a:solidFill>
                          <a:effectLst/>
                          <a:latin typeface="Times New Roman" panose="02020603050405020304" pitchFamily="18" charset="0"/>
                          <a:cs typeface="Times New Roman" panose="02020603050405020304" pitchFamily="18" charset="0"/>
                        </a:rPr>
                        <a:t>ADDD F4,F0,F2 </a:t>
                      </a:r>
                      <a:endParaRPr lang="en-US" sz="14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FF00FF"/>
                          </a:solidFill>
                          <a:effectLst/>
                          <a:latin typeface="Times New Roman" panose="02020603050405020304" pitchFamily="18" charset="0"/>
                          <a:cs typeface="Times New Roman" panose="02020603050405020304" pitchFamily="18" charset="0"/>
                        </a:rPr>
                        <a:t>ADDD F8,F6,F2</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5156">
                <a:tc>
                  <a:txBody>
                    <a:bodyPr/>
                    <a:lstStyle/>
                    <a:p>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ADDD F12,F10,F2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ADDD F16,F14,F2</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5156">
                <a:tc>
                  <a:txBody>
                    <a:bodyPr/>
                    <a:lstStyle/>
                    <a:p>
                      <a:endParaRPr lang="en-US" sz="140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ADDD F20,F18,F2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5156">
                <a:tc>
                  <a:txBody>
                    <a:bodyPr/>
                    <a:lstStyle/>
                    <a:p>
                      <a:r>
                        <a:rPr lang="en-US" sz="1400" b="0" i="0" dirty="0">
                          <a:solidFill>
                            <a:srgbClr val="FF00FF"/>
                          </a:solidFill>
                          <a:effectLst/>
                          <a:latin typeface="Times New Roman" panose="02020603050405020304" pitchFamily="18" charset="0"/>
                          <a:cs typeface="Times New Roman" panose="02020603050405020304" pitchFamily="18" charset="0"/>
                        </a:rPr>
                        <a:t>SD 0(R1),F4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FF00FF"/>
                          </a:solidFill>
                          <a:effectLst/>
                          <a:latin typeface="Times New Roman" panose="02020603050405020304" pitchFamily="18" charset="0"/>
                          <a:cs typeface="Times New Roman" panose="02020603050405020304" pitchFamily="18" charset="0"/>
                        </a:rPr>
                        <a:t>SD –8(R1),F8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5156">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SD –16(R1),F12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SD –24(R1),F16</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FF0000"/>
                          </a:solidFill>
                          <a:effectLst/>
                          <a:latin typeface="Times New Roman" panose="02020603050405020304" pitchFamily="18" charset="0"/>
                          <a:cs typeface="Times New Roman" panose="02020603050405020304" pitchFamily="18" charset="0"/>
                        </a:rPr>
                        <a:t>SUBI R1,R1,#40</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5156">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SD </a:t>
                      </a:r>
                      <a:r>
                        <a:rPr lang="en-US" sz="1400" b="1" i="0" dirty="0">
                          <a:solidFill>
                            <a:srgbClr val="000000"/>
                          </a:solidFill>
                          <a:effectLst/>
                          <a:latin typeface="Times New Roman" panose="02020603050405020304" pitchFamily="18" charset="0"/>
                          <a:cs typeface="Times New Roman" panose="02020603050405020304" pitchFamily="18" charset="0"/>
                        </a:rPr>
                        <a:t>24</a:t>
                      </a:r>
                      <a:r>
                        <a:rPr lang="en-US" sz="1400" b="0" i="0" dirty="0">
                          <a:solidFill>
                            <a:srgbClr val="000000"/>
                          </a:solidFill>
                          <a:effectLst/>
                          <a:latin typeface="Times New Roman" panose="02020603050405020304" pitchFamily="18" charset="0"/>
                          <a:cs typeface="Times New Roman" panose="02020603050405020304" pitchFamily="18" charset="0"/>
                        </a:rPr>
                        <a:t>(R1),F20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i="0" dirty="0">
                          <a:solidFill>
                            <a:srgbClr val="000000"/>
                          </a:solidFill>
                          <a:effectLst/>
                          <a:latin typeface="Times New Roman" panose="02020603050405020304" pitchFamily="18" charset="0"/>
                          <a:cs typeface="Times New Roman" panose="02020603050405020304" pitchFamily="18" charset="0"/>
                        </a:rPr>
                        <a:t>BNEZ R1,Loop</a:t>
                      </a:r>
                      <a:endParaRPr lang="en-US" altLang="zh-CN"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855683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3.9 Taking Advantage of More ILP with Multiple Issue</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27041" y="1023225"/>
            <a:ext cx="8727439" cy="1631216"/>
          </a:xfrm>
          <a:prstGeom prst="rect">
            <a:avLst/>
          </a:prstGeom>
        </p:spPr>
        <p:txBody>
          <a:bodyPr wrap="square">
            <a:spAutoFit/>
          </a:bodyPr>
          <a:lstStyle/>
          <a:p>
            <a:pPr marL="457200" indent="-457200" algn="just">
              <a:lnSpc>
                <a:spcPts val="2000"/>
              </a:lnSpc>
              <a:spcBef>
                <a:spcPts val="0"/>
              </a:spcBef>
              <a:spcAft>
                <a:spcPts val="0"/>
              </a:spcAft>
              <a:buSzPct val="100000"/>
              <a:buFont typeface="Symbol" panose="05050102010706020507" pitchFamily="18" charset="2"/>
              <a:buChar char="¨"/>
            </a:pP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000"/>
              </a:lnSpc>
              <a:spcBef>
                <a:spcPts val="0"/>
              </a:spcBef>
              <a:spcAft>
                <a:spcPts val="0"/>
              </a:spcAft>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loop has been unrolled to make 7 copies of the body, which eliminates all stalls (i.e., completely empty issue cycles), and runs in 9 cycles. </a:t>
            </a:r>
          </a:p>
          <a:p>
            <a:pPr marL="457200" indent="457200" algn="just">
              <a:lnSpc>
                <a:spcPts val="2000"/>
              </a:lnSpc>
              <a:spcBef>
                <a:spcPts val="0"/>
              </a:spcBef>
              <a:spcAft>
                <a:spcPts val="0"/>
              </a:spcAft>
              <a:buSzPct val="50000"/>
              <a:buFont typeface="Wingdings" panose="05000000000000000000" pitchFamily="2" charset="2"/>
              <a:buChar char="Ø"/>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This yields a running rate of seven results in 9 cycles, or 1.29 cycles per result. </a:t>
            </a:r>
            <a:endPar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内容占位符 3"/>
          <p:cNvGraphicFramePr/>
          <p:nvPr/>
        </p:nvGraphicFramePr>
        <p:xfrm>
          <a:off x="359008" y="2924944"/>
          <a:ext cx="8386295" cy="3325592"/>
        </p:xfrm>
        <a:graphic>
          <a:graphicData uri="http://schemas.openxmlformats.org/drawingml/2006/table">
            <a:tbl>
              <a:tblPr firstRow="1" bandRow="1">
                <a:tableStyleId>{5C22544A-7EE6-4342-B048-85BDC9FD1C3A}</a:tableStyleId>
              </a:tblPr>
              <a:tblGrid>
                <a:gridCol w="1634579">
                  <a:extLst>
                    <a:ext uri="{9D8B030D-6E8A-4147-A177-3AD203B41FA5}">
                      <a16:colId xmlns:a16="http://schemas.microsoft.com/office/drawing/2014/main" val="20000"/>
                    </a:ext>
                  </a:extLst>
                </a:gridCol>
                <a:gridCol w="1708878">
                  <a:extLst>
                    <a:ext uri="{9D8B030D-6E8A-4147-A177-3AD203B41FA5}">
                      <a16:colId xmlns:a16="http://schemas.microsoft.com/office/drawing/2014/main" val="20001"/>
                    </a:ext>
                  </a:extLst>
                </a:gridCol>
                <a:gridCol w="1659255">
                  <a:extLst>
                    <a:ext uri="{9D8B030D-6E8A-4147-A177-3AD203B41FA5}">
                      <a16:colId xmlns:a16="http://schemas.microsoft.com/office/drawing/2014/main" val="20002"/>
                    </a:ext>
                  </a:extLst>
                </a:gridCol>
                <a:gridCol w="1586544">
                  <a:extLst>
                    <a:ext uri="{9D8B030D-6E8A-4147-A177-3AD203B41FA5}">
                      <a16:colId xmlns:a16="http://schemas.microsoft.com/office/drawing/2014/main" val="20003"/>
                    </a:ext>
                  </a:extLst>
                </a:gridCol>
                <a:gridCol w="1797039">
                  <a:extLst>
                    <a:ext uri="{9D8B030D-6E8A-4147-A177-3AD203B41FA5}">
                      <a16:colId xmlns:a16="http://schemas.microsoft.com/office/drawing/2014/main" val="20004"/>
                    </a:ext>
                  </a:extLst>
                </a:gridCol>
              </a:tblGrid>
              <a:tr h="305224">
                <a:tc>
                  <a:txBody>
                    <a:bodyPr/>
                    <a:lstStyle/>
                    <a:p>
                      <a:r>
                        <a:rPr lang="en-US" sz="1600" dirty="0">
                          <a:solidFill>
                            <a:schemeClr val="tx1"/>
                          </a:solidFill>
                          <a:effectLst/>
                          <a:latin typeface="Times New Roman" panose="02020603050405020304" pitchFamily="18" charset="0"/>
                          <a:cs typeface="Times New Roman" panose="02020603050405020304" pitchFamily="18" charset="0"/>
                        </a:rPr>
                        <a:t>memory reference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600" dirty="0">
                          <a:solidFill>
                            <a:schemeClr val="tx1"/>
                          </a:solidFill>
                          <a:effectLst/>
                          <a:latin typeface="Times New Roman" panose="02020603050405020304" pitchFamily="18" charset="0"/>
                          <a:cs typeface="Times New Roman" panose="02020603050405020304" pitchFamily="18" charset="0"/>
                        </a:rPr>
                        <a:t>memory reference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dirty="0">
                          <a:solidFill>
                            <a:srgbClr val="000000"/>
                          </a:solidFill>
                          <a:effectLst/>
                          <a:latin typeface="Times New Roman" panose="02020603050405020304" pitchFamily="18" charset="0"/>
                          <a:cs typeface="Times New Roman" panose="02020603050405020304" pitchFamily="18" charset="0"/>
                        </a:rPr>
                        <a:t>FP</a:t>
                      </a:r>
                      <a:br>
                        <a:rPr lang="en-US" sz="1600" b="1" i="0" dirty="0">
                          <a:solidFill>
                            <a:srgbClr val="000000"/>
                          </a:solidFill>
                          <a:effectLst/>
                          <a:latin typeface="Times New Roman" panose="02020603050405020304" pitchFamily="18" charset="0"/>
                          <a:cs typeface="Times New Roman" panose="02020603050405020304" pitchFamily="18" charset="0"/>
                        </a:rPr>
                      </a:br>
                      <a:r>
                        <a:rPr lang="en-US" sz="1600" b="1" i="0" dirty="0">
                          <a:solidFill>
                            <a:srgbClr val="000000"/>
                          </a:solidFill>
                          <a:effectLst/>
                          <a:latin typeface="Times New Roman" panose="02020603050405020304" pitchFamily="18" charset="0"/>
                          <a:cs typeface="Times New Roman" panose="02020603050405020304" pitchFamily="18" charset="0"/>
                        </a:rPr>
                        <a:t>operation 1</a:t>
                      </a:r>
                      <a:endParaRPr lang="en-US" sz="16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dirty="0">
                          <a:solidFill>
                            <a:srgbClr val="000000"/>
                          </a:solidFill>
                          <a:effectLst/>
                          <a:latin typeface="Times New Roman" panose="02020603050405020304" pitchFamily="18" charset="0"/>
                          <a:cs typeface="Times New Roman" panose="02020603050405020304" pitchFamily="18" charset="0"/>
                        </a:rPr>
                        <a:t>FP</a:t>
                      </a:r>
                      <a:br>
                        <a:rPr lang="en-US" sz="1600" b="1" i="0" dirty="0">
                          <a:solidFill>
                            <a:srgbClr val="000000"/>
                          </a:solidFill>
                          <a:effectLst/>
                          <a:latin typeface="Times New Roman" panose="02020603050405020304" pitchFamily="18" charset="0"/>
                          <a:cs typeface="Times New Roman" panose="02020603050405020304" pitchFamily="18" charset="0"/>
                        </a:rPr>
                      </a:br>
                      <a:r>
                        <a:rPr lang="en-US" sz="1600" b="1" i="0" dirty="0">
                          <a:solidFill>
                            <a:srgbClr val="000000"/>
                          </a:solidFill>
                          <a:effectLst/>
                          <a:latin typeface="Times New Roman" panose="02020603050405020304" pitchFamily="18" charset="0"/>
                          <a:cs typeface="Times New Roman" panose="02020603050405020304" pitchFamily="18" charset="0"/>
                        </a:rPr>
                        <a:t>operation 2</a:t>
                      </a:r>
                      <a:endParaRPr lang="en-US" sz="16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dirty="0">
                          <a:solidFill>
                            <a:srgbClr val="000000"/>
                          </a:solidFill>
                          <a:effectLst/>
                          <a:latin typeface="Times New Roman" panose="02020603050405020304" pitchFamily="18" charset="0"/>
                          <a:cs typeface="Times New Roman" panose="02020603050405020304" pitchFamily="18" charset="0"/>
                        </a:rPr>
                        <a:t>Integer</a:t>
                      </a:r>
                      <a:br>
                        <a:rPr lang="en-US" sz="1600" b="1" i="0" dirty="0">
                          <a:solidFill>
                            <a:srgbClr val="000000"/>
                          </a:solidFill>
                          <a:effectLst/>
                          <a:latin typeface="Times New Roman" panose="02020603050405020304" pitchFamily="18" charset="0"/>
                          <a:cs typeface="Times New Roman" panose="02020603050405020304" pitchFamily="18" charset="0"/>
                        </a:rPr>
                      </a:br>
                      <a:r>
                        <a:rPr lang="en-US" sz="1600" b="1" i="0" dirty="0">
                          <a:solidFill>
                            <a:srgbClr val="000000"/>
                          </a:solidFill>
                          <a:effectLst/>
                          <a:latin typeface="Times New Roman" panose="02020603050405020304" pitchFamily="18" charset="0"/>
                          <a:cs typeface="Times New Roman" panose="02020603050405020304" pitchFamily="18" charset="0"/>
                        </a:rPr>
                        <a:t>operation/branch</a:t>
                      </a:r>
                      <a:endParaRPr lang="en-US" sz="16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5224">
                <a:tc>
                  <a:txBody>
                    <a:bodyPr/>
                    <a:lstStyle/>
                    <a:p>
                      <a:r>
                        <a:rPr lang="en-US" sz="1400" b="0" i="0" dirty="0">
                          <a:solidFill>
                            <a:srgbClr val="FF00FF"/>
                          </a:solidFill>
                          <a:effectLst/>
                          <a:latin typeface="Times New Roman" panose="02020603050405020304" pitchFamily="18" charset="0"/>
                          <a:cs typeface="Times New Roman" panose="02020603050405020304" pitchFamily="18" charset="0"/>
                        </a:rPr>
                        <a:t>LD F0,0(R1)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FF00FF"/>
                          </a:solidFill>
                          <a:effectLst/>
                          <a:latin typeface="Times New Roman" panose="02020603050405020304" pitchFamily="18" charset="0"/>
                          <a:cs typeface="Times New Roman" panose="02020603050405020304" pitchFamily="18" charset="0"/>
                        </a:rPr>
                        <a:t>LD F6,-8(R1)</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5156">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LD F10,-16(R1)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LD F14,-24(R1)</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5156">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LD F18,-32(R1)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a:solidFill>
                            <a:srgbClr val="000000"/>
                          </a:solidFill>
                          <a:effectLst/>
                          <a:latin typeface="Times New Roman" panose="02020603050405020304" pitchFamily="18" charset="0"/>
                          <a:cs typeface="Times New Roman" panose="02020603050405020304" pitchFamily="18" charset="0"/>
                        </a:rPr>
                        <a:t>LD F22,-40(R1) </a:t>
                      </a:r>
                      <a:endParaRPr lang="en-US" sz="14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a:solidFill>
                            <a:srgbClr val="FF00FF"/>
                          </a:solidFill>
                          <a:effectLst/>
                          <a:latin typeface="Times New Roman" panose="02020603050405020304" pitchFamily="18" charset="0"/>
                          <a:cs typeface="Times New Roman" panose="02020603050405020304" pitchFamily="18" charset="0"/>
                        </a:rPr>
                        <a:t>ADDD F4,F0,F2 </a:t>
                      </a:r>
                      <a:endParaRPr lang="en-US" sz="140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FF00FF"/>
                          </a:solidFill>
                          <a:effectLst/>
                          <a:latin typeface="Times New Roman" panose="02020603050405020304" pitchFamily="18" charset="0"/>
                          <a:cs typeface="Times New Roman" panose="02020603050405020304" pitchFamily="18" charset="0"/>
                        </a:rPr>
                        <a:t>ADDD F8,F6,F2</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5156">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LD F26,-48(R1)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ADDD F12,F10,F2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ADDD F16,F14,F2</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5156">
                <a:tc>
                  <a:txBody>
                    <a:bodyPr/>
                    <a:lstStyle/>
                    <a:p>
                      <a:endParaRPr lang="en-US" sz="140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ADDD F20,F18,F2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ADDD F24,F22,F2</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5156">
                <a:tc>
                  <a:txBody>
                    <a:bodyPr/>
                    <a:lstStyle/>
                    <a:p>
                      <a:r>
                        <a:rPr lang="en-US" sz="1400" b="0" i="0" dirty="0">
                          <a:solidFill>
                            <a:srgbClr val="FF00FF"/>
                          </a:solidFill>
                          <a:effectLst/>
                          <a:latin typeface="Times New Roman" panose="02020603050405020304" pitchFamily="18" charset="0"/>
                          <a:cs typeface="Times New Roman" panose="02020603050405020304" pitchFamily="18" charset="0"/>
                        </a:rPr>
                        <a:t>SD 0(R1),F4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FF00FF"/>
                          </a:solidFill>
                          <a:effectLst/>
                          <a:latin typeface="Times New Roman" panose="02020603050405020304" pitchFamily="18" charset="0"/>
                          <a:cs typeface="Times New Roman" panose="02020603050405020304" pitchFamily="18" charset="0"/>
                        </a:rPr>
                        <a:t>SD –8(R1),F8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ADDD F28,F26,F2</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5156">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SD –16(R1),F12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3333CC"/>
                          </a:solidFill>
                          <a:effectLst/>
                          <a:latin typeface="Times New Roman" panose="02020603050405020304" pitchFamily="18" charset="0"/>
                          <a:cs typeface="Times New Roman" panose="02020603050405020304" pitchFamily="18" charset="0"/>
                        </a:rPr>
                        <a:t>SD –24(R1),F16</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FF0000"/>
                          </a:solidFill>
                          <a:effectLst/>
                          <a:latin typeface="Times New Roman" panose="02020603050405020304" pitchFamily="18" charset="0"/>
                          <a:cs typeface="Times New Roman" panose="02020603050405020304" pitchFamily="18" charset="0"/>
                        </a:rPr>
                        <a:t>SUBI R1,R1,#56</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5156">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SD </a:t>
                      </a:r>
                      <a:r>
                        <a:rPr lang="en-US" sz="1400" b="1" i="0" dirty="0">
                          <a:solidFill>
                            <a:srgbClr val="000000"/>
                          </a:solidFill>
                          <a:effectLst/>
                          <a:latin typeface="Times New Roman" panose="02020603050405020304" pitchFamily="18" charset="0"/>
                          <a:cs typeface="Times New Roman" panose="02020603050405020304" pitchFamily="18" charset="0"/>
                        </a:rPr>
                        <a:t>24</a:t>
                      </a:r>
                      <a:r>
                        <a:rPr lang="en-US" sz="1400" b="0" i="0" dirty="0">
                          <a:solidFill>
                            <a:srgbClr val="000000"/>
                          </a:solidFill>
                          <a:effectLst/>
                          <a:latin typeface="Times New Roman" panose="02020603050405020304" pitchFamily="18" charset="0"/>
                          <a:cs typeface="Times New Roman" panose="02020603050405020304" pitchFamily="18" charset="0"/>
                        </a:rPr>
                        <a:t>(R1),F20 </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SD </a:t>
                      </a:r>
                      <a:r>
                        <a:rPr lang="en-US" sz="1400" b="1" i="0" dirty="0">
                          <a:solidFill>
                            <a:srgbClr val="000000"/>
                          </a:solidFill>
                          <a:effectLst/>
                          <a:latin typeface="Times New Roman" panose="02020603050405020304" pitchFamily="18" charset="0"/>
                          <a:cs typeface="Times New Roman" panose="02020603050405020304" pitchFamily="18" charset="0"/>
                        </a:rPr>
                        <a:t>16</a:t>
                      </a:r>
                      <a:r>
                        <a:rPr lang="en-US" sz="1400" b="0" i="0" dirty="0">
                          <a:solidFill>
                            <a:srgbClr val="000000"/>
                          </a:solidFill>
                          <a:effectLst/>
                          <a:latin typeface="Times New Roman" panose="02020603050405020304" pitchFamily="18" charset="0"/>
                          <a:cs typeface="Times New Roman" panose="02020603050405020304" pitchFamily="18" charset="0"/>
                        </a:rPr>
                        <a:t>(R1),F24</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5156">
                <a:tc>
                  <a:txBody>
                    <a:bodyPr/>
                    <a:lstStyle/>
                    <a:p>
                      <a:r>
                        <a:rPr lang="en-US" sz="1400" b="0" i="0" dirty="0">
                          <a:solidFill>
                            <a:srgbClr val="FF0000"/>
                          </a:solidFill>
                          <a:effectLst/>
                          <a:latin typeface="Times New Roman" panose="02020603050405020304" pitchFamily="18" charset="0"/>
                          <a:cs typeface="Times New Roman" panose="02020603050405020304" pitchFamily="18" charset="0"/>
                        </a:rPr>
                        <a:t>SD </a:t>
                      </a:r>
                      <a:r>
                        <a:rPr lang="en-US" sz="1400" b="1" i="0" dirty="0">
                          <a:solidFill>
                            <a:srgbClr val="FF0000"/>
                          </a:solidFill>
                          <a:effectLst/>
                          <a:latin typeface="Times New Roman" panose="02020603050405020304" pitchFamily="18" charset="0"/>
                          <a:cs typeface="Times New Roman" panose="02020603050405020304" pitchFamily="18" charset="0"/>
                        </a:rPr>
                        <a:t>8</a:t>
                      </a:r>
                      <a:r>
                        <a:rPr lang="en-US" sz="1400" b="0" i="0" dirty="0">
                          <a:solidFill>
                            <a:srgbClr val="FF0000"/>
                          </a:solidFill>
                          <a:effectLst/>
                          <a:latin typeface="Times New Roman" panose="02020603050405020304" pitchFamily="18" charset="0"/>
                          <a:cs typeface="Times New Roman" panose="02020603050405020304" pitchFamily="18" charset="0"/>
                        </a:rPr>
                        <a:t>(R1),F28</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1"/>
                        </a:solidFill>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dirty="0">
                          <a:solidFill>
                            <a:srgbClr val="000000"/>
                          </a:solidFill>
                          <a:effectLst/>
                          <a:latin typeface="Times New Roman" panose="02020603050405020304" pitchFamily="18" charset="0"/>
                          <a:cs typeface="Times New Roman" panose="02020603050405020304" pitchFamily="18" charset="0"/>
                        </a:rPr>
                        <a:t>BNEZ R1,Loop</a:t>
                      </a:r>
                      <a:endParaRPr lang="en-US" sz="1400" dirty="0">
                        <a:effectLst/>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6293390"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3.10 Thread-Level Parallelism </a:t>
            </a:r>
            <a:r>
              <a:rPr lang="zh-CN" altLang="en-US" sz="2800" dirty="0">
                <a:solidFill>
                  <a:srgbClr val="800000"/>
                </a:solidFill>
                <a:latin typeface="Times New Roman" panose="02020603050405020304" pitchFamily="18" charset="0"/>
                <a:ea typeface="宋体" panose="02010600030101010101" pitchFamily="2" charset="-122"/>
              </a:rPr>
              <a:t>（自学）</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1120321"/>
            <a:ext cx="8727439" cy="4465325"/>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ILP</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TLP</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指令集并行和线程级并行</a:t>
            </a:r>
          </a:p>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achieve high performance, contemporary computer systems rely on two forms of parallelism: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instruction-level parallelism (ILP)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thread-level parallelism (TLP)</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TLP</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914400" lvl="1" indent="-457200" algn="just">
              <a:lnSpc>
                <a:spcPts val="3100"/>
              </a:lnSpc>
              <a:spcBef>
                <a:spcPts val="0"/>
              </a:spcBef>
              <a:spcAft>
                <a:spcPts val="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inherent in an application that runs multiple threads at once.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同时运行多个线程</a:t>
            </a:r>
          </a:p>
          <a:p>
            <a:pPr marL="914400" lvl="1" indent="-457200" algn="just">
              <a:lnSpc>
                <a:spcPts val="3100"/>
              </a:lnSpc>
              <a:spcBef>
                <a:spcPts val="0"/>
              </a:spcBef>
              <a:spcAft>
                <a:spcPts val="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found largely in applications written for commercial servers such as databases.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商业服务器应用中常见。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47609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3.10 Thread-Level Parallelism</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2420888"/>
            <a:ext cx="8727439" cy="3670236"/>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scalar processor processes one data item at a time. A thread is short for a thread of execution.  </a:t>
            </a:r>
          </a:p>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Threads are a way for a program to split itself into two or more simultaneously (or pseudo- simultaneously) running tasks.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线程：程序将自身分解成多个同时运行的任务的方式</a:t>
            </a:r>
          </a:p>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 a single scalar processor, multithreading generally occurs by time-division multiplexing.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在标量处理器上</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多线程通常通过时分多路选择实现</a:t>
            </a:r>
          </a:p>
        </p:txBody>
      </p:sp>
      <p:sp>
        <p:nvSpPr>
          <p:cNvPr id="7" name="Text Box 4"/>
          <p:cNvSpPr txBox="1">
            <a:spLocks noChangeArrowheads="1"/>
          </p:cNvSpPr>
          <p:nvPr/>
        </p:nvSpPr>
        <p:spPr bwMode="auto">
          <a:xfrm>
            <a:off x="304446" y="1119275"/>
            <a:ext cx="8496300" cy="1019175"/>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Scalar Processor’s Support of Multithreading    </a:t>
            </a:r>
          </a:p>
          <a:p>
            <a:pPr algn="ctr">
              <a:spcBef>
                <a:spcPts val="25"/>
              </a:spcBef>
            </a:pPr>
            <a:r>
              <a:rPr lang="zh-CN" altLang="en-US" sz="30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标量处理器对多线程的支持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47609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3.10 Thread-Level Parallelism</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1073631"/>
            <a:ext cx="8727439" cy="4465325"/>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IMT</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BMT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交错式多线程和阻塞式多线程</a:t>
            </a:r>
          </a:p>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Interleaved multithreading (IMT):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 instruction of another thread is fetched and fed into the execution pipeline at each processor cycle.</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交错式多线程</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在每个处理器周期</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其它线程的指令都被取出并送入执行的流水线</a:t>
            </a:r>
          </a:p>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Blocked multithreading (BMT):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instructions of a thread are executed successively until an event occurs that may cause latency.  This event induces a context switch.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阻塞式多线程：线程的指令连续执行直至一个会引起延迟的事件发生。</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47609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3.10 Thread-Level Parallelism</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1073631"/>
            <a:ext cx="8727439" cy="887422"/>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Figure: demonstrates both (a) IMT scalar and (b) BMT scalar.</a:t>
            </a:r>
          </a:p>
        </p:txBody>
      </p:sp>
      <p:sp>
        <p:nvSpPr>
          <p:cNvPr id="7" name="Text Box 3"/>
          <p:cNvSpPr txBox="1">
            <a:spLocks noChangeArrowheads="1"/>
          </p:cNvSpPr>
          <p:nvPr/>
        </p:nvSpPr>
        <p:spPr bwMode="auto">
          <a:xfrm>
            <a:off x="1268016" y="5040694"/>
            <a:ext cx="6400328" cy="42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nSpc>
                <a:spcPct val="90000"/>
              </a:lnSpc>
              <a:spcBef>
                <a:spcPts val="600"/>
              </a:spcBef>
              <a:buFont typeface="Symbol" panose="05050102010706020507" pitchFamily="18" charset="2"/>
              <a:buNone/>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 IMT scalar                  (b) BMT scalar</a:t>
            </a:r>
            <a:endParaRPr lang="en-US" altLang="zh-CN" sz="24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9380"/>
          <a:stretch>
            <a:fillRect/>
          </a:stretch>
        </p:blipFill>
        <p:spPr bwMode="auto">
          <a:xfrm>
            <a:off x="1763688" y="1961053"/>
            <a:ext cx="2153654" cy="3100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22070"/>
          <a:stretch>
            <a:fillRect/>
          </a:stretch>
        </p:blipFill>
        <p:spPr bwMode="auto">
          <a:xfrm>
            <a:off x="5407007" y="2030763"/>
            <a:ext cx="2261337" cy="2890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Text Box 3"/>
          <p:cNvSpPr txBox="1">
            <a:spLocks noChangeArrowheads="1"/>
          </p:cNvSpPr>
          <p:nvPr/>
        </p:nvSpPr>
        <p:spPr bwMode="auto">
          <a:xfrm>
            <a:off x="76200" y="5468938"/>
            <a:ext cx="8991600" cy="1287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Instructions can be issued only from a single thread in a given cycle in a scalar  processor, which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does not take full advantage of multithreading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Tree>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47609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3.10 Thread-Level Parallelism</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4" y="2420888"/>
            <a:ext cx="8727439" cy="4067780"/>
          </a:xfrm>
          <a:prstGeom prst="rect">
            <a:avLst/>
          </a:prstGeom>
        </p:spPr>
        <p:txBody>
          <a:bodyPr wrap="square">
            <a:spAutoFit/>
          </a:bodyPr>
          <a:lstStyle/>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Simultaneous multithreading</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SMT</a:t>
            </a:r>
          </a:p>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technique for improving the overall efficiency of superscalar CPUs with hardware multithreading.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采用硬件多线程提高超标量</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的总体效率的技术</a:t>
            </a:r>
          </a:p>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Permits multiple independent threads of execution to better utilize the resources provided by modern processor architectures.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允许多个独立线程执行，以更好地利用现代处理器体系结构所提供的资源</a:t>
            </a:r>
          </a:p>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Fig.3.57 demonstrate the support of multithreading with superscalar processors.</a:t>
            </a:r>
          </a:p>
        </p:txBody>
      </p:sp>
      <p:sp>
        <p:nvSpPr>
          <p:cNvPr id="7" name="Text Box 4"/>
          <p:cNvSpPr txBox="1">
            <a:spLocks noChangeArrowheads="1"/>
          </p:cNvSpPr>
          <p:nvPr/>
        </p:nvSpPr>
        <p:spPr bwMode="auto">
          <a:xfrm>
            <a:off x="304446" y="1119275"/>
            <a:ext cx="8496300" cy="1017844"/>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Simultaneously Multithreading  </a:t>
            </a:r>
          </a:p>
          <a:p>
            <a:pPr algn="ctr">
              <a:spcBef>
                <a:spcPts val="0"/>
              </a:spcBef>
            </a:pPr>
            <a:r>
              <a:rPr lang="zh-CN" altLang="en-US" sz="3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同时多线程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47609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3.10 Thread-Level Parallelism</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89413" y="1108076"/>
            <a:ext cx="8727439" cy="784830"/>
          </a:xfrm>
          <a:prstGeom prst="rect">
            <a:avLst/>
          </a:prstGeom>
        </p:spPr>
        <p:txBody>
          <a:bodyPr wrap="square">
            <a:spAutoFit/>
          </a:bodyPr>
          <a:lstStyle/>
          <a:p>
            <a:pPr marL="457200" indent="-457200" algn="just">
              <a:lnSpc>
                <a:spcPts val="2700"/>
              </a:lnSpc>
              <a:spcBef>
                <a:spcPts val="0"/>
              </a:spcBef>
              <a:spcAft>
                <a:spcPts val="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demonstrate the support of multithreading with superscalar processors.</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240024"/>
            <a:ext cx="2307974" cy="2839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322" y="2027595"/>
            <a:ext cx="2736006" cy="3269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Text Box 3"/>
          <p:cNvSpPr txBox="1">
            <a:spLocks noChangeArrowheads="1"/>
          </p:cNvSpPr>
          <p:nvPr/>
        </p:nvSpPr>
        <p:spPr bwMode="auto">
          <a:xfrm>
            <a:off x="1461548" y="5276275"/>
            <a:ext cx="6399213" cy="42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nSpc>
                <a:spcPct val="90000"/>
              </a:lnSpc>
              <a:spcBef>
                <a:spcPts val="600"/>
              </a:spcBef>
              <a:buFont typeface="Symbol" panose="05050102010706020507" pitchFamily="18" charset="2"/>
              <a:buNone/>
            </a:pPr>
            <a:r>
              <a:rPr lang="en-US" altLang="zh-CN" sz="2400" b="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 IMT Superscalar        (b) BMT Superscalar </a:t>
            </a:r>
            <a:endParaRPr lang="en-US" altLang="zh-CN" sz="2400" b="1">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504" y="225425"/>
            <a:ext cx="4760919" cy="426142"/>
          </a:xfrm>
        </p:spPr>
        <p:txBody>
          <a:bodyPr/>
          <a:lstStyle/>
          <a:p>
            <a:r>
              <a:rPr lang="en-US" altLang="zh-CN" sz="2800" dirty="0">
                <a:solidFill>
                  <a:srgbClr val="800000"/>
                </a:solidFill>
                <a:latin typeface="Times New Roman" panose="02020603050405020304" pitchFamily="18" charset="0"/>
                <a:ea typeface="宋体" panose="02010600030101010101" pitchFamily="2" charset="-122"/>
              </a:rPr>
              <a:t>3.10 Thread-Level Parallelism</a:t>
            </a:r>
            <a:endParaRPr lang="en-US" altLang="zh-CN" sz="20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304446" y="1119275"/>
            <a:ext cx="8496300" cy="263367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50000"/>
              </a:spcBef>
            </a:pP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3.10.3 Intel Hyper-Threading Technology</a:t>
            </a:r>
          </a:p>
          <a:p>
            <a:pPr algn="ctr">
              <a:spcBef>
                <a:spcPct val="50000"/>
              </a:spcBef>
            </a:pPr>
            <a:r>
              <a:rPr lang="zh-CN" altLang="en-US" sz="3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超线程技术</a:t>
            </a:r>
            <a:endParaRPr lang="en-US" altLang="zh-CN" sz="3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algn="ctr">
              <a:spcBef>
                <a:spcPct val="50000"/>
              </a:spcBef>
            </a:pP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3.10.4 Multi-Core Processor Technology</a:t>
            </a:r>
          </a:p>
          <a:p>
            <a:pPr algn="ctr">
              <a:spcBef>
                <a:spcPct val="50000"/>
              </a:spcBef>
            </a:pPr>
            <a:r>
              <a:rPr lang="zh-CN" altLang="en-US" sz="3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多核技术</a:t>
            </a:r>
            <a:r>
              <a:rPr lang="en-US" altLang="zh-CN" sz="3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4. Memory access/branch completion cycle (MEM):</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访存</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分支操作完成</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106806" y="1988840"/>
            <a:ext cx="8857682" cy="830997"/>
          </a:xfrm>
          <a:prstGeom prst="rect">
            <a:avLst/>
          </a:prstGeom>
        </p:spPr>
        <p:txBody>
          <a:bodyPr wrap="square">
            <a:spAutoFit/>
          </a:bodyPr>
          <a:lstStyle/>
          <a:p>
            <a:pPr marL="342900" indent="-342900" algn="just">
              <a:buFont typeface="Wingdings" panose="05000000000000000000" pitchFamily="2" charset="2"/>
              <a:buChar char="u"/>
            </a:pPr>
            <a:r>
              <a:rPr lang="en-US" altLang="zh-CN" dirty="0">
                <a:solidFill>
                  <a:schemeClr val="tx1"/>
                </a:solidFill>
                <a:latin typeface="Times New Roman" panose="02020603050405020304" pitchFamily="18" charset="0"/>
                <a:cs typeface="Times New Roman" panose="02020603050405020304" pitchFamily="18" charset="0"/>
              </a:rPr>
              <a:t>The only DLX instructions active in this cycle are </a:t>
            </a:r>
            <a:r>
              <a:rPr lang="en-US" altLang="zh-CN" dirty="0">
                <a:solidFill>
                  <a:srgbClr val="800000"/>
                </a:solidFill>
                <a:latin typeface="Times New Roman" panose="02020603050405020304" pitchFamily="18" charset="0"/>
                <a:cs typeface="Times New Roman" panose="02020603050405020304" pitchFamily="18" charset="0"/>
              </a:rPr>
              <a:t>loads, stores, and braches</a:t>
            </a: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accent2"/>
                </a:solidFill>
                <a:latin typeface="Times New Roman" panose="02020603050405020304" pitchFamily="18" charset="0"/>
                <a:cs typeface="Times New Roman" panose="02020603050405020304" pitchFamily="18" charset="0"/>
              </a:rPr>
              <a:t>只有</a:t>
            </a:r>
            <a:r>
              <a:rPr lang="en-US" altLang="zh-CN" dirty="0">
                <a:solidFill>
                  <a:schemeClr val="accent2"/>
                </a:solidFill>
                <a:latin typeface="Times New Roman" panose="02020603050405020304" pitchFamily="18" charset="0"/>
                <a:cs typeface="Times New Roman" panose="02020603050405020304" pitchFamily="18" charset="0"/>
              </a:rPr>
              <a:t>load</a:t>
            </a:r>
            <a:r>
              <a:rPr lang="zh-CN" altLang="en-US" dirty="0">
                <a:solidFill>
                  <a:schemeClr val="accent2"/>
                </a:solidFill>
                <a:latin typeface="Times New Roman" panose="02020603050405020304" pitchFamily="18" charset="0"/>
                <a:cs typeface="Times New Roman" panose="02020603050405020304" pitchFamily="18" charset="0"/>
              </a:rPr>
              <a:t>、</a:t>
            </a:r>
            <a:r>
              <a:rPr lang="en-US" altLang="zh-CN" dirty="0">
                <a:solidFill>
                  <a:schemeClr val="accent2"/>
                </a:solidFill>
                <a:latin typeface="Times New Roman" panose="02020603050405020304" pitchFamily="18" charset="0"/>
                <a:cs typeface="Times New Roman" panose="02020603050405020304" pitchFamily="18" charset="0"/>
              </a:rPr>
              <a:t>store</a:t>
            </a:r>
            <a:r>
              <a:rPr lang="zh-CN" altLang="en-US" dirty="0">
                <a:solidFill>
                  <a:schemeClr val="accent2"/>
                </a:solidFill>
                <a:latin typeface="Times New Roman" panose="02020603050405020304" pitchFamily="18" charset="0"/>
                <a:cs typeface="Times New Roman" panose="02020603050405020304" pitchFamily="18" charset="0"/>
              </a:rPr>
              <a:t>和</a:t>
            </a:r>
            <a:r>
              <a:rPr lang="en-US" altLang="zh-CN" dirty="0">
                <a:solidFill>
                  <a:schemeClr val="accent2"/>
                </a:solidFill>
                <a:latin typeface="Times New Roman" panose="02020603050405020304" pitchFamily="18" charset="0"/>
                <a:cs typeface="Times New Roman" panose="02020603050405020304" pitchFamily="18" charset="0"/>
              </a:rPr>
              <a:t>branch</a:t>
            </a:r>
            <a:r>
              <a:rPr lang="zh-CN" altLang="en-US" dirty="0">
                <a:solidFill>
                  <a:schemeClr val="accent2"/>
                </a:solidFill>
                <a:latin typeface="Times New Roman" panose="02020603050405020304" pitchFamily="18" charset="0"/>
                <a:cs typeface="Times New Roman" panose="02020603050405020304" pitchFamily="18" charset="0"/>
              </a:rPr>
              <a:t>指令在这个周期活跃</a:t>
            </a:r>
            <a:endParaRPr lang="en-US" altLang="zh-CN" dirty="0">
              <a:solidFill>
                <a:schemeClr val="accent2"/>
              </a:solidFill>
              <a:latin typeface="Times New Roman" panose="02020603050405020304" pitchFamily="18" charset="0"/>
              <a:cs typeface="Times New Roman" panose="02020603050405020304" pitchFamily="18" charset="0"/>
            </a:endParaRPr>
          </a:p>
        </p:txBody>
      </p:sp>
      <p:sp>
        <p:nvSpPr>
          <p:cNvPr id="12" name="矩形 11"/>
          <p:cNvSpPr/>
          <p:nvPr/>
        </p:nvSpPr>
        <p:spPr>
          <a:xfrm>
            <a:off x="87693" y="2780928"/>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① </a:t>
            </a:r>
            <a:r>
              <a:rPr lang="en-US" altLang="zh-CN" dirty="0">
                <a:solidFill>
                  <a:srgbClr val="800000"/>
                </a:solidFill>
                <a:latin typeface="Times New Roman" panose="02020603050405020304" pitchFamily="18" charset="0"/>
                <a:cs typeface="Times New Roman" panose="02020603050405020304" pitchFamily="18" charset="0"/>
              </a:rPr>
              <a:t>Memory reference: load and store </a:t>
            </a:r>
            <a:r>
              <a:rPr lang="zh-CN" altLang="en-US" dirty="0">
                <a:solidFill>
                  <a:schemeClr val="accent2"/>
                </a:solidFill>
                <a:latin typeface="Times New Roman" panose="02020603050405020304" pitchFamily="18" charset="0"/>
                <a:cs typeface="Times New Roman" panose="02020603050405020304" pitchFamily="18" charset="0"/>
              </a:rPr>
              <a:t>寄存器引用</a:t>
            </a:r>
            <a:r>
              <a:rPr lang="en-US" altLang="zh-CN" dirty="0">
                <a:solidFill>
                  <a:schemeClr val="accent2"/>
                </a:solidFill>
                <a:latin typeface="Times New Roman" panose="02020603050405020304" pitchFamily="18" charset="0"/>
                <a:cs typeface="Times New Roman" panose="02020603050405020304" pitchFamily="18" charset="0"/>
              </a:rPr>
              <a:t>:</a:t>
            </a:r>
          </a:p>
        </p:txBody>
      </p:sp>
      <p:grpSp>
        <p:nvGrpSpPr>
          <p:cNvPr id="13" name="组合 12"/>
          <p:cNvGrpSpPr/>
          <p:nvPr/>
        </p:nvGrpSpPr>
        <p:grpSpPr>
          <a:xfrm>
            <a:off x="1907704" y="3282527"/>
            <a:ext cx="5616624" cy="1154585"/>
            <a:chOff x="2483768" y="1720853"/>
            <a:chExt cx="5616624" cy="1154585"/>
          </a:xfrm>
        </p:grpSpPr>
        <p:sp>
          <p:nvSpPr>
            <p:cNvPr id="14" name="矩形 13"/>
            <p:cNvSpPr/>
            <p:nvPr/>
          </p:nvSpPr>
          <p:spPr bwMode="auto">
            <a:xfrm>
              <a:off x="3275856" y="1720853"/>
              <a:ext cx="4392488" cy="1154585"/>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5" name="矩形 14"/>
            <p:cNvSpPr/>
            <p:nvPr/>
          </p:nvSpPr>
          <p:spPr>
            <a:xfrm>
              <a:off x="2483768" y="1781989"/>
              <a:ext cx="5616624" cy="1015663"/>
            </a:xfrm>
            <a:prstGeom prst="rect">
              <a:avLst/>
            </a:prstGeom>
          </p:spPr>
          <p:txBody>
            <a:bodyPr wrap="square">
              <a:spAutoFit/>
            </a:bodyPr>
            <a:lstStyle/>
            <a:p>
              <a:pPr lvl="2"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LMD←Mem</a:t>
              </a:r>
              <a:r>
                <a:rPr lang="en-US" altLang="zh-CN" dirty="0">
                  <a:solidFill>
                    <a:schemeClr val="bg1"/>
                  </a:solidFill>
                  <a:latin typeface="华文中宋" panose="02010600040101010101" pitchFamily="2" charset="-122"/>
                  <a:ea typeface="华文中宋" panose="02010600040101010101" pitchFamily="2" charset="-122"/>
                </a:rPr>
                <a:t>[</a:t>
              </a:r>
              <a:r>
                <a:rPr lang="en-US" altLang="zh-CN" dirty="0" err="1">
                  <a:solidFill>
                    <a:schemeClr val="bg1"/>
                  </a:solidFill>
                  <a:latin typeface="华文中宋" panose="02010600040101010101" pitchFamily="2" charset="-122"/>
                  <a:ea typeface="华文中宋" panose="02010600040101010101" pitchFamily="2" charset="-122"/>
                </a:rPr>
                <a:t>ALUoutput</a:t>
              </a:r>
              <a:r>
                <a:rPr lang="en-US" altLang="zh-CN" dirty="0">
                  <a:solidFill>
                    <a:schemeClr val="bg1"/>
                  </a:solidFill>
                  <a:latin typeface="华文中宋" panose="02010600040101010101" pitchFamily="2" charset="-122"/>
                  <a:ea typeface="华文中宋" panose="02010600040101010101" pitchFamily="2" charset="-122"/>
                </a:rPr>
                <a:t>]  or</a:t>
              </a:r>
            </a:p>
            <a:p>
              <a:pPr lvl="2" eaLnBrk="1" hangingPunct="1">
                <a:spcBef>
                  <a:spcPct val="50000"/>
                </a:spcBef>
              </a:pPr>
              <a:r>
                <a:rPr lang="en-US" altLang="zh-CN" dirty="0">
                  <a:solidFill>
                    <a:schemeClr val="bg1"/>
                  </a:solidFill>
                  <a:latin typeface="华文中宋" panose="02010600040101010101" pitchFamily="2" charset="-122"/>
                  <a:ea typeface="华文中宋" panose="02010600040101010101" pitchFamily="2" charset="-122"/>
                </a:rPr>
                <a:t>Mem[</a:t>
              </a:r>
              <a:r>
                <a:rPr lang="en-US" altLang="zh-CN" dirty="0" err="1">
                  <a:solidFill>
                    <a:schemeClr val="bg1"/>
                  </a:solidFill>
                  <a:latin typeface="华文中宋" panose="02010600040101010101" pitchFamily="2" charset="-122"/>
                  <a:ea typeface="华文中宋" panose="02010600040101010101" pitchFamily="2" charset="-122"/>
                </a:rPr>
                <a:t>ALUoutput</a:t>
              </a:r>
              <a:r>
                <a:rPr lang="en-US" altLang="zh-CN" dirty="0">
                  <a:solidFill>
                    <a:schemeClr val="bg1"/>
                  </a:solidFill>
                  <a:latin typeface="华文中宋" panose="02010600040101010101" pitchFamily="2" charset="-122"/>
                  <a:ea typeface="华文中宋" panose="02010600040101010101" pitchFamily="2" charset="-122"/>
                </a:rPr>
                <a:t>]←B</a:t>
              </a:r>
            </a:p>
          </p:txBody>
        </p:sp>
      </p:grpSp>
      <p:sp>
        <p:nvSpPr>
          <p:cNvPr id="16" name="矩形 15"/>
          <p:cNvSpPr/>
          <p:nvPr/>
        </p:nvSpPr>
        <p:spPr>
          <a:xfrm>
            <a:off x="87693" y="4149080"/>
            <a:ext cx="8857682" cy="2677656"/>
          </a:xfrm>
          <a:prstGeom prst="rect">
            <a:avLst/>
          </a:prstGeom>
        </p:spPr>
        <p:txBody>
          <a:bodyPr wrap="square">
            <a:spAutoFit/>
          </a:bodyPr>
          <a:lstStyle/>
          <a:p>
            <a:pPr marL="342900" indent="-342900" algn="just">
              <a:buSzPct val="100000"/>
              <a:buFont typeface="Wingdings" panose="05000000000000000000" pitchFamily="2" charset="2"/>
              <a:buChar char="u"/>
            </a:pPr>
            <a:r>
              <a:rPr lang="en-US" altLang="zh-CN" dirty="0">
                <a:solidFill>
                  <a:srgbClr val="800000"/>
                </a:solidFill>
                <a:latin typeface="Times New Roman" panose="02020603050405020304" pitchFamily="18" charset="0"/>
                <a:cs typeface="Times New Roman" panose="02020603050405020304" pitchFamily="18" charset="0"/>
              </a:rPr>
              <a:t>Operation:</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If is load, data returns from memory and is placed in the LMD (load memory data) register.</a:t>
            </a:r>
            <a:endParaRPr lang="zh-CN" altLang="en-US" dirty="0">
              <a:solidFill>
                <a:schemeClr val="tx1"/>
              </a:solidFill>
              <a:latin typeface="Times New Roman" panose="02020603050405020304" pitchFamily="18" charset="0"/>
              <a:cs typeface="Times New Roman" panose="02020603050405020304" pitchFamily="18" charset="0"/>
            </a:endParaRP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If is store, the data from B register is written into memory. </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In either case the address used is computed during the prior cycle and stored in </a:t>
            </a:r>
            <a:r>
              <a:rPr lang="en-US" altLang="zh-CN" dirty="0" err="1">
                <a:solidFill>
                  <a:schemeClr val="tx1"/>
                </a:solidFill>
                <a:latin typeface="Times New Roman" panose="02020603050405020304" pitchFamily="18" charset="0"/>
                <a:cs typeface="Times New Roman" panose="02020603050405020304" pitchFamily="18" charset="0"/>
              </a:rPr>
              <a:t>ALUOutput</a:t>
            </a: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accent2"/>
                </a:solidFill>
                <a:latin typeface="Times New Roman" panose="02020603050405020304" pitchFamily="18" charset="0"/>
                <a:cs typeface="Times New Roman" panose="02020603050405020304" pitchFamily="18" charset="0"/>
              </a:rPr>
              <a:t>地址存在</a:t>
            </a:r>
            <a:r>
              <a:rPr lang="en-US" altLang="zh-CN" dirty="0" err="1">
                <a:solidFill>
                  <a:schemeClr val="accent2"/>
                </a:solidFill>
                <a:latin typeface="Times New Roman" panose="02020603050405020304" pitchFamily="18" charset="0"/>
                <a:cs typeface="Times New Roman" panose="02020603050405020304" pitchFamily="18" charset="0"/>
              </a:rPr>
              <a:t>ALUOutput</a:t>
            </a:r>
            <a:r>
              <a:rPr lang="zh-CN" altLang="en-US" dirty="0">
                <a:solidFill>
                  <a:schemeClr val="accent2"/>
                </a:solidFill>
                <a:latin typeface="Times New Roman" panose="02020603050405020304" pitchFamily="18" charset="0"/>
                <a:cs typeface="Times New Roman" panose="02020603050405020304" pitchFamily="18" charset="0"/>
              </a:rPr>
              <a:t>中</a:t>
            </a:r>
            <a:r>
              <a:rPr lang="en-US" altLang="zh-CN" dirty="0">
                <a:solidFill>
                  <a:schemeClr val="accent2"/>
                </a:solidFill>
                <a:latin typeface="Times New Roman" panose="02020603050405020304" pitchFamily="18" charset="0"/>
                <a:cs typeface="Times New Roman" panose="02020603050405020304" pitchFamily="18" charset="0"/>
              </a:rPr>
              <a:t>, </a:t>
            </a:r>
            <a:r>
              <a:rPr lang="zh-CN" altLang="en-US" dirty="0">
                <a:solidFill>
                  <a:schemeClr val="accent2"/>
                </a:solidFill>
                <a:latin typeface="Times New Roman" panose="02020603050405020304" pitchFamily="18" charset="0"/>
                <a:cs typeface="Times New Roman" panose="02020603050405020304" pitchFamily="18" charset="0"/>
              </a:rPr>
              <a:t>已经在前一个周期计算出来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48931" y="209183"/>
            <a:ext cx="2444580" cy="533288"/>
          </a:xfrm>
        </p:spPr>
        <p:txBody>
          <a:bodyPr/>
          <a:lstStyle/>
          <a:p>
            <a:r>
              <a:rPr lang="zh-CN" altLang="en-US" sz="3600" dirty="0">
                <a:solidFill>
                  <a:srgbClr val="800000"/>
                </a:solidFill>
                <a:latin typeface="Times New Roman" panose="02020603050405020304" pitchFamily="18" charset="0"/>
                <a:ea typeface="宋体" panose="02010600030101010101" pitchFamily="2" charset="-122"/>
              </a:rPr>
              <a:t>第三章总结</a:t>
            </a:r>
            <a:endParaRPr lang="en-US" altLang="zh-CN" sz="2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2" y="1108076"/>
            <a:ext cx="8727439" cy="4220643"/>
          </a:xfrm>
          <a:prstGeom prst="rect">
            <a:avLst/>
          </a:prstGeom>
        </p:spPr>
        <p:txBody>
          <a:bodyPr wrap="square">
            <a:spAutoFit/>
          </a:bodyPr>
          <a:lstStyle/>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3.1 What is Pipelining</a:t>
            </a:r>
          </a:p>
          <a:p>
            <a:pPr lvl="1" indent="-457200" algn="just">
              <a:lnSpc>
                <a:spcPts val="31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Pipelining: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an implementation technique whereby multiple instructions are overlapped in execution.</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多指令重叠运行。</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Different steps are completing different parts of different instructions in parallel.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不同步骤并行完成不同指令的不同部分</a:t>
            </a:r>
          </a:p>
          <a:p>
            <a:pPr marL="457200" indent="-457200" algn="just">
              <a:lnSpc>
                <a:spcPts val="3100"/>
              </a:lnSpc>
              <a:spcBef>
                <a:spcPts val="0"/>
              </a:spcBef>
              <a:spcAft>
                <a:spcPts val="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Simple Implementation of DLX</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 ID, EX, MEM, WB. </a:t>
            </a:r>
          </a:p>
          <a:p>
            <a:pPr marL="457200" indent="-457200" algn="just">
              <a:lnSpc>
                <a:spcPts val="3100"/>
              </a:lnSpc>
              <a:spcBef>
                <a:spcPts val="0"/>
              </a:spcBef>
              <a:spcAft>
                <a:spcPts val="0"/>
              </a:spcAft>
              <a:buSzPct val="100000"/>
              <a:buFont typeface="Symbol" panose="05050102010706020507" pitchFamily="18" charset="2"/>
              <a:buChar char="¨"/>
            </a:pP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1026"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2555776" y="3861048"/>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rch13"/>
          <p:cNvPicPr>
            <a:picLocks noChangeAspect="1" noChangeArrowheads="1"/>
          </p:cNvPicPr>
          <p:nvPr/>
        </p:nvPicPr>
        <p:blipFill rotWithShape="1">
          <a:blip r:embed="rId4">
            <a:extLst>
              <a:ext uri="{28A0092B-C50C-407E-A947-70E740481C1C}">
                <a14:useLocalDpi xmlns:a14="http://schemas.microsoft.com/office/drawing/2010/main" val="0"/>
              </a:ext>
            </a:extLst>
          </a:blip>
          <a:srcRect l="3538" t="21513" r="4327" b="7572"/>
          <a:stretch>
            <a:fillRect/>
          </a:stretch>
        </p:blipFill>
        <p:spPr bwMode="auto">
          <a:xfrm>
            <a:off x="3419872" y="3921989"/>
            <a:ext cx="4896544" cy="28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48931" y="209183"/>
            <a:ext cx="2444580" cy="533288"/>
          </a:xfrm>
        </p:spPr>
        <p:txBody>
          <a:bodyPr/>
          <a:lstStyle/>
          <a:p>
            <a:r>
              <a:rPr lang="zh-CN" altLang="en-US" sz="3600" dirty="0">
                <a:solidFill>
                  <a:srgbClr val="800000"/>
                </a:solidFill>
                <a:latin typeface="Times New Roman" panose="02020603050405020304" pitchFamily="18" charset="0"/>
                <a:ea typeface="宋体" panose="02010600030101010101" pitchFamily="2" charset="-122"/>
              </a:rPr>
              <a:t>第三章总结</a:t>
            </a:r>
            <a:endParaRPr lang="en-US" altLang="zh-CN" sz="2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2" y="1108076"/>
            <a:ext cx="8727439" cy="1998496"/>
          </a:xfrm>
          <a:prstGeom prst="rect">
            <a:avLst/>
          </a:prstGeom>
        </p:spPr>
        <p:txBody>
          <a:bodyPr wrap="square">
            <a:spAutoFit/>
          </a:bodyPr>
          <a:lstStyle/>
          <a:p>
            <a:pPr>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3.2 </a:t>
            </a:r>
            <a:r>
              <a:rPr lang="en-US" altLang="zh-CN" sz="2800" dirty="0">
                <a:solidFill>
                  <a:srgbClr val="800000"/>
                </a:solidFill>
                <a:latin typeface="Times New Roman" panose="02020603050405020304" pitchFamily="18" charset="0"/>
                <a:ea typeface="宋体" panose="02010600030101010101" pitchFamily="2" charset="-122"/>
              </a:rPr>
              <a:t>The Basic Pipeline for DLX</a:t>
            </a:r>
            <a:endParaRPr lang="en-US" altLang="zh-CN" sz="2800" dirty="0">
              <a:solidFill>
                <a:schemeClr val="tx1"/>
              </a:solidFill>
              <a:latin typeface="Times New Roman" panose="02020603050405020304" pitchFamily="18" charset="0"/>
              <a:ea typeface="宋体" panose="02010600030101010101" pitchFamily="2" charset="-122"/>
            </a:endParaRPr>
          </a:p>
          <a:p>
            <a:pPr marL="457200" indent="-457200" algn="just">
              <a:lnSpc>
                <a:spcPct val="800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Almost no changes to non-pipeline DLX, just </a:t>
            </a:r>
            <a:r>
              <a:rPr lang="en-US" altLang="zh-CN" sz="2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start a new instruction on each clock cycle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只需在每个时钟周期开始一条新指令</a:t>
            </a: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1026"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5004088" y="1124744"/>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1691680" y="2636912"/>
            <a:ext cx="5752706" cy="1880844"/>
          </a:xfrm>
          <a:prstGeom prst="rect">
            <a:avLst/>
          </a:prstGeom>
        </p:spPr>
      </p:pic>
      <p:sp>
        <p:nvSpPr>
          <p:cNvPr id="3" name="矩形 2"/>
          <p:cNvSpPr/>
          <p:nvPr/>
        </p:nvSpPr>
        <p:spPr>
          <a:xfrm>
            <a:off x="107502" y="4655195"/>
            <a:ext cx="8984332" cy="1126462"/>
          </a:xfrm>
          <a:prstGeom prst="rect">
            <a:avLst/>
          </a:prstGeom>
        </p:spPr>
        <p:txBody>
          <a:bodyPr wrap="square">
            <a:spAutoFit/>
          </a:bodyPr>
          <a:lstStyle/>
          <a:p>
            <a:pPr marL="457200" indent="-457200" algn="just">
              <a:lnSpc>
                <a:spcPct val="800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registers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latches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Requires that values passed from one pipe stage to the next must be placed in the registers. </a:t>
            </a: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48931" y="209183"/>
            <a:ext cx="2444580" cy="533288"/>
          </a:xfrm>
        </p:spPr>
        <p:txBody>
          <a:bodyPr/>
          <a:lstStyle/>
          <a:p>
            <a:r>
              <a:rPr lang="zh-CN" altLang="en-US" sz="3600" dirty="0">
                <a:solidFill>
                  <a:srgbClr val="800000"/>
                </a:solidFill>
                <a:latin typeface="Times New Roman" panose="02020603050405020304" pitchFamily="18" charset="0"/>
                <a:ea typeface="宋体" panose="02010600030101010101" pitchFamily="2" charset="-122"/>
              </a:rPr>
              <a:t>第三章总结</a:t>
            </a:r>
            <a:endParaRPr lang="en-US" altLang="zh-CN" sz="2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2" y="1108076"/>
            <a:ext cx="8727439" cy="887422"/>
          </a:xfrm>
          <a:prstGeom prst="rect">
            <a:avLst/>
          </a:prstGeom>
        </p:spPr>
        <p:txBody>
          <a:bodyPr wrap="square">
            <a:spAutoFit/>
          </a:bodyPr>
          <a:lstStyle/>
          <a:p>
            <a:pPr>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3.2 </a:t>
            </a:r>
            <a:r>
              <a:rPr lang="en-US" altLang="zh-CN" sz="2800" dirty="0">
                <a:solidFill>
                  <a:srgbClr val="800000"/>
                </a:solidFill>
                <a:latin typeface="Times New Roman" panose="02020603050405020304" pitchFamily="18" charset="0"/>
                <a:ea typeface="宋体" panose="02010600030101010101" pitchFamily="2" charset="-122"/>
              </a:rPr>
              <a:t>The Basic Pipeline for DLX</a:t>
            </a:r>
            <a:endParaRPr lang="en-US" altLang="zh-CN" sz="2800" dirty="0">
              <a:solidFill>
                <a:schemeClr val="tx1"/>
              </a:solidFill>
              <a:latin typeface="Times New Roman" panose="02020603050405020304" pitchFamily="18" charset="0"/>
              <a:ea typeface="宋体" panose="02010600030101010101" pitchFamily="2" charset="-122"/>
            </a:endParaRPr>
          </a:p>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1026"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5004088" y="1124744"/>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4916" y="1669644"/>
            <a:ext cx="8984332" cy="437043"/>
          </a:xfrm>
          <a:prstGeom prst="rect">
            <a:avLst/>
          </a:prstGeom>
        </p:spPr>
        <p:txBody>
          <a:bodyPr wrap="square">
            <a:spAutoFit/>
          </a:bodyPr>
          <a:lstStyle/>
          <a:p>
            <a:pPr marL="457200" indent="-457200" algn="just">
              <a:lnSpc>
                <a:spcPct val="800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registers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latches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Picture 2" descr="arch13"/>
          <p:cNvPicPr>
            <a:picLocks noChangeAspect="1" noChangeArrowheads="1"/>
          </p:cNvPicPr>
          <p:nvPr/>
        </p:nvPicPr>
        <p:blipFill rotWithShape="1">
          <a:blip r:embed="rId4">
            <a:extLst>
              <a:ext uri="{28A0092B-C50C-407E-A947-70E740481C1C}">
                <a14:useLocalDpi xmlns:a14="http://schemas.microsoft.com/office/drawing/2010/main" val="0"/>
              </a:ext>
            </a:extLst>
          </a:blip>
          <a:srcRect l="3538" t="21513" r="4327" b="7572"/>
          <a:stretch>
            <a:fillRect/>
          </a:stretch>
        </p:blipFill>
        <p:spPr bwMode="auto">
          <a:xfrm>
            <a:off x="1187624" y="2255587"/>
            <a:ext cx="6999803" cy="402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arch32"/>
          <p:cNvPicPr>
            <a:picLocks noChangeAspect="1" noChangeArrowheads="1"/>
          </p:cNvPicPr>
          <p:nvPr/>
        </p:nvPicPr>
        <p:blipFill rotWithShape="1">
          <a:blip r:embed="rId5">
            <a:extLst>
              <a:ext uri="{28A0092B-C50C-407E-A947-70E740481C1C}">
                <a14:useLocalDpi xmlns:a14="http://schemas.microsoft.com/office/drawing/2010/main" val="0"/>
              </a:ext>
            </a:extLst>
          </a:blip>
          <a:srcRect l="2326" t="13885" r="3487"/>
          <a:stretch>
            <a:fillRect/>
          </a:stretch>
        </p:blipFill>
        <p:spPr bwMode="auto">
          <a:xfrm>
            <a:off x="996874" y="2106686"/>
            <a:ext cx="7391549" cy="4606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48931" y="209183"/>
            <a:ext cx="2444580" cy="533288"/>
          </a:xfrm>
        </p:spPr>
        <p:txBody>
          <a:bodyPr/>
          <a:lstStyle/>
          <a:p>
            <a:r>
              <a:rPr lang="zh-CN" altLang="en-US" sz="3600" dirty="0">
                <a:solidFill>
                  <a:srgbClr val="800000"/>
                </a:solidFill>
                <a:latin typeface="Times New Roman" panose="02020603050405020304" pitchFamily="18" charset="0"/>
                <a:ea typeface="宋体" panose="02010600030101010101" pitchFamily="2" charset="-122"/>
              </a:rPr>
              <a:t>第三章总结</a:t>
            </a:r>
            <a:endParaRPr lang="en-US" altLang="zh-CN" sz="2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2" y="1108076"/>
            <a:ext cx="8727439" cy="1336263"/>
          </a:xfrm>
          <a:prstGeom prst="rect">
            <a:avLst/>
          </a:prstGeom>
        </p:spPr>
        <p:txBody>
          <a:bodyPr wrap="square">
            <a:spAutoFit/>
          </a:bodyPr>
          <a:lstStyle/>
          <a:p>
            <a:pPr>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3.2 </a:t>
            </a:r>
            <a:r>
              <a:rPr lang="en-US" altLang="zh-CN" sz="2800" dirty="0">
                <a:solidFill>
                  <a:srgbClr val="800000"/>
                </a:solidFill>
                <a:latin typeface="Times New Roman" panose="02020603050405020304" pitchFamily="18" charset="0"/>
                <a:ea typeface="宋体" panose="02010600030101010101" pitchFamily="2" charset="-122"/>
              </a:rPr>
              <a:t>The Basic Pipeline for DLX</a:t>
            </a:r>
            <a:endParaRPr lang="en-US" altLang="zh-CN" sz="2800" dirty="0">
              <a:solidFill>
                <a:schemeClr val="tx1"/>
              </a:solidFill>
              <a:latin typeface="Times New Roman" panose="02020603050405020304" pitchFamily="18" charset="0"/>
              <a:ea typeface="宋体" panose="02010600030101010101" pitchFamily="2" charset="-122"/>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Events on every pipes stage of the DLX pipeline</a:t>
            </a:r>
          </a:p>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1026"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5004088" y="1124744"/>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8367664" y="153442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7956376" y="153442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1516747" y="2060848"/>
            <a:ext cx="6686398" cy="2185846"/>
          </a:xfrm>
          <a:prstGeom prst="rect">
            <a:avLst/>
          </a:prstGeom>
        </p:spPr>
      </p:pic>
      <p:pic>
        <p:nvPicPr>
          <p:cNvPr id="5" name="图片 4"/>
          <p:cNvPicPr>
            <a:picLocks noChangeAspect="1"/>
          </p:cNvPicPr>
          <p:nvPr/>
        </p:nvPicPr>
        <p:blipFill>
          <a:blip r:embed="rId5"/>
          <a:stretch>
            <a:fillRect/>
          </a:stretch>
        </p:blipFill>
        <p:spPr>
          <a:xfrm>
            <a:off x="1553346" y="4369481"/>
            <a:ext cx="6691062" cy="2458598"/>
          </a:xfrm>
          <a:prstGeom prst="rect">
            <a:avLst/>
          </a:prstGeom>
        </p:spPr>
      </p:pic>
    </p:spTree>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48931" y="209183"/>
            <a:ext cx="2444580" cy="533288"/>
          </a:xfrm>
        </p:spPr>
        <p:txBody>
          <a:bodyPr/>
          <a:lstStyle/>
          <a:p>
            <a:r>
              <a:rPr lang="zh-CN" altLang="en-US" sz="3600" dirty="0">
                <a:solidFill>
                  <a:srgbClr val="800000"/>
                </a:solidFill>
                <a:latin typeface="Times New Roman" panose="02020603050405020304" pitchFamily="18" charset="0"/>
                <a:ea typeface="宋体" panose="02010600030101010101" pitchFamily="2" charset="-122"/>
              </a:rPr>
              <a:t>第三章总结</a:t>
            </a:r>
            <a:endParaRPr lang="en-US" altLang="zh-CN" sz="2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2" y="1108076"/>
            <a:ext cx="8727439" cy="1336263"/>
          </a:xfrm>
          <a:prstGeom prst="rect">
            <a:avLst/>
          </a:prstGeom>
        </p:spPr>
        <p:txBody>
          <a:bodyPr wrap="square">
            <a:spAutoFit/>
          </a:bodyPr>
          <a:lstStyle/>
          <a:p>
            <a:pPr>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3.2 </a:t>
            </a:r>
            <a:r>
              <a:rPr lang="en-US" altLang="zh-CN" sz="2800" dirty="0">
                <a:solidFill>
                  <a:srgbClr val="800000"/>
                </a:solidFill>
                <a:latin typeface="Times New Roman" panose="02020603050405020304" pitchFamily="18" charset="0"/>
                <a:ea typeface="宋体" panose="02010600030101010101" pitchFamily="2" charset="-122"/>
              </a:rPr>
              <a:t>The Basic Pipeline for DLX</a:t>
            </a:r>
            <a:endParaRPr lang="en-US" altLang="zh-CN" sz="2800" dirty="0">
              <a:solidFill>
                <a:schemeClr val="tx1"/>
              </a:solidFill>
              <a:latin typeface="Times New Roman" panose="02020603050405020304" pitchFamily="18" charset="0"/>
              <a:ea typeface="宋体" panose="02010600030101010101" pitchFamily="2" charset="-122"/>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Events on every pipes stage of the DLX pipeline</a:t>
            </a:r>
          </a:p>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1026"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5004088" y="1124744"/>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8367664" y="153442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7956376" y="1534421"/>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877284" y="2080315"/>
            <a:ext cx="7069645" cy="3345717"/>
          </a:xfrm>
          <a:prstGeom prst="rect">
            <a:avLst/>
          </a:prstGeom>
        </p:spPr>
      </p:pic>
      <p:sp>
        <p:nvSpPr>
          <p:cNvPr id="3" name="矩形 2"/>
          <p:cNvSpPr/>
          <p:nvPr/>
        </p:nvSpPr>
        <p:spPr>
          <a:xfrm>
            <a:off x="60550" y="5517232"/>
            <a:ext cx="8703114" cy="836126"/>
          </a:xfrm>
          <a:prstGeom prst="rect">
            <a:avLst/>
          </a:prstGeom>
        </p:spPr>
        <p:txBody>
          <a:bodyPr wrap="square">
            <a:spAutoFit/>
          </a:body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Basic Performance Issues in Pipelining</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水线的基本性能问题</a:t>
            </a:r>
          </a:p>
        </p:txBody>
      </p:sp>
    </p:spTree>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48931" y="209183"/>
            <a:ext cx="2444580" cy="533288"/>
          </a:xfrm>
        </p:spPr>
        <p:txBody>
          <a:bodyPr/>
          <a:lstStyle/>
          <a:p>
            <a:r>
              <a:rPr lang="zh-CN" altLang="en-US" sz="3600" dirty="0">
                <a:solidFill>
                  <a:srgbClr val="800000"/>
                </a:solidFill>
                <a:latin typeface="Times New Roman" panose="02020603050405020304" pitchFamily="18" charset="0"/>
                <a:ea typeface="宋体" panose="02010600030101010101" pitchFamily="2" charset="-122"/>
              </a:rPr>
              <a:t>第三章总结</a:t>
            </a:r>
            <a:endParaRPr lang="en-US" altLang="zh-CN" sz="2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2" y="1108076"/>
            <a:ext cx="8727439" cy="5132174"/>
          </a:xfrm>
          <a:prstGeom prst="rect">
            <a:avLst/>
          </a:prstGeom>
        </p:spPr>
        <p:txBody>
          <a:bodyPr wrap="square">
            <a:spAutoFit/>
          </a:bodyPr>
          <a:lstStyle/>
          <a:p>
            <a:pPr>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3.3 The Major Hurdle of Pipelining– Pipeline Hazards </a:t>
            </a:r>
          </a:p>
          <a:p>
            <a:pPr marL="457200" indent="-457200">
              <a:lnSpc>
                <a:spcPts val="3100"/>
              </a:lnSpc>
              <a:spcBef>
                <a:spcPts val="0"/>
              </a:spcBef>
              <a:spcAft>
                <a:spcPts val="0"/>
              </a:spcAft>
              <a:buSzPct val="100000"/>
              <a:buFont typeface="Wingdings" panose="05000000000000000000" pitchFamily="2" charset="2"/>
              <a:buChar char="u"/>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Hazards: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situations that prevent the next instruction from executing. Hazards reduce performance from the ideal speedup gained by pipelining. </a:t>
            </a:r>
          </a:p>
          <a:p>
            <a:pPr marL="457200" indent="457200" algn="just">
              <a:lnSpc>
                <a:spcPts val="2700"/>
              </a:lnSpc>
              <a:spcBef>
                <a:spcPts val="0"/>
              </a:spcBef>
              <a:spcAft>
                <a:spcPts val="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hazards:</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are resource conflicts, hardware cannot support all possible combinations of instructions in overlapped execution.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700"/>
              </a:lnSpc>
              <a:spcBef>
                <a:spcPts val="0"/>
              </a:spcBef>
              <a:spcAft>
                <a:spcPts val="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hazards: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 instruction depends on the results of a previous instruction.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700"/>
              </a:lnSpc>
              <a:spcBef>
                <a:spcPts val="0"/>
              </a:spcBef>
              <a:spcAft>
                <a:spcPts val="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Control hazards: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arise from the pipelining of branches and other instructions that change PC. </a:t>
            </a:r>
            <a:endPar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13"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6660232" y="2276872"/>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7092280" y="2276872"/>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7524328" y="2276872"/>
            <a:ext cx="396000" cy="39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48931" y="209183"/>
            <a:ext cx="2444580" cy="533288"/>
          </a:xfrm>
        </p:spPr>
        <p:txBody>
          <a:bodyPr/>
          <a:lstStyle/>
          <a:p>
            <a:r>
              <a:rPr lang="zh-CN" altLang="en-US" sz="3600" dirty="0">
                <a:solidFill>
                  <a:srgbClr val="800000"/>
                </a:solidFill>
                <a:latin typeface="Times New Roman" panose="02020603050405020304" pitchFamily="18" charset="0"/>
                <a:ea typeface="宋体" panose="02010600030101010101" pitchFamily="2" charset="-122"/>
              </a:rPr>
              <a:t>第三章总结</a:t>
            </a:r>
            <a:endParaRPr lang="en-US" altLang="zh-CN" sz="2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2" y="1108076"/>
            <a:ext cx="8727439" cy="6491521"/>
          </a:xfrm>
          <a:prstGeom prst="rect">
            <a:avLst/>
          </a:prstGeom>
        </p:spPr>
        <p:txBody>
          <a:bodyPr wrap="square">
            <a:spAutoFit/>
          </a:bodyPr>
          <a:lstStyle/>
          <a:p>
            <a:pPr>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3.4 Pipeline Hazards – structural and data hazards</a:t>
            </a:r>
            <a:endParaRPr lang="en-US" altLang="zh-CN" sz="2800" dirty="0">
              <a:solidFill>
                <a:schemeClr val="tx1"/>
              </a:solidFill>
              <a:latin typeface="Times New Roman" panose="02020603050405020304" pitchFamily="18" charset="0"/>
              <a:ea typeface="宋体" panose="02010600030101010101" pitchFamily="2" charset="-122"/>
            </a:endParaRPr>
          </a:p>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some combination of instructions can not be accommodated because of resource conflicts,</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machine is said to have a structural hazard.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Why a designer allow structural hazards?</a:t>
            </a:r>
          </a:p>
          <a:p>
            <a:pPr marL="457200" indent="-457200" algn="just">
              <a:lnSpc>
                <a:spcPts val="2900"/>
              </a:lnSpc>
              <a:spcBef>
                <a:spcPts val="0"/>
              </a:spcBef>
              <a:spcAft>
                <a:spcPts val="12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Hazard: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occur when pipeline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changes the order of read/write accesses to operands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so that the order differs from the older seen by sequentially executing instructions on an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unpipelined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machine.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(read after write) </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先写后读</a:t>
            </a: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WAW (write after write) </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写后再写</a:t>
            </a: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WAR (write after read) </a:t>
            </a: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先读后写</a:t>
            </a: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12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11"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3563888" y="4257136"/>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3995936" y="4257136"/>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4427984" y="4257136"/>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4073205" y="2636912"/>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4536040" y="2636912"/>
            <a:ext cx="396000" cy="39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48931" y="209183"/>
            <a:ext cx="2444580" cy="533288"/>
          </a:xfrm>
        </p:spPr>
        <p:txBody>
          <a:bodyPr/>
          <a:lstStyle/>
          <a:p>
            <a:r>
              <a:rPr lang="zh-CN" altLang="en-US" sz="3600" dirty="0">
                <a:solidFill>
                  <a:srgbClr val="800000"/>
                </a:solidFill>
                <a:latin typeface="Times New Roman" panose="02020603050405020304" pitchFamily="18" charset="0"/>
                <a:ea typeface="宋体" panose="02010600030101010101" pitchFamily="2" charset="-122"/>
              </a:rPr>
              <a:t>第三章总结</a:t>
            </a:r>
            <a:endParaRPr lang="en-US" altLang="zh-CN" sz="2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2" y="1108076"/>
            <a:ext cx="8727439" cy="6029856"/>
          </a:xfrm>
          <a:prstGeom prst="rect">
            <a:avLst/>
          </a:prstGeom>
        </p:spPr>
        <p:txBody>
          <a:bodyPr wrap="square">
            <a:spAutoFit/>
          </a:bodyPr>
          <a:lstStyle/>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3.5 Pipeline Hazards –Data and control hazard</a:t>
            </a:r>
            <a:endParaRPr lang="en-US" altLang="zh-CN" sz="2800" dirty="0">
              <a:solidFill>
                <a:schemeClr val="tx1"/>
              </a:solidFill>
              <a:latin typeface="Times New Roman" panose="02020603050405020304" pitchFamily="18" charset="0"/>
              <a:ea typeface="宋体" panose="02010600030101010101" pitchFamily="2" charset="-122"/>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Hazard:</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Forwarding.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Data Hazards Requiring Stalls</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Compiler Scheduling for Data Hazards</a:t>
            </a:r>
          </a:p>
          <a:p>
            <a:pPr marL="457200" indent="-457200" algn="just">
              <a:lnSpc>
                <a:spcPts val="2900"/>
              </a:lnSpc>
              <a:spcBef>
                <a:spcPts val="60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Control Hazard:</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① </a:t>
            </a: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freeze or flush the pipeline</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②  Treat branch as not taken </a:t>
            </a:r>
          </a:p>
          <a:p>
            <a:pPr marL="457200" indent="457200" algn="just">
              <a:lnSpc>
                <a:spcPts val="2900"/>
              </a:lnSpc>
              <a:spcBef>
                <a:spcPts val="0"/>
              </a:spcBef>
              <a:spcAft>
                <a:spcPts val="0"/>
              </a:spcAft>
              <a:buSzPct val="50000"/>
              <a:buFont typeface="Wingdings" panose="05000000000000000000" pitchFamily="2" charset="2"/>
              <a:buChar char="Ø"/>
            </a:pP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③ </a:t>
            </a: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Treat branch as taken</a:t>
            </a:r>
          </a:p>
          <a:p>
            <a:pPr marL="457200" indent="457200" algn="just">
              <a:lnSpc>
                <a:spcPts val="2900"/>
              </a:lnSpc>
              <a:spcBef>
                <a:spcPts val="0"/>
              </a:spcBef>
              <a:spcAft>
                <a:spcPts val="0"/>
              </a:spcAft>
              <a:buSzPct val="50000"/>
              <a:buFont typeface="Wingdings" panose="05000000000000000000" pitchFamily="2" charset="2"/>
              <a:buChar char="Ø"/>
            </a:pPr>
            <a:r>
              <a:rPr lang="zh-CN" altLang="en-US"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④ </a:t>
            </a: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Delayed branch: From before, From target, From fail through </a:t>
            </a:r>
            <a:endParaRPr lang="zh-CN"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8"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2627784" y="1556792"/>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3059832" y="1556792"/>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3491880" y="1556792"/>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2861832" y="3169709"/>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3293880" y="3169709"/>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3725928" y="3169709"/>
            <a:ext cx="396000" cy="39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48931" y="209183"/>
            <a:ext cx="2444580" cy="533288"/>
          </a:xfrm>
        </p:spPr>
        <p:txBody>
          <a:bodyPr/>
          <a:lstStyle/>
          <a:p>
            <a:r>
              <a:rPr lang="zh-CN" altLang="en-US" sz="3600" dirty="0">
                <a:solidFill>
                  <a:srgbClr val="800000"/>
                </a:solidFill>
                <a:latin typeface="Times New Roman" panose="02020603050405020304" pitchFamily="18" charset="0"/>
                <a:ea typeface="宋体" panose="02010600030101010101" pitchFamily="2" charset="-122"/>
              </a:rPr>
              <a:t>第三章总结</a:t>
            </a:r>
            <a:endParaRPr lang="en-US" altLang="zh-CN" sz="2800" dirty="0">
              <a:solidFill>
                <a:schemeClr val="tx1"/>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107502" y="1108076"/>
            <a:ext cx="8727439" cy="2451953"/>
          </a:xfrm>
          <a:prstGeom prst="rect">
            <a:avLst/>
          </a:prstGeom>
        </p:spPr>
        <p:txBody>
          <a:bodyPr wrap="square">
            <a:spAutoFit/>
          </a:bodyPr>
          <a:lstStyle/>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3.6 </a:t>
            </a:r>
            <a:r>
              <a:rPr lang="en-US" altLang="zh-CN" sz="2800" dirty="0">
                <a:solidFill>
                  <a:srgbClr val="800000"/>
                </a:solidFill>
                <a:latin typeface="Times New Roman" panose="02020603050405020304" pitchFamily="18" charset="0"/>
                <a:ea typeface="宋体" panose="02010600030101010101" pitchFamily="2" charset="-122"/>
              </a:rPr>
              <a:t>Extending the DLX Pipeline to Handle Multicycle Operations </a:t>
            </a:r>
            <a:endParaRPr lang="en-US" altLang="zh-CN" sz="2800" dirty="0">
              <a:solidFill>
                <a:schemeClr val="tx1"/>
              </a:solidFill>
              <a:latin typeface="Times New Roman" panose="02020603050405020304" pitchFamily="18" charset="0"/>
              <a:ea typeface="宋体" panose="02010600030101010101" pitchFamily="2" charset="-122"/>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Hazards and Forwarding in Longer Latency Pipelines:</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Structural hazard. </a:t>
            </a:r>
          </a:p>
          <a:p>
            <a:pPr marL="457200" indent="457200" algn="just">
              <a:lnSpc>
                <a:spcPts val="2900"/>
              </a:lnSpc>
              <a:spcBef>
                <a:spcPts val="0"/>
              </a:spcBef>
              <a:spcAft>
                <a:spcPts val="0"/>
              </a:spcAft>
              <a:buSzPct val="50000"/>
              <a:buFont typeface="Wingdings" panose="05000000000000000000" pitchFamily="2" charset="2"/>
              <a:buChar char="Ø"/>
            </a:pPr>
            <a:r>
              <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RAW WAW;</a:t>
            </a:r>
          </a:p>
          <a:p>
            <a:pPr marL="457200" algn="just">
              <a:lnSpc>
                <a:spcPts val="2900"/>
              </a:lnSpc>
              <a:spcBef>
                <a:spcPts val="0"/>
              </a:spcBef>
              <a:spcAft>
                <a:spcPts val="0"/>
              </a:spcAft>
              <a:buSzPct val="50000"/>
            </a:pP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2051720" y="1556792"/>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2483768" y="1556792"/>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107502" y="3140968"/>
            <a:ext cx="8727439" cy="1310615"/>
          </a:xfrm>
          <a:prstGeom prst="rect">
            <a:avLst/>
          </a:prstGeom>
        </p:spPr>
        <p:txBody>
          <a:bodyPr wrap="square">
            <a:spAutoFit/>
          </a:bodyPr>
          <a:lstStyle/>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3.7 </a:t>
            </a:r>
            <a:r>
              <a:rPr lang="en-US" altLang="zh-CN" sz="2800" dirty="0">
                <a:solidFill>
                  <a:srgbClr val="800000"/>
                </a:solidFill>
                <a:latin typeface="Times New Roman" panose="02020603050405020304" pitchFamily="18" charset="0"/>
                <a:ea typeface="宋体" panose="02010600030101010101" pitchFamily="2" charset="-122"/>
              </a:rPr>
              <a:t>Overcoming Data Hazard with Dynamic Scheduling </a:t>
            </a:r>
            <a:endParaRPr lang="en-US" altLang="zh-CN" sz="2800" dirty="0">
              <a:solidFill>
                <a:schemeClr val="tx1"/>
              </a:solidFill>
              <a:latin typeface="Times New Roman" panose="02020603050405020304" pitchFamily="18" charset="0"/>
              <a:ea typeface="宋体" panose="02010600030101010101" pitchFamily="2" charset="-122"/>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Tomasulo</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algn="just">
              <a:lnSpc>
                <a:spcPts val="2900"/>
              </a:lnSpc>
              <a:spcBef>
                <a:spcPts val="0"/>
              </a:spcBef>
              <a:spcAft>
                <a:spcPts val="0"/>
              </a:spcAft>
              <a:buSzPct val="50000"/>
            </a:pP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2051720" y="3598275"/>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2483768" y="3598275"/>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2915816" y="3598275"/>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107501" y="4077072"/>
            <a:ext cx="8727439" cy="2157001"/>
          </a:xfrm>
          <a:prstGeom prst="rect">
            <a:avLst/>
          </a:prstGeom>
        </p:spPr>
        <p:txBody>
          <a:bodyPr wrap="square">
            <a:spAutoFit/>
          </a:bodyPr>
          <a:lstStyle/>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3.8 </a:t>
            </a:r>
            <a:r>
              <a:rPr lang="en-US" altLang="zh-CN" sz="2800" dirty="0">
                <a:solidFill>
                  <a:srgbClr val="800000"/>
                </a:solidFill>
                <a:latin typeface="Times New Roman" panose="02020603050405020304" pitchFamily="18" charset="0"/>
                <a:ea typeface="宋体" panose="02010600030101010101" pitchFamily="2" charset="-122"/>
              </a:rPr>
              <a:t>Reducing Branch Penalties with Dynamic Hardware Prediction </a:t>
            </a:r>
            <a:endParaRPr lang="en-US" altLang="zh-CN" sz="2800" dirty="0">
              <a:solidFill>
                <a:schemeClr val="tx1"/>
              </a:solidFill>
              <a:latin typeface="Times New Roman" panose="02020603050405020304" pitchFamily="18" charset="0"/>
              <a:ea typeface="宋体" panose="02010600030101010101" pitchFamily="2" charset="-122"/>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Branch-prediction buffer </a:t>
            </a:r>
          </a:p>
          <a:p>
            <a:pPr marL="457200" indent="-457200" algn="just">
              <a:lnSpc>
                <a:spcPts val="2900"/>
              </a:lnSpc>
              <a:spcBef>
                <a:spcPts val="0"/>
              </a:spcBef>
              <a:spcAft>
                <a:spcPts val="600"/>
              </a:spcAft>
              <a:buSzPct val="100000"/>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Branch-Target Buffers</a:t>
            </a:r>
          </a:p>
          <a:p>
            <a:pPr marL="457200" algn="just">
              <a:lnSpc>
                <a:spcPts val="2900"/>
              </a:lnSpc>
              <a:spcBef>
                <a:spcPts val="0"/>
              </a:spcBef>
              <a:spcAft>
                <a:spcPts val="0"/>
              </a:spcAft>
              <a:buSzPct val="50000"/>
            </a:pPr>
            <a:endParaRPr lang="en-US" altLang="zh-CN"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3"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1853720" y="4509120"/>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2285768" y="4509120"/>
            <a:ext cx="396000" cy="396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timgsa.baidu.com/timg?image&amp;quality=80&amp;size=b9999_10000&amp;sec=1589189876521&amp;di=3fcd9f3c7cc36619e762ae1b0286cdb0&amp;imgtype=0&amp;src=http%3A%2F%2Fwww.qnsb.com%2Ffzepaper%2Fsite1%2Fqnsb%2Fres%2F1%2F1%2F2010-08%2F12%2FB15%2Fres03_attpic_brief.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177" t="18518" r="28991" b="22223"/>
          <a:stretch>
            <a:fillRect/>
          </a:stretch>
        </p:blipFill>
        <p:spPr bwMode="auto">
          <a:xfrm>
            <a:off x="2717816" y="4509120"/>
            <a:ext cx="396000" cy="39600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107501" y="5812444"/>
            <a:ext cx="8727439" cy="489878"/>
          </a:xfrm>
          <a:prstGeom prst="rect">
            <a:avLst/>
          </a:prstGeom>
        </p:spPr>
        <p:txBody>
          <a:bodyPr wrap="square">
            <a:spAutoFit/>
          </a:bodyPr>
          <a:lstStyle/>
          <a:p>
            <a:pPr algn="just">
              <a:lnSpc>
                <a:spcPts val="3100"/>
              </a:lnSpc>
              <a:spcBef>
                <a:spcPts val="0"/>
              </a:spcBef>
              <a:spcAft>
                <a:spcPts val="0"/>
              </a:spcAft>
              <a:buSzPct val="100000"/>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3.9 </a:t>
            </a:r>
            <a:r>
              <a:rPr lang="en-US" altLang="zh-CN" sz="2800" dirty="0">
                <a:solidFill>
                  <a:srgbClr val="800000"/>
                </a:solidFill>
                <a:latin typeface="Times New Roman" panose="02020603050405020304" pitchFamily="18" charset="0"/>
                <a:ea typeface="宋体" panose="02010600030101010101" pitchFamily="2" charset="-122"/>
              </a:rPr>
              <a:t>Taking Advantage of More ILP with Multiple Issue </a:t>
            </a:r>
            <a:endParaRPr lang="en-US" altLang="zh-CN" sz="2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96B1DE-F385-7793-0164-B85F4D551EA4}"/>
              </a:ext>
            </a:extLst>
          </p:cNvPr>
          <p:cNvPicPr>
            <a:picLocks noChangeAspect="1"/>
          </p:cNvPicPr>
          <p:nvPr/>
        </p:nvPicPr>
        <p:blipFill>
          <a:blip r:embed="rId3">
            <a:extLst>
              <a:ext uri="{28A0092B-C50C-407E-A947-70E740481C1C}">
                <a14:useLocalDpi xmlns:a14="http://schemas.microsoft.com/office/drawing/2010/main" val="0"/>
              </a:ext>
            </a:extLst>
          </a:blip>
          <a:srcRect l="2895" b="36141"/>
          <a:stretch/>
        </p:blipFill>
        <p:spPr>
          <a:xfrm>
            <a:off x="176946" y="692696"/>
            <a:ext cx="8790107" cy="2880320"/>
          </a:xfrm>
          <a:prstGeom prst="rect">
            <a:avLst/>
          </a:prstGeom>
        </p:spPr>
      </p:pic>
      <p:pic>
        <p:nvPicPr>
          <p:cNvPr id="7" name="图片 6">
            <a:extLst>
              <a:ext uri="{FF2B5EF4-FFF2-40B4-BE49-F238E27FC236}">
                <a16:creationId xmlns:a16="http://schemas.microsoft.com/office/drawing/2014/main" id="{AEF6DD46-75AB-18C8-225B-457D191E9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436" y="116632"/>
            <a:ext cx="6023126" cy="497014"/>
          </a:xfrm>
          <a:prstGeom prst="rect">
            <a:avLst/>
          </a:prstGeom>
        </p:spPr>
      </p:pic>
      <p:pic>
        <p:nvPicPr>
          <p:cNvPr id="8" name="图片 7">
            <a:extLst>
              <a:ext uri="{FF2B5EF4-FFF2-40B4-BE49-F238E27FC236}">
                <a16:creationId xmlns:a16="http://schemas.microsoft.com/office/drawing/2014/main" id="{27F86616-DAF4-BAD1-B792-5AEB6E4D4CA8}"/>
              </a:ext>
            </a:extLst>
          </p:cNvPr>
          <p:cNvPicPr>
            <a:picLocks noChangeAspect="1"/>
          </p:cNvPicPr>
          <p:nvPr/>
        </p:nvPicPr>
        <p:blipFill>
          <a:blip r:embed="rId5" cstate="print">
            <a:extLst>
              <a:ext uri="{28A0092B-C50C-407E-A947-70E740481C1C}">
                <a14:useLocalDpi xmlns:a14="http://schemas.microsoft.com/office/drawing/2010/main" val="0"/>
              </a:ext>
            </a:extLst>
          </a:blip>
          <a:srcRect l="849" r="1667"/>
          <a:stretch/>
        </p:blipFill>
        <p:spPr>
          <a:xfrm>
            <a:off x="287522" y="5589240"/>
            <a:ext cx="8568953" cy="936104"/>
          </a:xfrm>
          <a:prstGeom prst="rect">
            <a:avLst/>
          </a:prstGeom>
        </p:spPr>
      </p:pic>
      <p:pic>
        <p:nvPicPr>
          <p:cNvPr id="12" name="图片 11">
            <a:extLst>
              <a:ext uri="{FF2B5EF4-FFF2-40B4-BE49-F238E27FC236}">
                <a16:creationId xmlns:a16="http://schemas.microsoft.com/office/drawing/2014/main" id="{1A5D0459-7B68-6A59-1AC1-C840E598019C}"/>
              </a:ext>
            </a:extLst>
          </p:cNvPr>
          <p:cNvPicPr>
            <a:picLocks noChangeAspect="1"/>
          </p:cNvPicPr>
          <p:nvPr/>
        </p:nvPicPr>
        <p:blipFill rotWithShape="1">
          <a:blip r:embed="rId6">
            <a:extLst>
              <a:ext uri="{28A0092B-C50C-407E-A947-70E740481C1C}">
                <a14:useLocalDpi xmlns:a14="http://schemas.microsoft.com/office/drawing/2010/main"/>
              </a:ext>
            </a:extLst>
          </a:blip>
          <a:srcRect l="2510" r="3235"/>
          <a:stretch/>
        </p:blipFill>
        <p:spPr>
          <a:xfrm>
            <a:off x="142223" y="3706959"/>
            <a:ext cx="8859549" cy="1488337"/>
          </a:xfrm>
          <a:prstGeom prst="rect">
            <a:avLst/>
          </a:prstGeom>
        </p:spPr>
      </p:pic>
    </p:spTree>
    <p:extLst>
      <p:ext uri="{BB962C8B-B14F-4D97-AF65-F5344CB8AC3E}">
        <p14:creationId xmlns:p14="http://schemas.microsoft.com/office/powerpoint/2010/main" val="204488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4. Memory access/branch completion cycle (MEM):</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访存</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分支操作完成</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87693" y="1959223"/>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① </a:t>
            </a:r>
            <a:r>
              <a:rPr lang="en-US" altLang="zh-CN" dirty="0">
                <a:solidFill>
                  <a:srgbClr val="800000"/>
                </a:solidFill>
                <a:latin typeface="Times New Roman" panose="02020603050405020304" pitchFamily="18" charset="0"/>
                <a:cs typeface="Times New Roman" panose="02020603050405020304" pitchFamily="18" charset="0"/>
              </a:rPr>
              <a:t>Memory reference: load and store </a:t>
            </a:r>
            <a:r>
              <a:rPr lang="zh-CN" altLang="en-US" dirty="0">
                <a:solidFill>
                  <a:schemeClr val="accent2"/>
                </a:solidFill>
                <a:latin typeface="Times New Roman" panose="02020603050405020304" pitchFamily="18" charset="0"/>
                <a:cs typeface="Times New Roman" panose="02020603050405020304" pitchFamily="18" charset="0"/>
              </a:rPr>
              <a:t>寄存器引用</a:t>
            </a:r>
            <a:r>
              <a:rPr lang="en-US" altLang="zh-CN" dirty="0">
                <a:solidFill>
                  <a:schemeClr val="accent2"/>
                </a:solidFill>
                <a:latin typeface="Times New Roman" panose="02020603050405020304" pitchFamily="18" charset="0"/>
                <a:cs typeface="Times New Roman" panose="02020603050405020304" pitchFamily="18" charset="0"/>
              </a:rPr>
              <a:t>:</a:t>
            </a:r>
          </a:p>
        </p:txBody>
      </p:sp>
      <p:pic>
        <p:nvPicPr>
          <p:cNvPr id="20" name="Picture 2" descr="arch19"/>
          <p:cNvPicPr>
            <a:picLocks noChangeAspect="1" noChangeArrowheads="1"/>
          </p:cNvPicPr>
          <p:nvPr/>
        </p:nvPicPr>
        <p:blipFill rotWithShape="1">
          <a:blip r:embed="rId3">
            <a:extLst>
              <a:ext uri="{28A0092B-C50C-407E-A947-70E740481C1C}">
                <a14:useLocalDpi xmlns:a14="http://schemas.microsoft.com/office/drawing/2010/main" val="0"/>
              </a:ext>
            </a:extLst>
          </a:blip>
          <a:srcRect l="2723" t="3194" r="2778" b="4080"/>
          <a:stretch>
            <a:fillRect/>
          </a:stretch>
        </p:blipFill>
        <p:spPr bwMode="auto">
          <a:xfrm>
            <a:off x="1537259" y="2420888"/>
            <a:ext cx="6029793" cy="435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4. Memory access/branch completion cycle (MEM):</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访存</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分支操作完成</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87693" y="1988840"/>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② </a:t>
            </a:r>
            <a:r>
              <a:rPr lang="en-US" altLang="zh-CN" dirty="0">
                <a:solidFill>
                  <a:srgbClr val="800000"/>
                </a:solidFill>
                <a:latin typeface="Times New Roman" panose="02020603050405020304" pitchFamily="18" charset="0"/>
                <a:cs typeface="Times New Roman" panose="02020603050405020304" pitchFamily="18" charset="0"/>
              </a:rPr>
              <a:t>Branch</a:t>
            </a:r>
            <a:r>
              <a:rPr lang="zh-CN" altLang="en-US" dirty="0">
                <a:solidFill>
                  <a:srgbClr val="800000"/>
                </a:solidFill>
                <a:latin typeface="Times New Roman" panose="02020603050405020304" pitchFamily="18" charset="0"/>
                <a:cs typeface="Times New Roman" panose="02020603050405020304" pitchFamily="18" charset="0"/>
              </a:rPr>
              <a:t> </a:t>
            </a:r>
            <a:r>
              <a:rPr lang="zh-CN" altLang="en-US" dirty="0">
                <a:solidFill>
                  <a:schemeClr val="accent2"/>
                </a:solidFill>
                <a:latin typeface="Times New Roman" panose="02020603050405020304" pitchFamily="18" charset="0"/>
                <a:cs typeface="Times New Roman" panose="02020603050405020304" pitchFamily="18" charset="0"/>
              </a:rPr>
              <a:t>分支操作</a:t>
            </a:r>
            <a:r>
              <a:rPr lang="en-US" altLang="zh-CN" dirty="0">
                <a:solidFill>
                  <a:schemeClr val="accent2"/>
                </a:solidFill>
                <a:latin typeface="Times New Roman" panose="02020603050405020304" pitchFamily="18" charset="0"/>
                <a:cs typeface="Times New Roman" panose="02020603050405020304" pitchFamily="18" charset="0"/>
              </a:rPr>
              <a:t>:</a:t>
            </a:r>
          </a:p>
        </p:txBody>
      </p:sp>
      <p:grpSp>
        <p:nvGrpSpPr>
          <p:cNvPr id="13" name="组合 12"/>
          <p:cNvGrpSpPr/>
          <p:nvPr/>
        </p:nvGrpSpPr>
        <p:grpSpPr>
          <a:xfrm>
            <a:off x="2555776" y="2564904"/>
            <a:ext cx="5616624" cy="1154585"/>
            <a:chOff x="3131840" y="1720853"/>
            <a:chExt cx="5616624" cy="1154585"/>
          </a:xfrm>
        </p:grpSpPr>
        <p:sp>
          <p:nvSpPr>
            <p:cNvPr id="14" name="矩形 13"/>
            <p:cNvSpPr/>
            <p:nvPr/>
          </p:nvSpPr>
          <p:spPr bwMode="auto">
            <a:xfrm>
              <a:off x="3275856" y="1720853"/>
              <a:ext cx="4392488" cy="1154585"/>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5" name="矩形 14"/>
            <p:cNvSpPr/>
            <p:nvPr/>
          </p:nvSpPr>
          <p:spPr>
            <a:xfrm>
              <a:off x="3131840" y="1767257"/>
              <a:ext cx="5616624" cy="1015663"/>
            </a:xfrm>
            <a:prstGeom prst="rect">
              <a:avLst/>
            </a:prstGeom>
          </p:spPr>
          <p:txBody>
            <a:bodyPr wrap="square">
              <a:spAutoFit/>
            </a:bodyPr>
            <a:lstStyle/>
            <a:p>
              <a:pPr lvl="1" eaLnBrk="1" hangingPunct="1">
                <a:spcBef>
                  <a:spcPct val="50000"/>
                </a:spcBef>
              </a:pPr>
              <a:r>
                <a:rPr lang="en-US" altLang="zh-CN" dirty="0">
                  <a:solidFill>
                    <a:schemeClr val="bg1"/>
                  </a:solidFill>
                  <a:latin typeface="华文中宋" panose="02010600040101010101" pitchFamily="2" charset="-122"/>
                  <a:ea typeface="华文中宋" panose="02010600040101010101" pitchFamily="2" charset="-122"/>
                </a:rPr>
                <a:t>if (Cond) </a:t>
              </a:r>
              <a:r>
                <a:rPr lang="en-US" altLang="zh-CN" dirty="0" err="1">
                  <a:solidFill>
                    <a:schemeClr val="bg1"/>
                  </a:solidFill>
                  <a:latin typeface="华文中宋" panose="02010600040101010101" pitchFamily="2" charset="-122"/>
                  <a:ea typeface="华文中宋" panose="02010600040101010101" pitchFamily="2" charset="-122"/>
                </a:rPr>
                <a:t>PC←ALUoutput</a:t>
              </a:r>
              <a:endParaRPr lang="en-US" altLang="zh-CN" dirty="0">
                <a:solidFill>
                  <a:schemeClr val="bg1"/>
                </a:solidFill>
                <a:latin typeface="华文中宋" panose="02010600040101010101" pitchFamily="2" charset="-122"/>
                <a:ea typeface="华文中宋" panose="02010600040101010101" pitchFamily="2" charset="-122"/>
              </a:endParaRPr>
            </a:p>
            <a:p>
              <a:pPr lvl="1" eaLnBrk="1" hangingPunct="1">
                <a:spcBef>
                  <a:spcPct val="50000"/>
                </a:spcBef>
              </a:pPr>
              <a:r>
                <a:rPr lang="en-US" altLang="zh-CN" dirty="0">
                  <a:solidFill>
                    <a:schemeClr val="bg1"/>
                  </a:solidFill>
                  <a:latin typeface="华文中宋" panose="02010600040101010101" pitchFamily="2" charset="-122"/>
                  <a:ea typeface="华文中宋" panose="02010600040101010101" pitchFamily="2" charset="-122"/>
                </a:rPr>
                <a:t>else PC←NPC</a:t>
              </a:r>
            </a:p>
          </p:txBody>
        </p:sp>
      </p:grpSp>
      <p:sp>
        <p:nvSpPr>
          <p:cNvPr id="16" name="矩形 15"/>
          <p:cNvSpPr/>
          <p:nvPr/>
        </p:nvSpPr>
        <p:spPr>
          <a:xfrm>
            <a:off x="87693" y="3861048"/>
            <a:ext cx="8857682" cy="2308324"/>
          </a:xfrm>
          <a:prstGeom prst="rect">
            <a:avLst/>
          </a:prstGeom>
        </p:spPr>
        <p:txBody>
          <a:bodyPr wrap="square">
            <a:spAutoFit/>
          </a:bodyPr>
          <a:lstStyle/>
          <a:p>
            <a:pPr marL="342900" indent="-342900" algn="just">
              <a:buSzPct val="100000"/>
              <a:buFont typeface="Wingdings" panose="05000000000000000000" pitchFamily="2" charset="2"/>
              <a:buChar char="u"/>
            </a:pPr>
            <a:r>
              <a:rPr lang="en-US" altLang="zh-CN" dirty="0">
                <a:solidFill>
                  <a:srgbClr val="800000"/>
                </a:solidFill>
                <a:latin typeface="Times New Roman" panose="02020603050405020304" pitchFamily="18" charset="0"/>
                <a:cs typeface="Times New Roman" panose="02020603050405020304" pitchFamily="18" charset="0"/>
              </a:rPr>
              <a:t>Operation:</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If branches, PC is replaced with the branch destination address in register </a:t>
            </a:r>
            <a:r>
              <a:rPr lang="en-US" altLang="zh-CN" dirty="0" err="1">
                <a:solidFill>
                  <a:schemeClr val="tx1"/>
                </a:solidFill>
                <a:latin typeface="Times New Roman" panose="02020603050405020304" pitchFamily="18" charset="0"/>
                <a:cs typeface="Times New Roman" panose="02020603050405020304" pitchFamily="18" charset="0"/>
              </a:rPr>
              <a:t>ALUOutput</a:t>
            </a: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accent2"/>
                </a:solidFill>
                <a:latin typeface="Times New Roman" panose="02020603050405020304" pitchFamily="18" charset="0"/>
                <a:cs typeface="Times New Roman" panose="02020603050405020304" pitchFamily="18" charset="0"/>
              </a:rPr>
              <a:t>转移成功：转移目标地址送到</a:t>
            </a:r>
            <a:r>
              <a:rPr lang="en-US" altLang="zh-CN" dirty="0">
                <a:solidFill>
                  <a:schemeClr val="accent2"/>
                </a:solidFill>
                <a:latin typeface="Times New Roman" panose="02020603050405020304" pitchFamily="18" charset="0"/>
                <a:cs typeface="Times New Roman" panose="02020603050405020304" pitchFamily="18" charset="0"/>
              </a:rPr>
              <a:t>PC</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Otherwise, it is replaced with the incremented PC in the NPC. </a:t>
            </a:r>
            <a:r>
              <a:rPr lang="zh-CN" altLang="en-US" dirty="0">
                <a:solidFill>
                  <a:schemeClr val="accent2"/>
                </a:solidFill>
                <a:latin typeface="Times New Roman" panose="02020603050405020304" pitchFamily="18" charset="0"/>
                <a:cs typeface="Times New Roman" panose="02020603050405020304" pitchFamily="18" charset="0"/>
              </a:rPr>
              <a:t>转移不成功：</a:t>
            </a:r>
            <a:r>
              <a:rPr lang="en-US" altLang="zh-CN" dirty="0">
                <a:solidFill>
                  <a:schemeClr val="accent2"/>
                </a:solidFill>
                <a:latin typeface="Times New Roman" panose="02020603050405020304" pitchFamily="18" charset="0"/>
                <a:cs typeface="Times New Roman" panose="02020603050405020304" pitchFamily="18" charset="0"/>
              </a:rPr>
              <a:t>NPC</a:t>
            </a:r>
            <a:r>
              <a:rPr lang="zh-CN" altLang="en-US" dirty="0">
                <a:solidFill>
                  <a:schemeClr val="accent2"/>
                </a:solidFill>
                <a:latin typeface="Times New Roman" panose="02020603050405020304" pitchFamily="18" charset="0"/>
                <a:cs typeface="Times New Roman" panose="02020603050405020304" pitchFamily="18" charset="0"/>
              </a:rPr>
              <a:t>送到</a:t>
            </a:r>
            <a:r>
              <a:rPr lang="en-US" altLang="zh-CN" dirty="0">
                <a:solidFill>
                  <a:schemeClr val="accent2"/>
                </a:solidFill>
                <a:latin typeface="Times New Roman" panose="02020603050405020304" pitchFamily="18" charset="0"/>
                <a:cs typeface="Times New Roman" panose="02020603050405020304" pitchFamily="18" charset="0"/>
              </a:rPr>
              <a:t>PC</a:t>
            </a:r>
            <a:endParaRPr lang="zh-CN" altLang="en-US"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4. Memory access/branch completion cycle (MEM):</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访存</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分支操作完成</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87693" y="1988840"/>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② </a:t>
            </a:r>
            <a:r>
              <a:rPr lang="en-US" altLang="zh-CN" dirty="0">
                <a:solidFill>
                  <a:srgbClr val="800000"/>
                </a:solidFill>
                <a:latin typeface="Times New Roman" panose="02020603050405020304" pitchFamily="18" charset="0"/>
                <a:cs typeface="Times New Roman" panose="02020603050405020304" pitchFamily="18" charset="0"/>
              </a:rPr>
              <a:t>Branch</a:t>
            </a:r>
            <a:r>
              <a:rPr lang="zh-CN" altLang="en-US" dirty="0">
                <a:solidFill>
                  <a:srgbClr val="800000"/>
                </a:solidFill>
                <a:latin typeface="Times New Roman" panose="02020603050405020304" pitchFamily="18" charset="0"/>
                <a:cs typeface="Times New Roman" panose="02020603050405020304" pitchFamily="18" charset="0"/>
              </a:rPr>
              <a:t> </a:t>
            </a:r>
            <a:r>
              <a:rPr lang="zh-CN" altLang="en-US" dirty="0">
                <a:solidFill>
                  <a:schemeClr val="accent2"/>
                </a:solidFill>
                <a:latin typeface="Times New Roman" panose="02020603050405020304" pitchFamily="18" charset="0"/>
                <a:cs typeface="Times New Roman" panose="02020603050405020304" pitchFamily="18" charset="0"/>
              </a:rPr>
              <a:t>分支操作</a:t>
            </a:r>
            <a:r>
              <a:rPr lang="en-US" altLang="zh-CN" dirty="0">
                <a:solidFill>
                  <a:schemeClr val="accent2"/>
                </a:solidFill>
                <a:latin typeface="Times New Roman" panose="02020603050405020304" pitchFamily="18" charset="0"/>
                <a:cs typeface="Times New Roman" panose="02020603050405020304" pitchFamily="18" charset="0"/>
              </a:rPr>
              <a:t>:</a:t>
            </a:r>
          </a:p>
        </p:txBody>
      </p:sp>
      <p:pic>
        <p:nvPicPr>
          <p:cNvPr id="21" name="Picture 2" descr="arch20"/>
          <p:cNvPicPr>
            <a:picLocks noChangeAspect="1" noChangeArrowheads="1"/>
          </p:cNvPicPr>
          <p:nvPr/>
        </p:nvPicPr>
        <p:blipFill rotWithShape="1">
          <a:blip r:embed="rId3">
            <a:extLst>
              <a:ext uri="{28A0092B-C50C-407E-A947-70E740481C1C}">
                <a14:useLocalDpi xmlns:a14="http://schemas.microsoft.com/office/drawing/2010/main" val="0"/>
              </a:ext>
            </a:extLst>
          </a:blip>
          <a:srcRect t="4043" b="5451"/>
          <a:stretch>
            <a:fillRect/>
          </a:stretch>
        </p:blipFill>
        <p:spPr bwMode="auto">
          <a:xfrm>
            <a:off x="1187624" y="2450505"/>
            <a:ext cx="6710164" cy="431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5. Write-back cycle (WB)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写回</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44641" y="1658724"/>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① </a:t>
            </a:r>
            <a:r>
              <a:rPr lang="en-US" altLang="zh-CN" dirty="0">
                <a:solidFill>
                  <a:srgbClr val="800000"/>
                </a:solidFill>
                <a:latin typeface="Times New Roman" panose="02020603050405020304" pitchFamily="18" charset="0"/>
                <a:cs typeface="Times New Roman" panose="02020603050405020304" pitchFamily="18" charset="0"/>
              </a:rPr>
              <a:t>Register-Register ALU instruction</a:t>
            </a:r>
            <a:r>
              <a:rPr lang="zh-CN" altLang="en-US" dirty="0">
                <a:solidFill>
                  <a:schemeClr val="accent2"/>
                </a:solidFill>
                <a:latin typeface="Times New Roman" panose="02020603050405020304" pitchFamily="18" charset="0"/>
                <a:cs typeface="Times New Roman" panose="02020603050405020304" pitchFamily="18" charset="0"/>
                <a:hlinkClick r:id="rId3" action="ppaction://hlinksldjump"/>
              </a:rPr>
              <a:t>寄存器</a:t>
            </a:r>
            <a:r>
              <a:rPr lang="en-US" altLang="zh-CN" dirty="0">
                <a:solidFill>
                  <a:schemeClr val="accent2"/>
                </a:solidFill>
                <a:latin typeface="Times New Roman" panose="02020603050405020304" pitchFamily="18" charset="0"/>
                <a:cs typeface="Times New Roman" panose="02020603050405020304" pitchFamily="18" charset="0"/>
                <a:hlinkClick r:id="rId3" action="ppaction://hlinksldjump"/>
              </a:rPr>
              <a:t>-</a:t>
            </a:r>
            <a:r>
              <a:rPr lang="zh-CN" altLang="en-US" dirty="0">
                <a:solidFill>
                  <a:schemeClr val="accent2"/>
                </a:solidFill>
                <a:latin typeface="Times New Roman" panose="02020603050405020304" pitchFamily="18" charset="0"/>
                <a:cs typeface="Times New Roman" panose="02020603050405020304" pitchFamily="18" charset="0"/>
                <a:hlinkClick r:id="rId3" action="ppaction://hlinksldjump"/>
              </a:rPr>
              <a:t>寄存器型</a:t>
            </a:r>
            <a:r>
              <a:rPr lang="en-US" altLang="zh-CN" dirty="0">
                <a:solidFill>
                  <a:schemeClr val="accent2"/>
                </a:solidFill>
                <a:latin typeface="Times New Roman" panose="02020603050405020304" pitchFamily="18" charset="0"/>
                <a:cs typeface="Times New Roman" panose="02020603050405020304" pitchFamily="18" charset="0"/>
                <a:hlinkClick r:id="rId3" action="ppaction://hlinksldjump"/>
              </a:rPr>
              <a:t>ALU</a:t>
            </a:r>
            <a:r>
              <a:rPr lang="zh-CN" altLang="en-US" dirty="0">
                <a:solidFill>
                  <a:schemeClr val="accent2"/>
                </a:solidFill>
                <a:latin typeface="Times New Roman" panose="02020603050405020304" pitchFamily="18" charset="0"/>
                <a:cs typeface="Times New Roman" panose="02020603050405020304" pitchFamily="18" charset="0"/>
                <a:hlinkClick r:id="rId3" action="ppaction://hlinksldjump"/>
              </a:rPr>
              <a:t>指令</a:t>
            </a:r>
            <a:r>
              <a:rPr lang="en-US" altLang="zh-CN" dirty="0">
                <a:solidFill>
                  <a:schemeClr val="accent2"/>
                </a:solidFill>
                <a:latin typeface="Times New Roman" panose="02020603050405020304" pitchFamily="18" charset="0"/>
                <a:cs typeface="Times New Roman" panose="02020603050405020304" pitchFamily="18" charset="0"/>
              </a:rPr>
              <a:t>:</a:t>
            </a:r>
          </a:p>
        </p:txBody>
      </p:sp>
      <p:grpSp>
        <p:nvGrpSpPr>
          <p:cNvPr id="13" name="组合 12"/>
          <p:cNvGrpSpPr/>
          <p:nvPr/>
        </p:nvGrpSpPr>
        <p:grpSpPr>
          <a:xfrm>
            <a:off x="2555776" y="2157140"/>
            <a:ext cx="4392488" cy="648071"/>
            <a:chOff x="3131840" y="1720854"/>
            <a:chExt cx="4392488" cy="648071"/>
          </a:xfrm>
        </p:grpSpPr>
        <p:sp>
          <p:nvSpPr>
            <p:cNvPr id="14" name="矩形 13"/>
            <p:cNvSpPr/>
            <p:nvPr/>
          </p:nvSpPr>
          <p:spPr bwMode="auto">
            <a:xfrm>
              <a:off x="3275856" y="1720854"/>
              <a:ext cx="4248472" cy="648071"/>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5" name="矩形 14"/>
            <p:cNvSpPr/>
            <p:nvPr/>
          </p:nvSpPr>
          <p:spPr>
            <a:xfrm>
              <a:off x="3131840" y="1767257"/>
              <a:ext cx="4392488" cy="461665"/>
            </a:xfrm>
            <a:prstGeom prst="rect">
              <a:avLst/>
            </a:prstGeom>
          </p:spPr>
          <p:txBody>
            <a:bodyPr wrap="square">
              <a:spAutoFit/>
            </a:bodyPr>
            <a:lstStyle/>
            <a:p>
              <a:pPr lvl="1"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Reg</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16..20</a:t>
              </a:r>
              <a:r>
                <a:rPr lang="en-US" altLang="zh-CN" dirty="0">
                  <a:solidFill>
                    <a:schemeClr val="bg1"/>
                  </a:solidFill>
                  <a:latin typeface="华文中宋" panose="02010600040101010101" pitchFamily="2" charset="-122"/>
                  <a:ea typeface="华文中宋" panose="02010600040101010101" pitchFamily="2" charset="-122"/>
                </a:rPr>
                <a:t>]←</a:t>
              </a:r>
              <a:r>
                <a:rPr lang="en-US" altLang="zh-CN" dirty="0" err="1">
                  <a:solidFill>
                    <a:schemeClr val="bg1"/>
                  </a:solidFill>
                  <a:latin typeface="华文中宋" panose="02010600040101010101" pitchFamily="2" charset="-122"/>
                  <a:ea typeface="华文中宋" panose="02010600040101010101" pitchFamily="2" charset="-122"/>
                </a:rPr>
                <a:t>ALUoutput</a:t>
              </a:r>
              <a:endParaRPr lang="en-US" altLang="zh-CN" dirty="0">
                <a:solidFill>
                  <a:schemeClr val="bg1"/>
                </a:solidFill>
                <a:latin typeface="华文中宋" panose="02010600040101010101" pitchFamily="2" charset="-122"/>
                <a:ea typeface="华文中宋" panose="02010600040101010101" pitchFamily="2" charset="-122"/>
              </a:endParaRPr>
            </a:p>
          </p:txBody>
        </p:sp>
      </p:grpSp>
      <p:sp>
        <p:nvSpPr>
          <p:cNvPr id="16" name="矩形 15"/>
          <p:cNvSpPr/>
          <p:nvPr/>
        </p:nvSpPr>
        <p:spPr>
          <a:xfrm>
            <a:off x="9527" y="5099700"/>
            <a:ext cx="8857682" cy="1569660"/>
          </a:xfrm>
          <a:prstGeom prst="rect">
            <a:avLst/>
          </a:prstGeom>
        </p:spPr>
        <p:txBody>
          <a:bodyPr wrap="square">
            <a:spAutoFit/>
          </a:bodyPr>
          <a:lstStyle/>
          <a:p>
            <a:pPr marL="342900" indent="-342900" algn="just">
              <a:buSzPct val="100000"/>
              <a:buFont typeface="Wingdings" panose="05000000000000000000" pitchFamily="2" charset="2"/>
              <a:buChar char="u"/>
            </a:pPr>
            <a:r>
              <a:rPr lang="en-US" altLang="zh-CN" dirty="0">
                <a:solidFill>
                  <a:srgbClr val="800000"/>
                </a:solidFill>
                <a:latin typeface="Times New Roman" panose="02020603050405020304" pitchFamily="18" charset="0"/>
                <a:cs typeface="Times New Roman" panose="02020603050405020304" pitchFamily="18" charset="0"/>
              </a:rPr>
              <a:t>Operation:</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Write result into register file, whether it comes from memory (in LMD) or from ALU (in </a:t>
            </a:r>
            <a:r>
              <a:rPr lang="en-US" altLang="zh-CN" dirty="0" err="1">
                <a:solidFill>
                  <a:schemeClr val="tx1"/>
                </a:solidFill>
                <a:latin typeface="Times New Roman" panose="02020603050405020304" pitchFamily="18" charset="0"/>
                <a:cs typeface="Times New Roman" panose="02020603050405020304" pitchFamily="18" charset="0"/>
              </a:rPr>
              <a:t>ALUOutput</a:t>
            </a:r>
            <a:r>
              <a:rPr lang="en-US" altLang="zh-CN" dirty="0">
                <a:solidFill>
                  <a:schemeClr val="tx1"/>
                </a:solidFill>
                <a:latin typeface="Times New Roman" panose="02020603050405020304" pitchFamily="18" charset="0"/>
                <a:cs typeface="Times New Roman" panose="02020603050405020304" pitchFamily="18" charset="0"/>
              </a:rPr>
              <a:t>)</a:t>
            </a:r>
          </a:p>
          <a:p>
            <a:pPr marL="342900" indent="342900" algn="just">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The register destination is dependent on function code.</a:t>
            </a:r>
            <a:endParaRPr lang="zh-CN" altLang="en-US" dirty="0">
              <a:solidFill>
                <a:schemeClr val="accent2"/>
              </a:solidFill>
              <a:latin typeface="Times New Roman" panose="02020603050405020304" pitchFamily="18" charset="0"/>
              <a:cs typeface="Times New Roman" panose="02020603050405020304" pitchFamily="18" charset="0"/>
            </a:endParaRPr>
          </a:p>
        </p:txBody>
      </p:sp>
      <p:sp>
        <p:nvSpPr>
          <p:cNvPr id="20" name="矩形 19"/>
          <p:cNvSpPr/>
          <p:nvPr/>
        </p:nvSpPr>
        <p:spPr>
          <a:xfrm>
            <a:off x="9528" y="2768157"/>
            <a:ext cx="8857682" cy="830997"/>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② </a:t>
            </a:r>
            <a:r>
              <a:rPr lang="en-US" altLang="zh-CN" dirty="0">
                <a:solidFill>
                  <a:srgbClr val="800000"/>
                </a:solidFill>
                <a:latin typeface="Times New Roman" panose="02020603050405020304" pitchFamily="18" charset="0"/>
                <a:cs typeface="Times New Roman" panose="02020603050405020304" pitchFamily="18" charset="0"/>
              </a:rPr>
              <a:t>Register-Immediate ALU instruction</a:t>
            </a:r>
            <a:r>
              <a:rPr lang="zh-CN" altLang="en-US" dirty="0">
                <a:solidFill>
                  <a:schemeClr val="accent2"/>
                </a:solidFill>
                <a:latin typeface="Times New Roman" panose="02020603050405020304" pitchFamily="18" charset="0"/>
                <a:cs typeface="Times New Roman" panose="02020603050405020304" pitchFamily="18" charset="0"/>
                <a:hlinkClick r:id="rId4" action="ppaction://hlinksldjump"/>
              </a:rPr>
              <a:t>寄存器</a:t>
            </a:r>
            <a:r>
              <a:rPr lang="en-US" altLang="zh-CN" dirty="0">
                <a:solidFill>
                  <a:schemeClr val="accent2"/>
                </a:solidFill>
                <a:latin typeface="Times New Roman" panose="02020603050405020304" pitchFamily="18" charset="0"/>
                <a:cs typeface="Times New Roman" panose="02020603050405020304" pitchFamily="18" charset="0"/>
                <a:hlinkClick r:id="rId4" action="ppaction://hlinksldjump"/>
              </a:rPr>
              <a:t>-</a:t>
            </a:r>
            <a:r>
              <a:rPr lang="zh-CN" altLang="en-US" dirty="0">
                <a:solidFill>
                  <a:schemeClr val="accent2"/>
                </a:solidFill>
                <a:latin typeface="Times New Roman" panose="02020603050405020304" pitchFamily="18" charset="0"/>
                <a:cs typeface="Times New Roman" panose="02020603050405020304" pitchFamily="18" charset="0"/>
                <a:hlinkClick r:id="rId4" action="ppaction://hlinksldjump"/>
              </a:rPr>
              <a:t>立即值型</a:t>
            </a:r>
            <a:r>
              <a:rPr lang="en-US" altLang="zh-CN" dirty="0">
                <a:solidFill>
                  <a:schemeClr val="accent2"/>
                </a:solidFill>
                <a:latin typeface="Times New Roman" panose="02020603050405020304" pitchFamily="18" charset="0"/>
                <a:cs typeface="Times New Roman" panose="02020603050405020304" pitchFamily="18" charset="0"/>
                <a:hlinkClick r:id="rId4" action="ppaction://hlinksldjump"/>
              </a:rPr>
              <a:t>ALU</a:t>
            </a:r>
            <a:r>
              <a:rPr lang="zh-CN" altLang="en-US" dirty="0">
                <a:solidFill>
                  <a:schemeClr val="accent2"/>
                </a:solidFill>
                <a:latin typeface="Times New Roman" panose="02020603050405020304" pitchFamily="18" charset="0"/>
                <a:cs typeface="Times New Roman" panose="02020603050405020304" pitchFamily="18" charset="0"/>
                <a:hlinkClick r:id="rId4" action="ppaction://hlinksldjump"/>
              </a:rPr>
              <a:t>指令</a:t>
            </a:r>
            <a:r>
              <a:rPr lang="en-US" altLang="zh-CN" dirty="0">
                <a:solidFill>
                  <a:schemeClr val="accent2"/>
                </a:solidFill>
                <a:latin typeface="Times New Roman" panose="02020603050405020304" pitchFamily="18" charset="0"/>
                <a:cs typeface="Times New Roman" panose="02020603050405020304" pitchFamily="18" charset="0"/>
                <a:hlinkClick r:id="rId4" action="ppaction://hlinksldjump"/>
              </a:rPr>
              <a:t>:</a:t>
            </a:r>
            <a:endParaRPr lang="en-US" altLang="zh-CN" dirty="0">
              <a:solidFill>
                <a:schemeClr val="accent2"/>
              </a:solidFill>
              <a:latin typeface="Times New Roman" panose="02020603050405020304" pitchFamily="18" charset="0"/>
              <a:cs typeface="Times New Roman" panose="02020603050405020304" pitchFamily="18" charset="0"/>
            </a:endParaRPr>
          </a:p>
        </p:txBody>
      </p:sp>
      <p:grpSp>
        <p:nvGrpSpPr>
          <p:cNvPr id="21" name="组合 20"/>
          <p:cNvGrpSpPr/>
          <p:nvPr/>
        </p:nvGrpSpPr>
        <p:grpSpPr>
          <a:xfrm>
            <a:off x="2520662" y="3403599"/>
            <a:ext cx="4427602" cy="648071"/>
            <a:chOff x="3131840" y="1720854"/>
            <a:chExt cx="4427602" cy="648071"/>
          </a:xfrm>
        </p:grpSpPr>
        <p:sp>
          <p:nvSpPr>
            <p:cNvPr id="22" name="矩形 21"/>
            <p:cNvSpPr/>
            <p:nvPr/>
          </p:nvSpPr>
          <p:spPr bwMode="auto">
            <a:xfrm>
              <a:off x="3275856" y="1720854"/>
              <a:ext cx="4248472" cy="648071"/>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23" name="矩形 22"/>
            <p:cNvSpPr/>
            <p:nvPr/>
          </p:nvSpPr>
          <p:spPr>
            <a:xfrm>
              <a:off x="3131840" y="1767257"/>
              <a:ext cx="4427602" cy="461665"/>
            </a:xfrm>
            <a:prstGeom prst="rect">
              <a:avLst/>
            </a:prstGeom>
          </p:spPr>
          <p:txBody>
            <a:bodyPr wrap="square">
              <a:spAutoFit/>
            </a:bodyPr>
            <a:lstStyle/>
            <a:p>
              <a:pPr lvl="1" eaLnBrk="1" hangingPunct="1">
                <a:spcBef>
                  <a:spcPct val="60000"/>
                </a:spcBef>
              </a:pPr>
              <a:r>
                <a:rPr lang="en-US" altLang="zh-CN" dirty="0" err="1">
                  <a:solidFill>
                    <a:schemeClr val="bg1"/>
                  </a:solidFill>
                  <a:latin typeface="华文中宋" panose="02010600040101010101" pitchFamily="2" charset="-122"/>
                  <a:ea typeface="华文中宋" panose="02010600040101010101" pitchFamily="2" charset="-122"/>
                </a:rPr>
                <a:t>Reg</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11..15</a:t>
              </a:r>
              <a:r>
                <a:rPr lang="en-US" altLang="zh-CN" dirty="0">
                  <a:solidFill>
                    <a:schemeClr val="bg1"/>
                  </a:solidFill>
                  <a:latin typeface="华文中宋" panose="02010600040101010101" pitchFamily="2" charset="-122"/>
                  <a:ea typeface="华文中宋" panose="02010600040101010101" pitchFamily="2" charset="-122"/>
                </a:rPr>
                <a:t>]←</a:t>
              </a:r>
              <a:r>
                <a:rPr lang="en-US" altLang="zh-CN" dirty="0" err="1">
                  <a:solidFill>
                    <a:schemeClr val="bg1"/>
                  </a:solidFill>
                  <a:latin typeface="华文中宋" panose="02010600040101010101" pitchFamily="2" charset="-122"/>
                  <a:ea typeface="华文中宋" panose="02010600040101010101" pitchFamily="2" charset="-122"/>
                </a:rPr>
                <a:t>ALUoutput</a:t>
              </a:r>
              <a:endParaRPr lang="en-US" altLang="zh-CN" dirty="0">
                <a:solidFill>
                  <a:schemeClr val="bg1"/>
                </a:solidFill>
                <a:latin typeface="华文中宋" panose="02010600040101010101" pitchFamily="2" charset="-122"/>
                <a:ea typeface="华文中宋" panose="02010600040101010101" pitchFamily="2" charset="-122"/>
              </a:endParaRPr>
            </a:p>
          </p:txBody>
        </p:sp>
      </p:grpSp>
      <p:sp>
        <p:nvSpPr>
          <p:cNvPr id="24" name="矩形 23"/>
          <p:cNvSpPr/>
          <p:nvPr/>
        </p:nvSpPr>
        <p:spPr>
          <a:xfrm>
            <a:off x="9527" y="4058452"/>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③ </a:t>
            </a:r>
            <a:r>
              <a:rPr lang="en-US" altLang="zh-CN" dirty="0">
                <a:solidFill>
                  <a:srgbClr val="800000"/>
                </a:solidFill>
                <a:latin typeface="Times New Roman" panose="02020603050405020304" pitchFamily="18" charset="0"/>
                <a:cs typeface="Times New Roman" panose="02020603050405020304" pitchFamily="18" charset="0"/>
              </a:rPr>
              <a:t>Load instruction </a:t>
            </a:r>
            <a:r>
              <a:rPr lang="en-US" altLang="zh-CN" dirty="0">
                <a:solidFill>
                  <a:srgbClr val="800000"/>
                </a:solidFill>
                <a:latin typeface="Times New Roman" panose="02020603050405020304" pitchFamily="18" charset="0"/>
                <a:cs typeface="Times New Roman" panose="02020603050405020304" pitchFamily="18" charset="0"/>
                <a:hlinkClick r:id="rId5" action="ppaction://hlinksldjump"/>
              </a:rPr>
              <a:t>load </a:t>
            </a:r>
            <a:r>
              <a:rPr lang="zh-CN" altLang="en-US" dirty="0">
                <a:solidFill>
                  <a:srgbClr val="800000"/>
                </a:solidFill>
                <a:latin typeface="Times New Roman" panose="02020603050405020304" pitchFamily="18" charset="0"/>
                <a:cs typeface="Times New Roman" panose="02020603050405020304" pitchFamily="18" charset="0"/>
                <a:hlinkClick r:id="rId5" action="ppaction://hlinksldjump"/>
              </a:rPr>
              <a:t>指令</a:t>
            </a:r>
            <a:r>
              <a:rPr lang="en-US" altLang="zh-CN" dirty="0">
                <a:solidFill>
                  <a:schemeClr val="accent2"/>
                </a:solidFill>
                <a:latin typeface="Times New Roman" panose="02020603050405020304" pitchFamily="18" charset="0"/>
                <a:cs typeface="Times New Roman" panose="02020603050405020304" pitchFamily="18" charset="0"/>
              </a:rPr>
              <a:t>:</a:t>
            </a:r>
          </a:p>
        </p:txBody>
      </p:sp>
      <p:grpSp>
        <p:nvGrpSpPr>
          <p:cNvPr id="25" name="组合 24"/>
          <p:cNvGrpSpPr/>
          <p:nvPr/>
        </p:nvGrpSpPr>
        <p:grpSpPr>
          <a:xfrm>
            <a:off x="2656852" y="4509121"/>
            <a:ext cx="4248472" cy="648071"/>
            <a:chOff x="3005381" y="1677781"/>
            <a:chExt cx="4248472" cy="648071"/>
          </a:xfrm>
        </p:grpSpPr>
        <p:sp>
          <p:nvSpPr>
            <p:cNvPr id="26" name="矩形 25"/>
            <p:cNvSpPr/>
            <p:nvPr/>
          </p:nvSpPr>
          <p:spPr bwMode="auto">
            <a:xfrm>
              <a:off x="3005381" y="1677781"/>
              <a:ext cx="4248472" cy="648071"/>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27" name="矩形 26"/>
            <p:cNvSpPr/>
            <p:nvPr/>
          </p:nvSpPr>
          <p:spPr>
            <a:xfrm>
              <a:off x="3131840" y="1767257"/>
              <a:ext cx="3995554" cy="461665"/>
            </a:xfrm>
            <a:prstGeom prst="rect">
              <a:avLst/>
            </a:prstGeom>
          </p:spPr>
          <p:txBody>
            <a:bodyPr wrap="square">
              <a:spAutoFit/>
            </a:bodyPr>
            <a:lstStyle/>
            <a:p>
              <a:pPr lvl="1"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Reg</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11..15</a:t>
              </a:r>
              <a:r>
                <a:rPr lang="en-US" altLang="zh-CN" dirty="0">
                  <a:solidFill>
                    <a:schemeClr val="bg1"/>
                  </a:solidFill>
                  <a:latin typeface="华文中宋" panose="02010600040101010101" pitchFamily="2" charset="-122"/>
                  <a:ea typeface="华文中宋" panose="02010600040101010101" pitchFamily="2" charset="-122"/>
                </a:rPr>
                <a:t>]←LMD</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5. Write-back cycle (WB)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写回</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44641" y="1658724"/>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① </a:t>
            </a:r>
            <a:r>
              <a:rPr lang="en-US" altLang="zh-CN" dirty="0">
                <a:solidFill>
                  <a:srgbClr val="800000"/>
                </a:solidFill>
                <a:latin typeface="Times New Roman" panose="02020603050405020304" pitchFamily="18" charset="0"/>
                <a:cs typeface="Times New Roman" panose="02020603050405020304" pitchFamily="18" charset="0"/>
              </a:rPr>
              <a:t>Register-Register ALU instruction</a:t>
            </a:r>
            <a:r>
              <a:rPr lang="zh-CN" altLang="en-US" dirty="0">
                <a:solidFill>
                  <a:schemeClr val="accent2"/>
                </a:solidFill>
                <a:latin typeface="Times New Roman" panose="02020603050405020304" pitchFamily="18" charset="0"/>
                <a:cs typeface="Times New Roman" panose="02020603050405020304" pitchFamily="18" charset="0"/>
              </a:rPr>
              <a:t>寄存器</a:t>
            </a:r>
            <a:r>
              <a:rPr lang="en-US" altLang="zh-CN" dirty="0">
                <a:solidFill>
                  <a:schemeClr val="accent2"/>
                </a:solidFill>
                <a:latin typeface="Times New Roman" panose="02020603050405020304" pitchFamily="18" charset="0"/>
                <a:cs typeface="Times New Roman" panose="02020603050405020304" pitchFamily="18" charset="0"/>
              </a:rPr>
              <a:t>-</a:t>
            </a:r>
            <a:r>
              <a:rPr lang="zh-CN" altLang="en-US" dirty="0">
                <a:solidFill>
                  <a:schemeClr val="accent2"/>
                </a:solidFill>
                <a:latin typeface="Times New Roman" panose="02020603050405020304" pitchFamily="18" charset="0"/>
                <a:cs typeface="Times New Roman" panose="02020603050405020304" pitchFamily="18" charset="0"/>
              </a:rPr>
              <a:t>寄存器型</a:t>
            </a:r>
            <a:r>
              <a:rPr lang="en-US" altLang="zh-CN" dirty="0">
                <a:solidFill>
                  <a:schemeClr val="accent2"/>
                </a:solidFill>
                <a:latin typeface="Times New Roman" panose="02020603050405020304" pitchFamily="18" charset="0"/>
                <a:cs typeface="Times New Roman" panose="02020603050405020304" pitchFamily="18" charset="0"/>
              </a:rPr>
              <a:t>ALU</a:t>
            </a:r>
            <a:r>
              <a:rPr lang="zh-CN" altLang="en-US" dirty="0">
                <a:solidFill>
                  <a:schemeClr val="accent2"/>
                </a:solidFill>
                <a:latin typeface="Times New Roman" panose="02020603050405020304" pitchFamily="18" charset="0"/>
                <a:cs typeface="Times New Roman" panose="02020603050405020304" pitchFamily="18" charset="0"/>
              </a:rPr>
              <a:t>指令</a:t>
            </a:r>
            <a:r>
              <a:rPr lang="en-US" altLang="zh-CN" dirty="0">
                <a:solidFill>
                  <a:schemeClr val="accent2"/>
                </a:solidFill>
                <a:latin typeface="Times New Roman" panose="02020603050405020304" pitchFamily="18" charset="0"/>
                <a:cs typeface="Times New Roman" panose="02020603050405020304" pitchFamily="18" charset="0"/>
              </a:rPr>
              <a:t>:</a:t>
            </a:r>
          </a:p>
        </p:txBody>
      </p:sp>
      <p:pic>
        <p:nvPicPr>
          <p:cNvPr id="28" name="Picture 2" descr="arch21">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671" y="2103239"/>
            <a:ext cx="6402288" cy="462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5. Write-back cycle (WB)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写回</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矩形 19"/>
          <p:cNvSpPr/>
          <p:nvPr/>
        </p:nvSpPr>
        <p:spPr>
          <a:xfrm>
            <a:off x="9528" y="1589891"/>
            <a:ext cx="8857682" cy="830997"/>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② </a:t>
            </a:r>
            <a:r>
              <a:rPr lang="en-US" altLang="zh-CN" dirty="0">
                <a:solidFill>
                  <a:srgbClr val="800000"/>
                </a:solidFill>
                <a:latin typeface="Times New Roman" panose="02020603050405020304" pitchFamily="18" charset="0"/>
                <a:cs typeface="Times New Roman" panose="02020603050405020304" pitchFamily="18" charset="0"/>
              </a:rPr>
              <a:t>Register-Immediate ALU instruction</a:t>
            </a:r>
            <a:r>
              <a:rPr lang="zh-CN" altLang="en-US" dirty="0">
                <a:solidFill>
                  <a:schemeClr val="accent2"/>
                </a:solidFill>
                <a:latin typeface="Times New Roman" panose="02020603050405020304" pitchFamily="18" charset="0"/>
                <a:cs typeface="Times New Roman" panose="02020603050405020304" pitchFamily="18" charset="0"/>
              </a:rPr>
              <a:t>寄存器</a:t>
            </a:r>
            <a:r>
              <a:rPr lang="en-US" altLang="zh-CN" dirty="0">
                <a:solidFill>
                  <a:schemeClr val="accent2"/>
                </a:solidFill>
                <a:latin typeface="Times New Roman" panose="02020603050405020304" pitchFamily="18" charset="0"/>
                <a:cs typeface="Times New Roman" panose="02020603050405020304" pitchFamily="18" charset="0"/>
              </a:rPr>
              <a:t>-</a:t>
            </a:r>
            <a:r>
              <a:rPr lang="zh-CN" altLang="en-US" dirty="0">
                <a:solidFill>
                  <a:schemeClr val="accent2"/>
                </a:solidFill>
                <a:latin typeface="Times New Roman" panose="02020603050405020304" pitchFamily="18" charset="0"/>
                <a:cs typeface="Times New Roman" panose="02020603050405020304" pitchFamily="18" charset="0"/>
              </a:rPr>
              <a:t>立即值型</a:t>
            </a:r>
            <a:r>
              <a:rPr lang="en-US" altLang="zh-CN" dirty="0">
                <a:solidFill>
                  <a:schemeClr val="accent2"/>
                </a:solidFill>
                <a:latin typeface="Times New Roman" panose="02020603050405020304" pitchFamily="18" charset="0"/>
                <a:cs typeface="Times New Roman" panose="02020603050405020304" pitchFamily="18" charset="0"/>
              </a:rPr>
              <a:t>ALU</a:t>
            </a:r>
            <a:r>
              <a:rPr lang="zh-CN" altLang="en-US" dirty="0">
                <a:solidFill>
                  <a:schemeClr val="accent2"/>
                </a:solidFill>
                <a:latin typeface="Times New Roman" panose="02020603050405020304" pitchFamily="18" charset="0"/>
                <a:cs typeface="Times New Roman" panose="02020603050405020304" pitchFamily="18" charset="0"/>
              </a:rPr>
              <a:t>指令</a:t>
            </a:r>
            <a:r>
              <a:rPr lang="en-US" altLang="zh-CN" dirty="0">
                <a:solidFill>
                  <a:schemeClr val="accent2"/>
                </a:solidFill>
                <a:latin typeface="Times New Roman" panose="02020603050405020304" pitchFamily="18" charset="0"/>
                <a:cs typeface="Times New Roman" panose="02020603050405020304" pitchFamily="18" charset="0"/>
              </a:rPr>
              <a:t>:</a:t>
            </a:r>
          </a:p>
        </p:txBody>
      </p:sp>
      <p:pic>
        <p:nvPicPr>
          <p:cNvPr id="28" name="Picture 2" descr="arch2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2065823"/>
            <a:ext cx="6408712" cy="46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5. Write-back cycle (WB)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写回</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矩形 23"/>
          <p:cNvSpPr/>
          <p:nvPr/>
        </p:nvSpPr>
        <p:spPr>
          <a:xfrm>
            <a:off x="9527" y="1628800"/>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③ </a:t>
            </a:r>
            <a:r>
              <a:rPr lang="en-US" altLang="zh-CN" dirty="0">
                <a:solidFill>
                  <a:srgbClr val="800000"/>
                </a:solidFill>
                <a:latin typeface="Times New Roman" panose="02020603050405020304" pitchFamily="18" charset="0"/>
                <a:cs typeface="Times New Roman" panose="02020603050405020304" pitchFamily="18" charset="0"/>
              </a:rPr>
              <a:t>Load instruction</a:t>
            </a:r>
            <a:r>
              <a:rPr lang="en-US" altLang="zh-CN" dirty="0">
                <a:solidFill>
                  <a:schemeClr val="accent2"/>
                </a:solidFill>
                <a:latin typeface="Times New Roman" panose="02020603050405020304" pitchFamily="18" charset="0"/>
                <a:cs typeface="Times New Roman" panose="02020603050405020304" pitchFamily="18" charset="0"/>
              </a:rPr>
              <a:t>:</a:t>
            </a:r>
          </a:p>
        </p:txBody>
      </p:sp>
      <p:pic>
        <p:nvPicPr>
          <p:cNvPr id="28" name="Picture 2" descr="arch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829" y="2121995"/>
            <a:ext cx="6552334" cy="4675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3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shows how an instruction flows through the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2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15576"/>
            <a:ext cx="8064896" cy="502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3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shows how an instruction flows through the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8" name="Picture 2" descr="arch13"/>
          <p:cNvPicPr>
            <a:picLocks noChangeAspect="1" noChangeArrowheads="1"/>
          </p:cNvPicPr>
          <p:nvPr/>
        </p:nvPicPr>
        <p:blipFill rotWithShape="1">
          <a:blip r:embed="rId3">
            <a:extLst>
              <a:ext uri="{28A0092B-C50C-407E-A947-70E740481C1C}">
                <a14:useLocalDpi xmlns:a14="http://schemas.microsoft.com/office/drawing/2010/main" val="0"/>
              </a:ext>
            </a:extLst>
          </a:blip>
          <a:srcRect l="3538" t="3819" r="4327" b="7572"/>
          <a:stretch>
            <a:fillRect/>
          </a:stretch>
        </p:blipFill>
        <p:spPr bwMode="auto">
          <a:xfrm>
            <a:off x="971600" y="1516582"/>
            <a:ext cx="7312112" cy="5249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3239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30000"/>
              </a:spcBef>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Tips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spcBef>
                <a:spcPts val="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Storage is needed between stages:</a:t>
            </a:r>
          </a:p>
          <a:p>
            <a:pPr marL="457200" indent="457200" algn="just">
              <a:spcBef>
                <a:spcPts val="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store the value computed during a clock cycle.</a:t>
            </a:r>
          </a:p>
          <a:p>
            <a:pPr marL="457200" indent="457200" algn="just">
              <a:spcBef>
                <a:spcPts val="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required on a later clock cycle. </a:t>
            </a:r>
          </a:p>
          <a:p>
            <a:pPr marL="457200" indent="457200" algn="just">
              <a:spcBef>
                <a:spcPts val="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i.e., LMD,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Imm</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B, IR, NPC,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ALUOutput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Cond). </a:t>
            </a:r>
          </a:p>
          <a:p>
            <a:pPr marL="457200" indent="-457200" algn="just">
              <a:spcBef>
                <a:spcPct val="30000"/>
              </a:spcBef>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FFD2DE0-ECAB-4141-A680-DBBCCF860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54" y="3516397"/>
            <a:ext cx="8908142" cy="3080955"/>
          </a:xfrm>
          <a:prstGeom prst="rect">
            <a:avLst/>
          </a:prstGeom>
        </p:spPr>
      </p:pic>
      <p:pic>
        <p:nvPicPr>
          <p:cNvPr id="6" name="图片 5">
            <a:extLst>
              <a:ext uri="{FF2B5EF4-FFF2-40B4-BE49-F238E27FC236}">
                <a16:creationId xmlns:a16="http://schemas.microsoft.com/office/drawing/2014/main" id="{F24F3A7A-D67B-D61C-BB17-7DA2D1581666}"/>
              </a:ext>
            </a:extLst>
          </p:cNvPr>
          <p:cNvPicPr>
            <a:picLocks noChangeAspect="1"/>
          </p:cNvPicPr>
          <p:nvPr/>
        </p:nvPicPr>
        <p:blipFill>
          <a:blip r:embed="rId3">
            <a:extLst>
              <a:ext uri="{28A0092B-C50C-407E-A947-70E740481C1C}">
                <a14:useLocalDpi xmlns:a14="http://schemas.microsoft.com/office/drawing/2010/main" val="0"/>
              </a:ext>
            </a:extLst>
          </a:blip>
          <a:srcRect l="2895" b="36141"/>
          <a:stretch/>
        </p:blipFill>
        <p:spPr>
          <a:xfrm>
            <a:off x="176946" y="260648"/>
            <a:ext cx="8790107" cy="2880320"/>
          </a:xfrm>
          <a:prstGeom prst="rect">
            <a:avLst/>
          </a:prstGeom>
        </p:spPr>
      </p:pic>
    </p:spTree>
    <p:extLst>
      <p:ext uri="{BB962C8B-B14F-4D97-AF65-F5344CB8AC3E}">
        <p14:creationId xmlns:p14="http://schemas.microsoft.com/office/powerpoint/2010/main" val="1826282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Science and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361654361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3239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30000"/>
              </a:spcBef>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Tips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spcBef>
                <a:spcPts val="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Storage is needed between stages:</a:t>
            </a:r>
          </a:p>
          <a:p>
            <a:pPr marL="457200" indent="457200" algn="just">
              <a:spcBef>
                <a:spcPts val="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store the value computed during a clock cycle.</a:t>
            </a:r>
          </a:p>
          <a:p>
            <a:pPr marL="457200" indent="457200" algn="just">
              <a:spcBef>
                <a:spcPts val="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required on a later clock cycle. </a:t>
            </a:r>
          </a:p>
          <a:p>
            <a:pPr marL="457200" indent="457200" algn="just">
              <a:spcBef>
                <a:spcPts val="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i.e., A, B, IR, NPC,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Imm</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ALUOutput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LMD, or Cond. </a:t>
            </a:r>
          </a:p>
          <a:p>
            <a:pPr marL="457200" indent="-457200" algn="just">
              <a:spcBef>
                <a:spcPct val="30000"/>
              </a:spcBef>
              <a:buFont typeface="Symbol" panose="05050102010706020507" pitchFamily="18" charset="2"/>
              <a:buChar char="¨"/>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7153689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 Instruction fetch cycle (IF)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取指令</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grpSp>
        <p:nvGrpSpPr>
          <p:cNvPr id="10" name="组合 9"/>
          <p:cNvGrpSpPr/>
          <p:nvPr/>
        </p:nvGrpSpPr>
        <p:grpSpPr>
          <a:xfrm>
            <a:off x="3203848" y="1700808"/>
            <a:ext cx="3222104" cy="1015663"/>
            <a:chOff x="3275856" y="1720852"/>
            <a:chExt cx="3222104" cy="1015663"/>
          </a:xfrm>
        </p:grpSpPr>
        <p:sp>
          <p:nvSpPr>
            <p:cNvPr id="9" name="矩形 8"/>
            <p:cNvSpPr/>
            <p:nvPr/>
          </p:nvSpPr>
          <p:spPr bwMode="auto">
            <a:xfrm>
              <a:off x="3275856" y="1720853"/>
              <a:ext cx="2808312" cy="1015662"/>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7" name="矩形 6"/>
            <p:cNvSpPr/>
            <p:nvPr/>
          </p:nvSpPr>
          <p:spPr>
            <a:xfrm>
              <a:off x="3707904" y="1720852"/>
              <a:ext cx="2790056" cy="1015663"/>
            </a:xfrm>
            <a:prstGeom prst="rect">
              <a:avLst/>
            </a:prstGeom>
          </p:spPr>
          <p:txBody>
            <a:bodyPr wrap="square">
              <a:spAutoFit/>
            </a:bodyPr>
            <a:lstStyle/>
            <a:p>
              <a:pPr eaLnBrk="1" hangingPunct="1">
                <a:spcBef>
                  <a:spcPct val="50000"/>
                </a:spcBef>
              </a:pPr>
              <a:r>
                <a:rPr lang="en-US" altLang="zh-CN" dirty="0" err="1">
                  <a:solidFill>
                    <a:schemeClr val="accent3"/>
                  </a:solidFill>
                  <a:latin typeface="华文中宋" panose="02010600040101010101" pitchFamily="2" charset="-122"/>
                  <a:ea typeface="华文中宋" panose="02010600040101010101" pitchFamily="2" charset="-122"/>
                </a:rPr>
                <a:t>IR←Mem</a:t>
              </a:r>
              <a:r>
                <a:rPr lang="en-US" altLang="zh-CN" dirty="0">
                  <a:solidFill>
                    <a:schemeClr val="accent3"/>
                  </a:solidFill>
                  <a:latin typeface="华文中宋" panose="02010600040101010101" pitchFamily="2" charset="-122"/>
                  <a:ea typeface="华文中宋" panose="02010600040101010101" pitchFamily="2" charset="-122"/>
                </a:rPr>
                <a:t>[PC]</a:t>
              </a:r>
            </a:p>
            <a:p>
              <a:pPr eaLnBrk="1" hangingPunct="1">
                <a:spcBef>
                  <a:spcPct val="50000"/>
                </a:spcBef>
              </a:pPr>
              <a:r>
                <a:rPr lang="en-US" altLang="zh-CN" dirty="0">
                  <a:solidFill>
                    <a:schemeClr val="accent3"/>
                  </a:solidFill>
                  <a:latin typeface="华文中宋" panose="02010600040101010101" pitchFamily="2" charset="-122"/>
                  <a:ea typeface="华文中宋" panose="02010600040101010101" pitchFamily="2" charset="-122"/>
                </a:rPr>
                <a:t>NPC←PC+4</a:t>
              </a:r>
            </a:p>
          </p:txBody>
        </p:sp>
      </p:grpSp>
      <p:sp>
        <p:nvSpPr>
          <p:cNvPr id="2" name="Text Box 19"/>
          <p:cNvSpPr txBox="1">
            <a:spLocks noChangeArrowheads="1"/>
          </p:cNvSpPr>
          <p:nvPr/>
        </p:nvSpPr>
        <p:spPr bwMode="auto">
          <a:xfrm>
            <a:off x="44641" y="3068960"/>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2. Instruction decode/register fetch cycle (ID)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指令译码</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读寄存器：</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 name="组合 2"/>
          <p:cNvGrpSpPr/>
          <p:nvPr/>
        </p:nvGrpSpPr>
        <p:grpSpPr>
          <a:xfrm>
            <a:off x="2555776" y="3679395"/>
            <a:ext cx="5111238" cy="1621813"/>
            <a:chOff x="2366275" y="2062965"/>
            <a:chExt cx="5111238" cy="1621813"/>
          </a:xfrm>
        </p:grpSpPr>
        <p:sp>
          <p:nvSpPr>
            <p:cNvPr id="5" name="矩形 4"/>
            <p:cNvSpPr/>
            <p:nvPr/>
          </p:nvSpPr>
          <p:spPr bwMode="auto">
            <a:xfrm>
              <a:off x="2771798" y="2081001"/>
              <a:ext cx="4347005" cy="1603777"/>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accent1"/>
                </a:solidFill>
                <a:effectLst/>
                <a:latin typeface="Arial" panose="020B0604020202020204" pitchFamily="34" charset="0"/>
              </a:endParaRPr>
            </a:p>
          </p:txBody>
        </p:sp>
        <p:sp>
          <p:nvSpPr>
            <p:cNvPr id="6" name="矩形 5"/>
            <p:cNvSpPr/>
            <p:nvPr/>
          </p:nvSpPr>
          <p:spPr>
            <a:xfrm>
              <a:off x="2366275" y="2062965"/>
              <a:ext cx="5111238" cy="1569660"/>
            </a:xfrm>
            <a:prstGeom prst="rect">
              <a:avLst/>
            </a:prstGeom>
          </p:spPr>
          <p:txBody>
            <a:bodyPr wrap="square">
              <a:spAutoFit/>
            </a:bodyPr>
            <a:lstStyle/>
            <a:p>
              <a:pPr algn="ct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A←Regs</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6..10</a:t>
              </a:r>
              <a:r>
                <a:rPr lang="en-US" altLang="zh-CN" dirty="0">
                  <a:solidFill>
                    <a:schemeClr val="bg1"/>
                  </a:solidFill>
                  <a:latin typeface="华文中宋" panose="02010600040101010101" pitchFamily="2" charset="-122"/>
                  <a:ea typeface="华文中宋" panose="02010600040101010101" pitchFamily="2" charset="-122"/>
                </a:rPr>
                <a:t>]</a:t>
              </a:r>
            </a:p>
            <a:p>
              <a:pPr algn="ct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B←Regs</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11..15</a:t>
              </a:r>
              <a:r>
                <a:rPr lang="en-US" altLang="zh-CN" dirty="0">
                  <a:solidFill>
                    <a:schemeClr val="bg1"/>
                  </a:solidFill>
                  <a:latin typeface="华文中宋" panose="02010600040101010101" pitchFamily="2" charset="-122"/>
                  <a:ea typeface="华文中宋" panose="02010600040101010101" pitchFamily="2" charset="-122"/>
                </a:rPr>
                <a:t>]</a:t>
              </a:r>
            </a:p>
            <a:p>
              <a:pPr algn="ct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Imm</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16</a:t>
              </a:r>
              <a:r>
                <a:rPr lang="en-US" altLang="zh-CN" dirty="0">
                  <a:solidFill>
                    <a:schemeClr val="bg1"/>
                  </a:solidFill>
                  <a:latin typeface="华文中宋" panose="02010600040101010101" pitchFamily="2" charset="-122"/>
                  <a:ea typeface="华文中宋" panose="02010600040101010101" pitchFamily="2" charset="-122"/>
                </a:rPr>
                <a:t>)</a:t>
              </a:r>
              <a:r>
                <a:rPr lang="en-US" altLang="zh-CN" baseline="30000" dirty="0">
                  <a:solidFill>
                    <a:schemeClr val="bg1"/>
                  </a:solidFill>
                  <a:latin typeface="华文中宋" panose="02010600040101010101" pitchFamily="2" charset="-122"/>
                  <a:ea typeface="华文中宋" panose="02010600040101010101" pitchFamily="2" charset="-122"/>
                </a:rPr>
                <a:t>16</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16..31</a:t>
              </a:r>
              <a:r>
                <a:rPr lang="en-US" altLang="zh-CN" dirty="0">
                  <a:solidFill>
                    <a:schemeClr val="bg1"/>
                  </a:solidFill>
                  <a:latin typeface="华文中宋" panose="02010600040101010101" pitchFamily="2" charset="-122"/>
                  <a:ea typeface="华文中宋" panose="02010600040101010101" pitchFamily="2" charset="-122"/>
                </a:rPr>
                <a:t>)</a:t>
              </a:r>
            </a:p>
          </p:txBody>
        </p:sp>
      </p:grpSp>
    </p:spTree>
    <p:extLst>
      <p:ext uri="{BB962C8B-B14F-4D97-AF65-F5344CB8AC3E}">
        <p14:creationId xmlns:p14="http://schemas.microsoft.com/office/powerpoint/2010/main" val="236844145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5831"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Execution/effective address cycle (EX):</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有效地址计算</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106806" y="1916832"/>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① </a:t>
            </a:r>
            <a:r>
              <a:rPr lang="en-US" altLang="zh-CN" dirty="0">
                <a:solidFill>
                  <a:srgbClr val="800000"/>
                </a:solidFill>
                <a:latin typeface="Times New Roman" panose="02020603050405020304" pitchFamily="18" charset="0"/>
                <a:cs typeface="Times New Roman" panose="02020603050405020304" pitchFamily="18" charset="0"/>
              </a:rPr>
              <a:t>Memory reference </a:t>
            </a:r>
            <a:r>
              <a:rPr lang="zh-CN" altLang="en-US" dirty="0">
                <a:solidFill>
                  <a:schemeClr val="accent2"/>
                </a:solidFill>
                <a:latin typeface="Times New Roman" panose="02020603050405020304" pitchFamily="18" charset="0"/>
                <a:cs typeface="Times New Roman" panose="02020603050405020304" pitchFamily="18" charset="0"/>
              </a:rPr>
              <a:t>存储器访问</a:t>
            </a:r>
            <a:r>
              <a:rPr lang="en-US" altLang="zh-CN" dirty="0">
                <a:solidFill>
                  <a:schemeClr val="accent2"/>
                </a:solidFill>
                <a:latin typeface="Times New Roman" panose="02020603050405020304" pitchFamily="18" charset="0"/>
                <a:cs typeface="Times New Roman" panose="02020603050405020304" pitchFamily="18" charset="0"/>
              </a:rPr>
              <a:t>:</a:t>
            </a:r>
          </a:p>
        </p:txBody>
      </p:sp>
      <p:grpSp>
        <p:nvGrpSpPr>
          <p:cNvPr id="12" name="组合 11"/>
          <p:cNvGrpSpPr/>
          <p:nvPr/>
        </p:nvGrpSpPr>
        <p:grpSpPr>
          <a:xfrm>
            <a:off x="2843808" y="3188726"/>
            <a:ext cx="4320480" cy="557923"/>
            <a:chOff x="3275856" y="1720853"/>
            <a:chExt cx="4320480" cy="557923"/>
          </a:xfrm>
        </p:grpSpPr>
        <p:sp>
          <p:nvSpPr>
            <p:cNvPr id="13" name="矩形 12"/>
            <p:cNvSpPr/>
            <p:nvPr/>
          </p:nvSpPr>
          <p:spPr bwMode="auto">
            <a:xfrm>
              <a:off x="3275856" y="1720853"/>
              <a:ext cx="3816424" cy="557923"/>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4" name="矩形 13"/>
            <p:cNvSpPr/>
            <p:nvPr/>
          </p:nvSpPr>
          <p:spPr>
            <a:xfrm>
              <a:off x="3491880" y="1720853"/>
              <a:ext cx="4104456" cy="461665"/>
            </a:xfrm>
            <a:prstGeom prst="rect">
              <a:avLst/>
            </a:prstGeom>
          </p:spPr>
          <p:txBody>
            <a:bodyPr wrap="square">
              <a:spAutoFit/>
            </a:bodyPr>
            <a:lstStyle/>
            <a:p>
              <a:pP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ALUoutput←A+Imm</a:t>
              </a:r>
              <a:endParaRPr lang="en-US" altLang="zh-CN" dirty="0">
                <a:solidFill>
                  <a:schemeClr val="bg1"/>
                </a:solidFill>
                <a:latin typeface="华文中宋" panose="02010600040101010101" pitchFamily="2" charset="-122"/>
                <a:ea typeface="华文中宋" panose="02010600040101010101" pitchFamily="2" charset="-122"/>
              </a:endParaRPr>
            </a:p>
          </p:txBody>
        </p:sp>
      </p:grpSp>
      <p:sp>
        <p:nvSpPr>
          <p:cNvPr id="15" name="矩形 14"/>
          <p:cNvSpPr/>
          <p:nvPr/>
        </p:nvSpPr>
        <p:spPr>
          <a:xfrm>
            <a:off x="2230218" y="2586970"/>
            <a:ext cx="5763684" cy="461665"/>
          </a:xfrm>
          <a:prstGeom prst="rect">
            <a:avLst/>
          </a:prstGeom>
        </p:spPr>
        <p:txBody>
          <a:bodyPr wrap="square">
            <a:spAutoFit/>
          </a:bodyPr>
          <a:lstStyle/>
          <a:p>
            <a:pPr eaLnBrk="1" hangingPunct="1">
              <a:spcBef>
                <a:spcPct val="50000"/>
              </a:spcBef>
            </a:pPr>
            <a:r>
              <a:rPr lang="en-US" altLang="zh-CN" dirty="0">
                <a:solidFill>
                  <a:schemeClr val="tx1"/>
                </a:solidFill>
                <a:latin typeface="华文中宋" panose="02010600040101010101" pitchFamily="2" charset="-122"/>
                <a:ea typeface="华文中宋" panose="02010600040101010101" pitchFamily="2" charset="-122"/>
              </a:rPr>
              <a:t>LW R1, 100(R2) or SW R1, 100(R2)</a:t>
            </a:r>
          </a:p>
        </p:txBody>
      </p:sp>
      <p:sp>
        <p:nvSpPr>
          <p:cNvPr id="2" name="矩形 1"/>
          <p:cNvSpPr/>
          <p:nvPr/>
        </p:nvSpPr>
        <p:spPr>
          <a:xfrm>
            <a:off x="44642" y="4376005"/>
            <a:ext cx="8774502"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② </a:t>
            </a:r>
            <a:r>
              <a:rPr lang="en-US" altLang="zh-CN" dirty="0">
                <a:solidFill>
                  <a:srgbClr val="800000"/>
                </a:solidFill>
                <a:latin typeface="Times New Roman" panose="02020603050405020304" pitchFamily="18" charset="0"/>
                <a:cs typeface="Times New Roman" panose="02020603050405020304" pitchFamily="18" charset="0"/>
              </a:rPr>
              <a:t>Register-Register ALU instruction </a:t>
            </a:r>
            <a:r>
              <a:rPr lang="zh-CN" altLang="en-US" dirty="0">
                <a:solidFill>
                  <a:schemeClr val="accent2"/>
                </a:solidFill>
                <a:latin typeface="Times New Roman" panose="02020603050405020304" pitchFamily="18" charset="0"/>
                <a:cs typeface="Times New Roman" panose="02020603050405020304" pitchFamily="18" charset="0"/>
              </a:rPr>
              <a:t>寄存器</a:t>
            </a:r>
            <a:r>
              <a:rPr lang="en-US" altLang="zh-CN" dirty="0">
                <a:solidFill>
                  <a:schemeClr val="accent2"/>
                </a:solidFill>
                <a:latin typeface="Times New Roman" panose="02020603050405020304" pitchFamily="18" charset="0"/>
                <a:cs typeface="Times New Roman" panose="02020603050405020304" pitchFamily="18" charset="0"/>
              </a:rPr>
              <a:t>-</a:t>
            </a:r>
            <a:r>
              <a:rPr lang="zh-CN" altLang="en-US" dirty="0">
                <a:solidFill>
                  <a:schemeClr val="accent2"/>
                </a:solidFill>
                <a:latin typeface="Times New Roman" panose="02020603050405020304" pitchFamily="18" charset="0"/>
                <a:cs typeface="Times New Roman" panose="02020603050405020304" pitchFamily="18" charset="0"/>
              </a:rPr>
              <a:t>寄存器</a:t>
            </a:r>
            <a:r>
              <a:rPr lang="en-US" altLang="zh-CN" dirty="0">
                <a:solidFill>
                  <a:schemeClr val="accent2"/>
                </a:solidFill>
                <a:latin typeface="Times New Roman" panose="02020603050405020304" pitchFamily="18" charset="0"/>
                <a:cs typeface="Times New Roman" panose="02020603050405020304" pitchFamily="18" charset="0"/>
              </a:rPr>
              <a:t>ALU:</a:t>
            </a:r>
          </a:p>
        </p:txBody>
      </p:sp>
      <p:grpSp>
        <p:nvGrpSpPr>
          <p:cNvPr id="6" name="组合 5"/>
          <p:cNvGrpSpPr/>
          <p:nvPr/>
        </p:nvGrpSpPr>
        <p:grpSpPr>
          <a:xfrm>
            <a:off x="2771800" y="5679389"/>
            <a:ext cx="4392488" cy="557923"/>
            <a:chOff x="3275856" y="1720853"/>
            <a:chExt cx="4392488" cy="557923"/>
          </a:xfrm>
        </p:grpSpPr>
        <p:sp>
          <p:nvSpPr>
            <p:cNvPr id="7" name="矩形 6"/>
            <p:cNvSpPr/>
            <p:nvPr/>
          </p:nvSpPr>
          <p:spPr bwMode="auto">
            <a:xfrm>
              <a:off x="3275856" y="1720853"/>
              <a:ext cx="3816424" cy="557923"/>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8" name="矩形 7"/>
            <p:cNvSpPr/>
            <p:nvPr/>
          </p:nvSpPr>
          <p:spPr>
            <a:xfrm>
              <a:off x="3563888" y="1748843"/>
              <a:ext cx="4104456" cy="461665"/>
            </a:xfrm>
            <a:prstGeom prst="rect">
              <a:avLst/>
            </a:prstGeom>
          </p:spPr>
          <p:txBody>
            <a:bodyPr wrap="square">
              <a:spAutoFit/>
            </a:bodyPr>
            <a:lstStyle/>
            <a:p>
              <a:pP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ALUoutput←A</a:t>
              </a:r>
              <a:r>
                <a:rPr lang="en-US" altLang="zh-CN" dirty="0">
                  <a:solidFill>
                    <a:schemeClr val="bg1"/>
                  </a:solidFill>
                  <a:latin typeface="华文中宋" panose="02010600040101010101" pitchFamily="2" charset="-122"/>
                  <a:ea typeface="华文中宋" panose="02010600040101010101" pitchFamily="2" charset="-122"/>
                </a:rPr>
                <a:t> op B</a:t>
              </a:r>
            </a:p>
          </p:txBody>
        </p:sp>
      </p:grpSp>
      <p:sp>
        <p:nvSpPr>
          <p:cNvPr id="9" name="矩形 8"/>
          <p:cNvSpPr/>
          <p:nvPr/>
        </p:nvSpPr>
        <p:spPr>
          <a:xfrm>
            <a:off x="3347864" y="5041692"/>
            <a:ext cx="2989854" cy="461665"/>
          </a:xfrm>
          <a:prstGeom prst="rect">
            <a:avLst/>
          </a:prstGeom>
        </p:spPr>
        <p:txBody>
          <a:bodyPr wrap="square">
            <a:spAutoFit/>
          </a:bodyPr>
          <a:lstStyle/>
          <a:p>
            <a:pPr eaLnBrk="1" hangingPunct="1">
              <a:spcBef>
                <a:spcPct val="50000"/>
              </a:spcBef>
            </a:pPr>
            <a:r>
              <a:rPr lang="en-US" altLang="zh-CN" dirty="0">
                <a:solidFill>
                  <a:schemeClr val="tx1"/>
                </a:solidFill>
                <a:latin typeface="华文中宋" panose="02010600040101010101" pitchFamily="2" charset="-122"/>
                <a:ea typeface="华文中宋" panose="02010600040101010101" pitchFamily="2" charset="-122"/>
              </a:rPr>
              <a:t>ADD R1, R2, R3</a:t>
            </a:r>
          </a:p>
        </p:txBody>
      </p:sp>
    </p:spTree>
    <p:extLst>
      <p:ext uri="{BB962C8B-B14F-4D97-AF65-F5344CB8AC3E}">
        <p14:creationId xmlns:p14="http://schemas.microsoft.com/office/powerpoint/2010/main" val="8837493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5831"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3. Execution/effective address cycle (EX):</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执行</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有效地址计算</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44642" y="2132856"/>
            <a:ext cx="8774502"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③ </a:t>
            </a:r>
            <a:r>
              <a:rPr lang="en-US" altLang="zh-CN" dirty="0">
                <a:solidFill>
                  <a:srgbClr val="800000"/>
                </a:solidFill>
                <a:latin typeface="Times New Roman" panose="02020603050405020304" pitchFamily="18" charset="0"/>
                <a:cs typeface="Times New Roman" panose="02020603050405020304" pitchFamily="18" charset="0"/>
              </a:rPr>
              <a:t>Register-Immediate ALU instruction </a:t>
            </a:r>
            <a:r>
              <a:rPr lang="zh-CN" altLang="en-US" dirty="0">
                <a:solidFill>
                  <a:schemeClr val="accent2"/>
                </a:solidFill>
                <a:latin typeface="Times New Roman" panose="02020603050405020304" pitchFamily="18" charset="0"/>
                <a:cs typeface="Times New Roman" panose="02020603050405020304" pitchFamily="18" charset="0"/>
              </a:rPr>
              <a:t>寄存器</a:t>
            </a:r>
            <a:r>
              <a:rPr lang="en-US" altLang="zh-CN" dirty="0">
                <a:solidFill>
                  <a:schemeClr val="accent2"/>
                </a:solidFill>
                <a:latin typeface="Times New Roman" panose="02020603050405020304" pitchFamily="18" charset="0"/>
                <a:cs typeface="Times New Roman" panose="02020603050405020304" pitchFamily="18" charset="0"/>
              </a:rPr>
              <a:t>-</a:t>
            </a:r>
            <a:r>
              <a:rPr lang="zh-CN" altLang="en-US" dirty="0">
                <a:solidFill>
                  <a:schemeClr val="accent2"/>
                </a:solidFill>
                <a:latin typeface="Times New Roman" panose="02020603050405020304" pitchFamily="18" charset="0"/>
                <a:cs typeface="Times New Roman" panose="02020603050405020304" pitchFamily="18" charset="0"/>
              </a:rPr>
              <a:t>立即数</a:t>
            </a:r>
            <a:r>
              <a:rPr lang="en-US" altLang="zh-CN" dirty="0">
                <a:solidFill>
                  <a:schemeClr val="accent2"/>
                </a:solidFill>
                <a:latin typeface="Times New Roman" panose="02020603050405020304" pitchFamily="18" charset="0"/>
                <a:cs typeface="Times New Roman" panose="02020603050405020304" pitchFamily="18" charset="0"/>
              </a:rPr>
              <a:t>ALU:</a:t>
            </a:r>
          </a:p>
        </p:txBody>
      </p:sp>
      <p:grpSp>
        <p:nvGrpSpPr>
          <p:cNvPr id="5" name="组合 4"/>
          <p:cNvGrpSpPr/>
          <p:nvPr/>
        </p:nvGrpSpPr>
        <p:grpSpPr>
          <a:xfrm>
            <a:off x="2771800" y="3652264"/>
            <a:ext cx="4248472" cy="557923"/>
            <a:chOff x="3275856" y="1720853"/>
            <a:chExt cx="4248472" cy="557923"/>
          </a:xfrm>
        </p:grpSpPr>
        <p:sp>
          <p:nvSpPr>
            <p:cNvPr id="10" name="矩形 9"/>
            <p:cNvSpPr/>
            <p:nvPr/>
          </p:nvSpPr>
          <p:spPr bwMode="auto">
            <a:xfrm>
              <a:off x="3275856" y="1720853"/>
              <a:ext cx="3816424" cy="557923"/>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1" name="矩形 10"/>
            <p:cNvSpPr/>
            <p:nvPr/>
          </p:nvSpPr>
          <p:spPr>
            <a:xfrm>
              <a:off x="3419872" y="1753994"/>
              <a:ext cx="4104456" cy="461665"/>
            </a:xfrm>
            <a:prstGeom prst="rect">
              <a:avLst/>
            </a:prstGeom>
          </p:spPr>
          <p:txBody>
            <a:bodyPr wrap="square">
              <a:spAutoFit/>
            </a:bodyPr>
            <a:lstStyle/>
            <a:p>
              <a:pP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ALUoutput←A</a:t>
              </a:r>
              <a:r>
                <a:rPr lang="en-US" altLang="zh-CN" dirty="0">
                  <a:solidFill>
                    <a:schemeClr val="bg1"/>
                  </a:solidFill>
                  <a:latin typeface="华文中宋" panose="02010600040101010101" pitchFamily="2" charset="-122"/>
                  <a:ea typeface="华文中宋" panose="02010600040101010101" pitchFamily="2" charset="-122"/>
                </a:rPr>
                <a:t> op </a:t>
              </a:r>
              <a:r>
                <a:rPr lang="en-US" altLang="zh-CN" dirty="0" err="1">
                  <a:solidFill>
                    <a:schemeClr val="bg1"/>
                  </a:solidFill>
                  <a:latin typeface="华文中宋" panose="02010600040101010101" pitchFamily="2" charset="-122"/>
                  <a:ea typeface="华文中宋" panose="02010600040101010101" pitchFamily="2" charset="-122"/>
                </a:rPr>
                <a:t>Imm</a:t>
              </a:r>
              <a:endParaRPr lang="en-US" altLang="zh-CN" dirty="0">
                <a:solidFill>
                  <a:schemeClr val="bg1"/>
                </a:solidFill>
                <a:latin typeface="华文中宋" panose="02010600040101010101" pitchFamily="2" charset="-122"/>
                <a:ea typeface="华文中宋" panose="02010600040101010101" pitchFamily="2" charset="-122"/>
              </a:endParaRPr>
            </a:p>
          </p:txBody>
        </p:sp>
      </p:grpSp>
      <p:sp>
        <p:nvSpPr>
          <p:cNvPr id="16" name="矩形 15"/>
          <p:cNvSpPr/>
          <p:nvPr/>
        </p:nvSpPr>
        <p:spPr>
          <a:xfrm>
            <a:off x="3191888" y="2913885"/>
            <a:ext cx="2989854" cy="461665"/>
          </a:xfrm>
          <a:prstGeom prst="rect">
            <a:avLst/>
          </a:prstGeom>
        </p:spPr>
        <p:txBody>
          <a:bodyPr wrap="square">
            <a:spAutoFit/>
          </a:bodyPr>
          <a:lstStyle/>
          <a:p>
            <a:pPr eaLnBrk="1" hangingPunct="1">
              <a:spcBef>
                <a:spcPct val="50000"/>
              </a:spcBef>
            </a:pPr>
            <a:r>
              <a:rPr lang="en-US" altLang="zh-CN" dirty="0">
                <a:solidFill>
                  <a:schemeClr val="tx1"/>
                </a:solidFill>
                <a:latin typeface="华文中宋" panose="02010600040101010101" pitchFamily="2" charset="-122"/>
                <a:ea typeface="华文中宋" panose="02010600040101010101" pitchFamily="2" charset="-122"/>
              </a:rPr>
              <a:t>ADD R1, R2, #3</a:t>
            </a:r>
          </a:p>
        </p:txBody>
      </p:sp>
      <p:sp>
        <p:nvSpPr>
          <p:cNvPr id="20" name="矩形 19"/>
          <p:cNvSpPr/>
          <p:nvPr/>
        </p:nvSpPr>
        <p:spPr>
          <a:xfrm>
            <a:off x="44642" y="4568598"/>
            <a:ext cx="8774502"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④ </a:t>
            </a:r>
            <a:r>
              <a:rPr lang="en-US" altLang="zh-CN" dirty="0">
                <a:solidFill>
                  <a:srgbClr val="800000"/>
                </a:solidFill>
                <a:latin typeface="Times New Roman" panose="02020603050405020304" pitchFamily="18" charset="0"/>
                <a:cs typeface="Times New Roman" panose="02020603050405020304" pitchFamily="18" charset="0"/>
              </a:rPr>
              <a:t>Branch </a:t>
            </a:r>
            <a:r>
              <a:rPr lang="zh-CN" altLang="en-US" dirty="0">
                <a:solidFill>
                  <a:schemeClr val="accent2"/>
                </a:solidFill>
                <a:ea typeface="宋体" panose="02010600030101010101" pitchFamily="2" charset="-122"/>
              </a:rPr>
              <a:t>分支操作</a:t>
            </a:r>
            <a:r>
              <a:rPr lang="en-US" altLang="zh-CN" dirty="0">
                <a:solidFill>
                  <a:schemeClr val="accent2"/>
                </a:solidFill>
                <a:latin typeface="Times New Roman" panose="02020603050405020304" pitchFamily="18" charset="0"/>
                <a:cs typeface="Times New Roman" panose="02020603050405020304" pitchFamily="18" charset="0"/>
              </a:rPr>
              <a:t>:</a:t>
            </a:r>
          </a:p>
        </p:txBody>
      </p:sp>
      <p:grpSp>
        <p:nvGrpSpPr>
          <p:cNvPr id="21" name="组合 20"/>
          <p:cNvGrpSpPr/>
          <p:nvPr/>
        </p:nvGrpSpPr>
        <p:grpSpPr>
          <a:xfrm>
            <a:off x="2771800" y="5607585"/>
            <a:ext cx="4104456" cy="1061775"/>
            <a:chOff x="3167844" y="1720854"/>
            <a:chExt cx="4104456" cy="1061775"/>
          </a:xfrm>
        </p:grpSpPr>
        <p:sp>
          <p:nvSpPr>
            <p:cNvPr id="22" name="矩形 21"/>
            <p:cNvSpPr/>
            <p:nvPr/>
          </p:nvSpPr>
          <p:spPr bwMode="auto">
            <a:xfrm>
              <a:off x="3275856" y="1720854"/>
              <a:ext cx="3845625" cy="1043114"/>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23" name="矩形 22"/>
            <p:cNvSpPr/>
            <p:nvPr/>
          </p:nvSpPr>
          <p:spPr>
            <a:xfrm>
              <a:off x="3167844" y="1766966"/>
              <a:ext cx="4104456" cy="1015663"/>
            </a:xfrm>
            <a:prstGeom prst="rect">
              <a:avLst/>
            </a:prstGeom>
          </p:spPr>
          <p:txBody>
            <a:bodyPr wrap="square">
              <a:spAutoFit/>
            </a:bodyPr>
            <a:lstStyle/>
            <a:p>
              <a:pPr algn="ctr"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ALUoutput←NPC+Imm</a:t>
              </a:r>
              <a:endParaRPr lang="en-US" altLang="zh-CN" dirty="0">
                <a:solidFill>
                  <a:schemeClr val="bg1"/>
                </a:solidFill>
                <a:latin typeface="华文中宋" panose="02010600040101010101" pitchFamily="2" charset="-122"/>
                <a:ea typeface="华文中宋" panose="02010600040101010101" pitchFamily="2" charset="-122"/>
              </a:endParaRPr>
            </a:p>
            <a:p>
              <a:pPr algn="ctr" eaLnBrk="1" hangingPunct="1">
                <a:spcBef>
                  <a:spcPct val="50000"/>
                </a:spcBef>
              </a:pPr>
              <a:r>
                <a:rPr lang="en-US" altLang="zh-CN" dirty="0">
                  <a:solidFill>
                    <a:schemeClr val="bg1"/>
                  </a:solidFill>
                  <a:latin typeface="华文中宋" panose="02010600040101010101" pitchFamily="2" charset="-122"/>
                  <a:ea typeface="华文中宋" panose="02010600040101010101" pitchFamily="2" charset="-122"/>
                </a:rPr>
                <a:t>Cond←(A op 0)</a:t>
              </a:r>
            </a:p>
          </p:txBody>
        </p:sp>
      </p:grpSp>
      <p:sp>
        <p:nvSpPr>
          <p:cNvPr id="24" name="矩形 23"/>
          <p:cNvSpPr/>
          <p:nvPr/>
        </p:nvSpPr>
        <p:spPr>
          <a:xfrm>
            <a:off x="3329101" y="5030263"/>
            <a:ext cx="2989854" cy="461665"/>
          </a:xfrm>
          <a:prstGeom prst="rect">
            <a:avLst/>
          </a:prstGeom>
        </p:spPr>
        <p:txBody>
          <a:bodyPr wrap="square">
            <a:spAutoFit/>
          </a:bodyPr>
          <a:lstStyle/>
          <a:p>
            <a:pPr eaLnBrk="1" hangingPunct="1">
              <a:spcBef>
                <a:spcPct val="50000"/>
              </a:spcBef>
            </a:pPr>
            <a:r>
              <a:rPr lang="en-US" altLang="zh-CN" dirty="0">
                <a:solidFill>
                  <a:schemeClr val="tx1"/>
                </a:solidFill>
                <a:latin typeface="华文中宋" panose="02010600040101010101" pitchFamily="2" charset="-122"/>
                <a:ea typeface="华文中宋" panose="02010600040101010101" pitchFamily="2" charset="-122"/>
              </a:rPr>
              <a:t>BEQZ R4, name</a:t>
            </a:r>
          </a:p>
        </p:txBody>
      </p:sp>
    </p:spTree>
    <p:extLst>
      <p:ext uri="{BB962C8B-B14F-4D97-AF65-F5344CB8AC3E}">
        <p14:creationId xmlns:p14="http://schemas.microsoft.com/office/powerpoint/2010/main" val="2437532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4. Memory access/branch completion cycle (MEM):</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访存</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分支操作完成</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106806" y="1988840"/>
            <a:ext cx="8857682" cy="830997"/>
          </a:xfrm>
          <a:prstGeom prst="rect">
            <a:avLst/>
          </a:prstGeom>
        </p:spPr>
        <p:txBody>
          <a:bodyPr wrap="square">
            <a:spAutoFit/>
          </a:bodyPr>
          <a:lstStyle/>
          <a:p>
            <a:pPr marL="342900" indent="-342900" algn="just">
              <a:buFont typeface="Wingdings" panose="05000000000000000000" pitchFamily="2" charset="2"/>
              <a:buChar char="u"/>
            </a:pPr>
            <a:r>
              <a:rPr lang="en-US" altLang="zh-CN" dirty="0">
                <a:solidFill>
                  <a:schemeClr val="tx1"/>
                </a:solidFill>
                <a:latin typeface="Times New Roman" panose="02020603050405020304" pitchFamily="18" charset="0"/>
                <a:cs typeface="Times New Roman" panose="02020603050405020304" pitchFamily="18" charset="0"/>
              </a:rPr>
              <a:t>The only DLX instructions active in this cycle are </a:t>
            </a:r>
            <a:r>
              <a:rPr lang="en-US" altLang="zh-CN" dirty="0">
                <a:solidFill>
                  <a:srgbClr val="800000"/>
                </a:solidFill>
                <a:latin typeface="Times New Roman" panose="02020603050405020304" pitchFamily="18" charset="0"/>
                <a:cs typeface="Times New Roman" panose="02020603050405020304" pitchFamily="18" charset="0"/>
              </a:rPr>
              <a:t>loads, stores, and braches</a:t>
            </a:r>
            <a:r>
              <a:rPr lang="en-US" altLang="zh-CN" dirty="0">
                <a:solidFill>
                  <a:schemeClr val="tx1"/>
                </a:solidFill>
                <a:latin typeface="Times New Roman" panose="02020603050405020304" pitchFamily="18" charset="0"/>
                <a:cs typeface="Times New Roman" panose="02020603050405020304" pitchFamily="18" charset="0"/>
              </a:rPr>
              <a:t>. </a:t>
            </a:r>
            <a:r>
              <a:rPr lang="zh-CN" altLang="en-US" dirty="0">
                <a:solidFill>
                  <a:schemeClr val="accent2"/>
                </a:solidFill>
                <a:latin typeface="Times New Roman" panose="02020603050405020304" pitchFamily="18" charset="0"/>
                <a:cs typeface="Times New Roman" panose="02020603050405020304" pitchFamily="18" charset="0"/>
              </a:rPr>
              <a:t>只有</a:t>
            </a:r>
            <a:r>
              <a:rPr lang="en-US" altLang="zh-CN" dirty="0">
                <a:solidFill>
                  <a:schemeClr val="accent2"/>
                </a:solidFill>
                <a:latin typeface="Times New Roman" panose="02020603050405020304" pitchFamily="18" charset="0"/>
                <a:cs typeface="Times New Roman" panose="02020603050405020304" pitchFamily="18" charset="0"/>
              </a:rPr>
              <a:t>load</a:t>
            </a:r>
            <a:r>
              <a:rPr lang="zh-CN" altLang="en-US" dirty="0">
                <a:solidFill>
                  <a:schemeClr val="accent2"/>
                </a:solidFill>
                <a:latin typeface="Times New Roman" panose="02020603050405020304" pitchFamily="18" charset="0"/>
                <a:cs typeface="Times New Roman" panose="02020603050405020304" pitchFamily="18" charset="0"/>
              </a:rPr>
              <a:t>、</a:t>
            </a:r>
            <a:r>
              <a:rPr lang="en-US" altLang="zh-CN" dirty="0">
                <a:solidFill>
                  <a:schemeClr val="accent2"/>
                </a:solidFill>
                <a:latin typeface="Times New Roman" panose="02020603050405020304" pitchFamily="18" charset="0"/>
                <a:cs typeface="Times New Roman" panose="02020603050405020304" pitchFamily="18" charset="0"/>
              </a:rPr>
              <a:t>store</a:t>
            </a:r>
            <a:r>
              <a:rPr lang="zh-CN" altLang="en-US" dirty="0">
                <a:solidFill>
                  <a:schemeClr val="accent2"/>
                </a:solidFill>
                <a:latin typeface="Times New Roman" panose="02020603050405020304" pitchFamily="18" charset="0"/>
                <a:cs typeface="Times New Roman" panose="02020603050405020304" pitchFamily="18" charset="0"/>
              </a:rPr>
              <a:t>和</a:t>
            </a:r>
            <a:r>
              <a:rPr lang="en-US" altLang="zh-CN" dirty="0">
                <a:solidFill>
                  <a:schemeClr val="accent2"/>
                </a:solidFill>
                <a:latin typeface="Times New Roman" panose="02020603050405020304" pitchFamily="18" charset="0"/>
                <a:cs typeface="Times New Roman" panose="02020603050405020304" pitchFamily="18" charset="0"/>
              </a:rPr>
              <a:t>branch</a:t>
            </a:r>
            <a:r>
              <a:rPr lang="zh-CN" altLang="en-US" dirty="0">
                <a:solidFill>
                  <a:schemeClr val="accent2"/>
                </a:solidFill>
                <a:latin typeface="Times New Roman" panose="02020603050405020304" pitchFamily="18" charset="0"/>
                <a:cs typeface="Times New Roman" panose="02020603050405020304" pitchFamily="18" charset="0"/>
              </a:rPr>
              <a:t>指令在这个周期活跃</a:t>
            </a:r>
            <a:endParaRPr lang="en-US" altLang="zh-CN" dirty="0">
              <a:solidFill>
                <a:schemeClr val="accent2"/>
              </a:solidFill>
              <a:latin typeface="Times New Roman" panose="02020603050405020304" pitchFamily="18" charset="0"/>
              <a:cs typeface="Times New Roman" panose="02020603050405020304" pitchFamily="18" charset="0"/>
            </a:endParaRPr>
          </a:p>
        </p:txBody>
      </p:sp>
      <p:sp>
        <p:nvSpPr>
          <p:cNvPr id="12" name="矩形 11"/>
          <p:cNvSpPr/>
          <p:nvPr/>
        </p:nvSpPr>
        <p:spPr>
          <a:xfrm>
            <a:off x="87693" y="2780928"/>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① </a:t>
            </a:r>
            <a:r>
              <a:rPr lang="en-US" altLang="zh-CN" dirty="0">
                <a:solidFill>
                  <a:srgbClr val="800000"/>
                </a:solidFill>
                <a:latin typeface="Times New Roman" panose="02020603050405020304" pitchFamily="18" charset="0"/>
                <a:cs typeface="Times New Roman" panose="02020603050405020304" pitchFamily="18" charset="0"/>
              </a:rPr>
              <a:t>Memory reference: load and store </a:t>
            </a:r>
            <a:r>
              <a:rPr lang="zh-CN" altLang="en-US" dirty="0">
                <a:solidFill>
                  <a:schemeClr val="accent2"/>
                </a:solidFill>
                <a:latin typeface="Times New Roman" panose="02020603050405020304" pitchFamily="18" charset="0"/>
                <a:cs typeface="Times New Roman" panose="02020603050405020304" pitchFamily="18" charset="0"/>
              </a:rPr>
              <a:t>寄存器引用</a:t>
            </a:r>
            <a:r>
              <a:rPr lang="en-US" altLang="zh-CN" dirty="0">
                <a:solidFill>
                  <a:schemeClr val="accent2"/>
                </a:solidFill>
                <a:latin typeface="Times New Roman" panose="02020603050405020304" pitchFamily="18" charset="0"/>
                <a:cs typeface="Times New Roman" panose="02020603050405020304" pitchFamily="18" charset="0"/>
              </a:rPr>
              <a:t>:</a:t>
            </a:r>
          </a:p>
        </p:txBody>
      </p:sp>
      <p:grpSp>
        <p:nvGrpSpPr>
          <p:cNvPr id="13" name="组合 12"/>
          <p:cNvGrpSpPr/>
          <p:nvPr/>
        </p:nvGrpSpPr>
        <p:grpSpPr>
          <a:xfrm>
            <a:off x="1907704" y="3282527"/>
            <a:ext cx="5616624" cy="1154585"/>
            <a:chOff x="2483768" y="1720853"/>
            <a:chExt cx="5616624" cy="1154585"/>
          </a:xfrm>
        </p:grpSpPr>
        <p:sp>
          <p:nvSpPr>
            <p:cNvPr id="14" name="矩形 13"/>
            <p:cNvSpPr/>
            <p:nvPr/>
          </p:nvSpPr>
          <p:spPr bwMode="auto">
            <a:xfrm>
              <a:off x="3275856" y="1720853"/>
              <a:ext cx="4392488" cy="1154585"/>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5" name="矩形 14"/>
            <p:cNvSpPr/>
            <p:nvPr/>
          </p:nvSpPr>
          <p:spPr>
            <a:xfrm>
              <a:off x="2483768" y="1781989"/>
              <a:ext cx="5616624" cy="1015663"/>
            </a:xfrm>
            <a:prstGeom prst="rect">
              <a:avLst/>
            </a:prstGeom>
          </p:spPr>
          <p:txBody>
            <a:bodyPr wrap="square">
              <a:spAutoFit/>
            </a:bodyPr>
            <a:lstStyle/>
            <a:p>
              <a:pPr lvl="2"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LMD←Mem</a:t>
              </a:r>
              <a:r>
                <a:rPr lang="en-US" altLang="zh-CN" dirty="0">
                  <a:solidFill>
                    <a:schemeClr val="bg1"/>
                  </a:solidFill>
                  <a:latin typeface="华文中宋" panose="02010600040101010101" pitchFamily="2" charset="-122"/>
                  <a:ea typeface="华文中宋" panose="02010600040101010101" pitchFamily="2" charset="-122"/>
                </a:rPr>
                <a:t>[</a:t>
              </a:r>
              <a:r>
                <a:rPr lang="en-US" altLang="zh-CN" dirty="0" err="1">
                  <a:solidFill>
                    <a:schemeClr val="bg1"/>
                  </a:solidFill>
                  <a:latin typeface="华文中宋" panose="02010600040101010101" pitchFamily="2" charset="-122"/>
                  <a:ea typeface="华文中宋" panose="02010600040101010101" pitchFamily="2" charset="-122"/>
                </a:rPr>
                <a:t>ALUoutput</a:t>
              </a:r>
              <a:r>
                <a:rPr lang="en-US" altLang="zh-CN" dirty="0">
                  <a:solidFill>
                    <a:schemeClr val="bg1"/>
                  </a:solidFill>
                  <a:latin typeface="华文中宋" panose="02010600040101010101" pitchFamily="2" charset="-122"/>
                  <a:ea typeface="华文中宋" panose="02010600040101010101" pitchFamily="2" charset="-122"/>
                </a:rPr>
                <a:t>]  or</a:t>
              </a:r>
            </a:p>
            <a:p>
              <a:pPr lvl="2" eaLnBrk="1" hangingPunct="1">
                <a:spcBef>
                  <a:spcPct val="50000"/>
                </a:spcBef>
              </a:pPr>
              <a:r>
                <a:rPr lang="en-US" altLang="zh-CN" dirty="0">
                  <a:solidFill>
                    <a:schemeClr val="bg1"/>
                  </a:solidFill>
                  <a:latin typeface="华文中宋" panose="02010600040101010101" pitchFamily="2" charset="-122"/>
                  <a:ea typeface="华文中宋" panose="02010600040101010101" pitchFamily="2" charset="-122"/>
                </a:rPr>
                <a:t>Mem[</a:t>
              </a:r>
              <a:r>
                <a:rPr lang="en-US" altLang="zh-CN" dirty="0" err="1">
                  <a:solidFill>
                    <a:schemeClr val="bg1"/>
                  </a:solidFill>
                  <a:latin typeface="华文中宋" panose="02010600040101010101" pitchFamily="2" charset="-122"/>
                  <a:ea typeface="华文中宋" panose="02010600040101010101" pitchFamily="2" charset="-122"/>
                </a:rPr>
                <a:t>ALUoutput</a:t>
              </a:r>
              <a:r>
                <a:rPr lang="en-US" altLang="zh-CN" dirty="0">
                  <a:solidFill>
                    <a:schemeClr val="bg1"/>
                  </a:solidFill>
                  <a:latin typeface="华文中宋" panose="02010600040101010101" pitchFamily="2" charset="-122"/>
                  <a:ea typeface="华文中宋" panose="02010600040101010101" pitchFamily="2" charset="-122"/>
                </a:rPr>
                <a:t>]←B</a:t>
              </a:r>
            </a:p>
          </p:txBody>
        </p:sp>
      </p:grpSp>
      <p:sp>
        <p:nvSpPr>
          <p:cNvPr id="2" name="矩形 1"/>
          <p:cNvSpPr/>
          <p:nvPr/>
        </p:nvSpPr>
        <p:spPr>
          <a:xfrm>
            <a:off x="87693" y="4794695"/>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② </a:t>
            </a:r>
            <a:r>
              <a:rPr lang="en-US" altLang="zh-CN" dirty="0">
                <a:solidFill>
                  <a:srgbClr val="800000"/>
                </a:solidFill>
                <a:latin typeface="Times New Roman" panose="02020603050405020304" pitchFamily="18" charset="0"/>
                <a:cs typeface="Times New Roman" panose="02020603050405020304" pitchFamily="18" charset="0"/>
              </a:rPr>
              <a:t>Branch</a:t>
            </a:r>
            <a:r>
              <a:rPr lang="zh-CN" altLang="en-US" dirty="0">
                <a:solidFill>
                  <a:srgbClr val="800000"/>
                </a:solidFill>
                <a:latin typeface="Times New Roman" panose="02020603050405020304" pitchFamily="18" charset="0"/>
                <a:cs typeface="Times New Roman" panose="02020603050405020304" pitchFamily="18" charset="0"/>
              </a:rPr>
              <a:t> </a:t>
            </a:r>
            <a:r>
              <a:rPr lang="zh-CN" altLang="en-US" dirty="0">
                <a:solidFill>
                  <a:schemeClr val="accent2"/>
                </a:solidFill>
                <a:latin typeface="Times New Roman" panose="02020603050405020304" pitchFamily="18" charset="0"/>
                <a:cs typeface="Times New Roman" panose="02020603050405020304" pitchFamily="18" charset="0"/>
              </a:rPr>
              <a:t>分支操作</a:t>
            </a:r>
            <a:r>
              <a:rPr lang="en-US" altLang="zh-CN" dirty="0">
                <a:solidFill>
                  <a:schemeClr val="accent2"/>
                </a:solidFill>
                <a:latin typeface="Times New Roman" panose="02020603050405020304" pitchFamily="18" charset="0"/>
                <a:cs typeface="Times New Roman" panose="02020603050405020304" pitchFamily="18" charset="0"/>
              </a:rPr>
              <a:t>:</a:t>
            </a:r>
          </a:p>
        </p:txBody>
      </p:sp>
      <p:grpSp>
        <p:nvGrpSpPr>
          <p:cNvPr id="3" name="组合 2"/>
          <p:cNvGrpSpPr/>
          <p:nvPr/>
        </p:nvGrpSpPr>
        <p:grpSpPr>
          <a:xfrm>
            <a:off x="2555776" y="5370759"/>
            <a:ext cx="5616624" cy="1154585"/>
            <a:chOff x="3131840" y="1720853"/>
            <a:chExt cx="5616624" cy="1154585"/>
          </a:xfrm>
        </p:grpSpPr>
        <p:sp>
          <p:nvSpPr>
            <p:cNvPr id="4" name="矩形 3"/>
            <p:cNvSpPr/>
            <p:nvPr/>
          </p:nvSpPr>
          <p:spPr bwMode="auto">
            <a:xfrm>
              <a:off x="3275856" y="1720853"/>
              <a:ext cx="4392488" cy="1154585"/>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5" name="矩形 4"/>
            <p:cNvSpPr/>
            <p:nvPr/>
          </p:nvSpPr>
          <p:spPr>
            <a:xfrm>
              <a:off x="3131840" y="1767257"/>
              <a:ext cx="5616624" cy="1015663"/>
            </a:xfrm>
            <a:prstGeom prst="rect">
              <a:avLst/>
            </a:prstGeom>
          </p:spPr>
          <p:txBody>
            <a:bodyPr wrap="square">
              <a:spAutoFit/>
            </a:bodyPr>
            <a:lstStyle/>
            <a:p>
              <a:pPr lvl="1" eaLnBrk="1" hangingPunct="1">
                <a:spcBef>
                  <a:spcPct val="50000"/>
                </a:spcBef>
              </a:pPr>
              <a:r>
                <a:rPr lang="en-US" altLang="zh-CN" dirty="0">
                  <a:solidFill>
                    <a:schemeClr val="bg1"/>
                  </a:solidFill>
                  <a:latin typeface="华文中宋" panose="02010600040101010101" pitchFamily="2" charset="-122"/>
                  <a:ea typeface="华文中宋" panose="02010600040101010101" pitchFamily="2" charset="-122"/>
                </a:rPr>
                <a:t>if (Cond) </a:t>
              </a:r>
              <a:r>
                <a:rPr lang="en-US" altLang="zh-CN" dirty="0" err="1">
                  <a:solidFill>
                    <a:schemeClr val="bg1"/>
                  </a:solidFill>
                  <a:latin typeface="华文中宋" panose="02010600040101010101" pitchFamily="2" charset="-122"/>
                  <a:ea typeface="华文中宋" panose="02010600040101010101" pitchFamily="2" charset="-122"/>
                </a:rPr>
                <a:t>PC←ALUoutput</a:t>
              </a:r>
              <a:endParaRPr lang="en-US" altLang="zh-CN" dirty="0">
                <a:solidFill>
                  <a:schemeClr val="bg1"/>
                </a:solidFill>
                <a:latin typeface="华文中宋" panose="02010600040101010101" pitchFamily="2" charset="-122"/>
                <a:ea typeface="华文中宋" panose="02010600040101010101" pitchFamily="2" charset="-122"/>
              </a:endParaRPr>
            </a:p>
            <a:p>
              <a:pPr lvl="1" eaLnBrk="1" hangingPunct="1">
                <a:spcBef>
                  <a:spcPct val="50000"/>
                </a:spcBef>
              </a:pPr>
              <a:r>
                <a:rPr lang="en-US" altLang="zh-CN" dirty="0">
                  <a:solidFill>
                    <a:schemeClr val="bg1"/>
                  </a:solidFill>
                  <a:latin typeface="华文中宋" panose="02010600040101010101" pitchFamily="2" charset="-122"/>
                  <a:ea typeface="华文中宋" panose="02010600040101010101" pitchFamily="2" charset="-122"/>
                </a:rPr>
                <a:t>else PC←NPC</a:t>
              </a:r>
            </a:p>
          </p:txBody>
        </p:sp>
      </p:grpSp>
    </p:spTree>
    <p:extLst>
      <p:ext uri="{BB962C8B-B14F-4D97-AF65-F5344CB8AC3E}">
        <p14:creationId xmlns:p14="http://schemas.microsoft.com/office/powerpoint/2010/main" val="16463814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052736"/>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Wingdings" panose="05000000000000000000" pitchFamily="2" charset="2"/>
              <a:buChar char="p"/>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5. Write-back cycle (WB)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写回</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a:xfrm>
            <a:off x="44641" y="1658724"/>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① </a:t>
            </a:r>
            <a:r>
              <a:rPr lang="en-US" altLang="zh-CN" dirty="0">
                <a:solidFill>
                  <a:srgbClr val="800000"/>
                </a:solidFill>
                <a:latin typeface="Times New Roman" panose="02020603050405020304" pitchFamily="18" charset="0"/>
                <a:cs typeface="Times New Roman" panose="02020603050405020304" pitchFamily="18" charset="0"/>
              </a:rPr>
              <a:t>Register-Register ALU instruction</a:t>
            </a:r>
            <a:endParaRPr lang="en-US" altLang="zh-CN" dirty="0">
              <a:solidFill>
                <a:schemeClr val="accent2"/>
              </a:solidFill>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2555776" y="2157140"/>
            <a:ext cx="4392488" cy="648071"/>
            <a:chOff x="3131840" y="1720854"/>
            <a:chExt cx="4392488" cy="648071"/>
          </a:xfrm>
        </p:grpSpPr>
        <p:sp>
          <p:nvSpPr>
            <p:cNvPr id="14" name="矩形 13"/>
            <p:cNvSpPr/>
            <p:nvPr/>
          </p:nvSpPr>
          <p:spPr bwMode="auto">
            <a:xfrm>
              <a:off x="3275856" y="1720854"/>
              <a:ext cx="4248472" cy="648071"/>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5" name="矩形 14"/>
            <p:cNvSpPr/>
            <p:nvPr/>
          </p:nvSpPr>
          <p:spPr>
            <a:xfrm>
              <a:off x="3131840" y="1767257"/>
              <a:ext cx="4392488" cy="461665"/>
            </a:xfrm>
            <a:prstGeom prst="rect">
              <a:avLst/>
            </a:prstGeom>
          </p:spPr>
          <p:txBody>
            <a:bodyPr wrap="square">
              <a:spAutoFit/>
            </a:bodyPr>
            <a:lstStyle/>
            <a:p>
              <a:pPr lvl="1"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Reg</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16..20</a:t>
              </a:r>
              <a:r>
                <a:rPr lang="en-US" altLang="zh-CN" dirty="0">
                  <a:solidFill>
                    <a:schemeClr val="bg1"/>
                  </a:solidFill>
                  <a:latin typeface="华文中宋" panose="02010600040101010101" pitchFamily="2" charset="-122"/>
                  <a:ea typeface="华文中宋" panose="02010600040101010101" pitchFamily="2" charset="-122"/>
                </a:rPr>
                <a:t>]←</a:t>
              </a:r>
              <a:r>
                <a:rPr lang="en-US" altLang="zh-CN" dirty="0" err="1">
                  <a:solidFill>
                    <a:schemeClr val="bg1"/>
                  </a:solidFill>
                  <a:latin typeface="华文中宋" panose="02010600040101010101" pitchFamily="2" charset="-122"/>
                  <a:ea typeface="华文中宋" panose="02010600040101010101" pitchFamily="2" charset="-122"/>
                </a:rPr>
                <a:t>ALUoutput</a:t>
              </a:r>
              <a:endParaRPr lang="en-US" altLang="zh-CN" dirty="0">
                <a:solidFill>
                  <a:schemeClr val="bg1"/>
                </a:solidFill>
                <a:latin typeface="华文中宋" panose="02010600040101010101" pitchFamily="2" charset="-122"/>
                <a:ea typeface="华文中宋" panose="02010600040101010101" pitchFamily="2" charset="-122"/>
              </a:endParaRPr>
            </a:p>
          </p:txBody>
        </p:sp>
      </p:grpSp>
      <p:sp>
        <p:nvSpPr>
          <p:cNvPr id="20" name="矩形 19"/>
          <p:cNvSpPr/>
          <p:nvPr/>
        </p:nvSpPr>
        <p:spPr>
          <a:xfrm>
            <a:off x="9528" y="2768157"/>
            <a:ext cx="8857682"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② </a:t>
            </a:r>
            <a:r>
              <a:rPr lang="en-US" altLang="zh-CN" dirty="0">
                <a:solidFill>
                  <a:srgbClr val="800000"/>
                </a:solidFill>
                <a:latin typeface="Times New Roman" panose="02020603050405020304" pitchFamily="18" charset="0"/>
                <a:cs typeface="Times New Roman" panose="02020603050405020304" pitchFamily="18" charset="0"/>
              </a:rPr>
              <a:t>Register-Immediate ALU instruction</a:t>
            </a:r>
            <a:endParaRPr lang="en-US" altLang="zh-CN" dirty="0">
              <a:solidFill>
                <a:schemeClr val="accent2"/>
              </a:solidFill>
              <a:latin typeface="Times New Roman" panose="02020603050405020304" pitchFamily="18" charset="0"/>
              <a:cs typeface="Times New Roman" panose="02020603050405020304" pitchFamily="18" charset="0"/>
            </a:endParaRPr>
          </a:p>
        </p:txBody>
      </p:sp>
      <p:grpSp>
        <p:nvGrpSpPr>
          <p:cNvPr id="21" name="组合 20"/>
          <p:cNvGrpSpPr/>
          <p:nvPr/>
        </p:nvGrpSpPr>
        <p:grpSpPr>
          <a:xfrm>
            <a:off x="2520662" y="3403599"/>
            <a:ext cx="4427602" cy="648071"/>
            <a:chOff x="3131840" y="1720854"/>
            <a:chExt cx="4427602" cy="648071"/>
          </a:xfrm>
        </p:grpSpPr>
        <p:sp>
          <p:nvSpPr>
            <p:cNvPr id="22" name="矩形 21"/>
            <p:cNvSpPr/>
            <p:nvPr/>
          </p:nvSpPr>
          <p:spPr bwMode="auto">
            <a:xfrm>
              <a:off x="3275856" y="1720854"/>
              <a:ext cx="4248472" cy="648071"/>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23" name="矩形 22"/>
            <p:cNvSpPr/>
            <p:nvPr/>
          </p:nvSpPr>
          <p:spPr>
            <a:xfrm>
              <a:off x="3131840" y="1767257"/>
              <a:ext cx="4427602" cy="461665"/>
            </a:xfrm>
            <a:prstGeom prst="rect">
              <a:avLst/>
            </a:prstGeom>
          </p:spPr>
          <p:txBody>
            <a:bodyPr wrap="square">
              <a:spAutoFit/>
            </a:bodyPr>
            <a:lstStyle/>
            <a:p>
              <a:pPr lvl="1" eaLnBrk="1" hangingPunct="1">
                <a:spcBef>
                  <a:spcPct val="60000"/>
                </a:spcBef>
              </a:pPr>
              <a:r>
                <a:rPr lang="en-US" altLang="zh-CN" dirty="0" err="1">
                  <a:solidFill>
                    <a:schemeClr val="bg1"/>
                  </a:solidFill>
                  <a:latin typeface="华文中宋" panose="02010600040101010101" pitchFamily="2" charset="-122"/>
                  <a:ea typeface="华文中宋" panose="02010600040101010101" pitchFamily="2" charset="-122"/>
                </a:rPr>
                <a:t>Reg</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11..15</a:t>
              </a:r>
              <a:r>
                <a:rPr lang="en-US" altLang="zh-CN" dirty="0">
                  <a:solidFill>
                    <a:schemeClr val="bg1"/>
                  </a:solidFill>
                  <a:latin typeface="华文中宋" panose="02010600040101010101" pitchFamily="2" charset="-122"/>
                  <a:ea typeface="华文中宋" panose="02010600040101010101" pitchFamily="2" charset="-122"/>
                </a:rPr>
                <a:t>]←</a:t>
              </a:r>
              <a:r>
                <a:rPr lang="en-US" altLang="zh-CN" dirty="0" err="1">
                  <a:solidFill>
                    <a:schemeClr val="bg1"/>
                  </a:solidFill>
                  <a:latin typeface="华文中宋" panose="02010600040101010101" pitchFamily="2" charset="-122"/>
                  <a:ea typeface="华文中宋" panose="02010600040101010101" pitchFamily="2" charset="-122"/>
                </a:rPr>
                <a:t>ALUoutput</a:t>
              </a:r>
              <a:endParaRPr lang="en-US" altLang="zh-CN" dirty="0">
                <a:solidFill>
                  <a:schemeClr val="bg1"/>
                </a:solidFill>
                <a:latin typeface="华文中宋" panose="02010600040101010101" pitchFamily="2" charset="-122"/>
                <a:ea typeface="华文中宋" panose="02010600040101010101" pitchFamily="2" charset="-122"/>
              </a:endParaRPr>
            </a:p>
          </p:txBody>
        </p:sp>
      </p:grpSp>
      <p:sp>
        <p:nvSpPr>
          <p:cNvPr id="24" name="矩形 23"/>
          <p:cNvSpPr/>
          <p:nvPr/>
        </p:nvSpPr>
        <p:spPr>
          <a:xfrm>
            <a:off x="9527" y="4058452"/>
            <a:ext cx="9338939" cy="461665"/>
          </a:xfrm>
          <a:prstGeom prst="rect">
            <a:avLst/>
          </a:prstGeom>
        </p:spPr>
        <p:txBody>
          <a:bodyPr wrap="square">
            <a:spAutoFit/>
          </a:bodyPr>
          <a:lstStyle/>
          <a:p>
            <a:pPr marL="342900" indent="-342900" algn="just">
              <a:buFont typeface="Wingdings" panose="05000000000000000000" pitchFamily="2" charset="2"/>
              <a:buChar char="u"/>
            </a:pPr>
            <a:r>
              <a:rPr lang="zh-CN" altLang="en-US" dirty="0">
                <a:solidFill>
                  <a:srgbClr val="800000"/>
                </a:solidFill>
                <a:latin typeface="Times New Roman" panose="02020603050405020304" pitchFamily="18" charset="0"/>
                <a:cs typeface="Times New Roman" panose="02020603050405020304" pitchFamily="18" charset="0"/>
              </a:rPr>
              <a:t>③ </a:t>
            </a:r>
            <a:r>
              <a:rPr lang="en-US" altLang="zh-CN" dirty="0">
                <a:solidFill>
                  <a:srgbClr val="800000"/>
                </a:solidFill>
                <a:latin typeface="Times New Roman" panose="02020603050405020304" pitchFamily="18" charset="0"/>
                <a:cs typeface="Times New Roman" panose="02020603050405020304" pitchFamily="18" charset="0"/>
              </a:rPr>
              <a:t>Load instruction</a:t>
            </a:r>
            <a:endParaRPr lang="en-US" altLang="zh-CN" dirty="0">
              <a:solidFill>
                <a:schemeClr val="accent2"/>
              </a:solidFill>
              <a:latin typeface="Times New Roman" panose="02020603050405020304" pitchFamily="18" charset="0"/>
              <a:cs typeface="Times New Roman" panose="02020603050405020304" pitchFamily="18" charset="0"/>
            </a:endParaRPr>
          </a:p>
        </p:txBody>
      </p:sp>
      <p:grpSp>
        <p:nvGrpSpPr>
          <p:cNvPr id="25" name="组合 24"/>
          <p:cNvGrpSpPr/>
          <p:nvPr/>
        </p:nvGrpSpPr>
        <p:grpSpPr>
          <a:xfrm>
            <a:off x="2656852" y="4509121"/>
            <a:ext cx="4248472" cy="648071"/>
            <a:chOff x="3005381" y="1677781"/>
            <a:chExt cx="4248472" cy="648071"/>
          </a:xfrm>
        </p:grpSpPr>
        <p:sp>
          <p:nvSpPr>
            <p:cNvPr id="26" name="矩形 25"/>
            <p:cNvSpPr/>
            <p:nvPr/>
          </p:nvSpPr>
          <p:spPr bwMode="auto">
            <a:xfrm>
              <a:off x="3005381" y="1677781"/>
              <a:ext cx="4248472" cy="648071"/>
            </a:xfrm>
            <a:prstGeom prst="rect">
              <a:avLst/>
            </a:prstGeom>
            <a:solidFill>
              <a:srgbClr val="00B050"/>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27" name="矩形 26"/>
            <p:cNvSpPr/>
            <p:nvPr/>
          </p:nvSpPr>
          <p:spPr>
            <a:xfrm>
              <a:off x="3131840" y="1767257"/>
              <a:ext cx="3995554" cy="461665"/>
            </a:xfrm>
            <a:prstGeom prst="rect">
              <a:avLst/>
            </a:prstGeom>
          </p:spPr>
          <p:txBody>
            <a:bodyPr wrap="square">
              <a:spAutoFit/>
            </a:bodyPr>
            <a:lstStyle/>
            <a:p>
              <a:pPr lvl="1" eaLnBrk="1" hangingPunct="1">
                <a:spcBef>
                  <a:spcPct val="50000"/>
                </a:spcBef>
              </a:pPr>
              <a:r>
                <a:rPr lang="en-US" altLang="zh-CN" dirty="0" err="1">
                  <a:solidFill>
                    <a:schemeClr val="bg1"/>
                  </a:solidFill>
                  <a:latin typeface="华文中宋" panose="02010600040101010101" pitchFamily="2" charset="-122"/>
                  <a:ea typeface="华文中宋" panose="02010600040101010101" pitchFamily="2" charset="-122"/>
                </a:rPr>
                <a:t>Reg</a:t>
              </a:r>
              <a:r>
                <a:rPr lang="en-US" altLang="zh-CN" dirty="0">
                  <a:solidFill>
                    <a:schemeClr val="bg1"/>
                  </a:solidFill>
                  <a:latin typeface="华文中宋" panose="02010600040101010101" pitchFamily="2" charset="-122"/>
                  <a:ea typeface="华文中宋" panose="02010600040101010101" pitchFamily="2" charset="-122"/>
                </a:rPr>
                <a:t>[IR</a:t>
              </a:r>
              <a:r>
                <a:rPr lang="en-US" altLang="zh-CN" baseline="-25000" dirty="0">
                  <a:solidFill>
                    <a:schemeClr val="bg1"/>
                  </a:solidFill>
                  <a:latin typeface="华文中宋" panose="02010600040101010101" pitchFamily="2" charset="-122"/>
                  <a:ea typeface="华文中宋" panose="02010600040101010101" pitchFamily="2" charset="-122"/>
                </a:rPr>
                <a:t>11..15</a:t>
              </a:r>
              <a:r>
                <a:rPr lang="en-US" altLang="zh-CN" dirty="0">
                  <a:solidFill>
                    <a:schemeClr val="bg1"/>
                  </a:solidFill>
                  <a:latin typeface="华文中宋" panose="02010600040101010101" pitchFamily="2" charset="-122"/>
                  <a:ea typeface="华文中宋" panose="02010600040101010101" pitchFamily="2" charset="-122"/>
                </a:rPr>
                <a:t>]←LMD</a:t>
              </a:r>
            </a:p>
          </p:txBody>
        </p:sp>
      </p:grpSp>
    </p:spTree>
    <p:extLst>
      <p:ext uri="{BB962C8B-B14F-4D97-AF65-F5344CB8AC3E}">
        <p14:creationId xmlns:p14="http://schemas.microsoft.com/office/powerpoint/2010/main" val="12255367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3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shows how an instruction flows through the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2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24" y="1720537"/>
            <a:ext cx="8064896" cy="502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827920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5696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30000"/>
              </a:spcBef>
              <a:buFont typeface="Symbol" panose="05050102010706020507" pitchFamily="18" charset="2"/>
              <a:buChar char="¨"/>
            </a:pP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Thinking</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performance of the </a:t>
            </a:r>
            <a:r>
              <a:rPr lang="en-US" altLang="zh-CN" sz="2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unpipelined</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DLX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该非流水线</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的性能问题</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spcBef>
                <a:spcPts val="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performance</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spcBef>
                <a:spcPts val="0"/>
              </a:spcBef>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Branch</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store</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4 cycles; all other instructions: 5 cycles. </a:t>
            </a:r>
          </a:p>
          <a:p>
            <a:pPr marL="457200" indent="457200" algn="just">
              <a:spcBef>
                <a:spcPts val="0"/>
              </a:spcBef>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branch frequency = 12%, store frequency = 5%, </a:t>
            </a:r>
          </a:p>
          <a:p>
            <a:pPr marL="457200" algn="just">
              <a:spcBef>
                <a:spcPts val="0"/>
              </a:spcBef>
              <a:buSzPct val="50000"/>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then overall CPI = 17%</a:t>
            </a:r>
            <a:r>
              <a:rPr lang="en-US" altLang="zh-CN" sz="2600" dirty="0">
                <a:solidFill>
                  <a:schemeClr val="tx1"/>
                </a:solidFill>
                <a:ea typeface="宋体" panose="02010600030101010101" pitchFamily="2" charset="-122"/>
                <a:sym typeface="Symbol" panose="05050102010706020507" pitchFamily="18" charset="2"/>
              </a:rPr>
              <a:t> 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4+83%</a:t>
            </a:r>
            <a:r>
              <a:rPr lang="en-US" altLang="zh-CN" sz="2600" dirty="0">
                <a:solidFill>
                  <a:schemeClr val="tx1"/>
                </a:solidFill>
                <a:ea typeface="宋体" panose="02010600030101010101" pitchFamily="2" charset="-122"/>
                <a:sym typeface="Symbol" panose="05050102010706020507" pitchFamily="18" charset="2"/>
              </a:rPr>
              <a:t> 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 = 4.83. </a:t>
            </a:r>
          </a:p>
          <a:p>
            <a:pPr marL="457200" indent="-457200" algn="just">
              <a:spcBef>
                <a:spcPts val="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How Can we improve CPI?  </a:t>
            </a:r>
          </a:p>
          <a:p>
            <a:pPr marL="457200" indent="457200" algn="just">
              <a:spcBef>
                <a:spcPts val="0"/>
              </a:spcBef>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Complete ALU instructions during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MEM</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since they are idle in MEM .  </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指令可在</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MEM</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完成 </a:t>
            </a:r>
          </a:p>
          <a:p>
            <a:pPr marL="457200" indent="457200" algn="just">
              <a:spcBef>
                <a:spcPts val="0"/>
              </a:spcBef>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Assuming ALU instructions occupy 47%, then improvement lead to:</a:t>
            </a:r>
          </a:p>
          <a:p>
            <a:pPr algn="just">
              <a:spcBef>
                <a:spcPts val="0"/>
              </a:spcBef>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CPI = 17%</a:t>
            </a:r>
            <a:r>
              <a:rPr lang="en-US" altLang="zh-CN" sz="2600" dirty="0">
                <a:solidFill>
                  <a:schemeClr val="tx1"/>
                </a:solidFill>
                <a:ea typeface="宋体" panose="02010600030101010101" pitchFamily="2" charset="-122"/>
                <a:sym typeface="Symbol" panose="05050102010706020507" pitchFamily="18" charset="2"/>
              </a:rPr>
              <a:t> 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4 + 47%</a:t>
            </a:r>
            <a:r>
              <a:rPr lang="en-US" altLang="zh-CN" sz="2600" dirty="0">
                <a:solidFill>
                  <a:schemeClr val="tx1"/>
                </a:solidFill>
                <a:ea typeface="宋体" panose="02010600030101010101" pitchFamily="2" charset="-122"/>
                <a:sym typeface="Symbol" panose="05050102010706020507" pitchFamily="18" charset="2"/>
              </a:rPr>
              <a:t> 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4 + 36%</a:t>
            </a:r>
            <a:r>
              <a:rPr lang="en-US" altLang="zh-CN" sz="2600" dirty="0">
                <a:solidFill>
                  <a:schemeClr val="tx1"/>
                </a:solidFill>
                <a:ea typeface="宋体" panose="02010600030101010101" pitchFamily="2" charset="-122"/>
                <a:sym typeface="Symbol" panose="05050102010706020507" pitchFamily="18" charset="2"/>
              </a:rPr>
              <a:t> 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 = 4.36 </a:t>
            </a:r>
          </a:p>
          <a:p>
            <a:pPr algn="just">
              <a:spcBef>
                <a:spcPts val="0"/>
              </a:spcBef>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improvement = 4.83/4.36 = 1.1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36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30000"/>
              </a:spcBef>
              <a:buFont typeface="Symbol" panose="05050102010706020507" pitchFamily="18" charset="2"/>
              <a:buChar char="¨"/>
            </a:pP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Thinking</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performance of the </a:t>
            </a:r>
            <a:r>
              <a:rPr lang="en-US" altLang="zh-CN" sz="2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unpipelined</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DLX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该非流水线</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的性能问题</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spcBef>
                <a:spcPts val="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How about other improvements ?</a:t>
            </a:r>
          </a:p>
          <a:p>
            <a:pPr marL="457200" indent="457200" algn="just">
              <a:spcBef>
                <a:spcPts val="0"/>
              </a:spcBef>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any other attempts -&gt; decrease the CPI -&gt; but increase the clock cycle time (since need to put more activity into a clock cycle).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要降低</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CPI</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就会增加时钟周期时间</a:t>
            </a:r>
          </a:p>
          <a:p>
            <a:pPr marL="457200" indent="457200" algn="just">
              <a:spcBef>
                <a:spcPts val="0"/>
              </a:spcBef>
              <a:buSzPct val="50000"/>
              <a:buFont typeface="Wingdings" panose="05000000000000000000" pitchFamily="2" charset="2"/>
              <a:buChar char="Ø"/>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So, it is a trade-off: </a:t>
            </a:r>
            <a:endPar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1657350" lvl="1" indent="-457200" algn="just">
              <a:spcBef>
                <a:spcPts val="0"/>
              </a:spcBef>
              <a:buSzPct val="50000"/>
              <a:buFont typeface="Arial" panose="020B0604020202020204" pitchFamily="34" charset="0"/>
              <a:buChar char="•"/>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clock cycle time</a:t>
            </a:r>
            <a:r>
              <a:rPr lang="en-US" altLang="zh-CN" dirty="0">
                <a:solidFill>
                  <a:schemeClr val="tx1"/>
                </a:solidFill>
                <a:ea typeface="宋体" panose="02010600030101010101" pitchFamily="2" charset="-122"/>
                <a:sym typeface="Symbol" panose="05050102010706020507" pitchFamily="18" charset="2"/>
              </a:rPr>
              <a:t>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CPI. </a:t>
            </a:r>
          </a:p>
          <a:p>
            <a:pPr marL="1657350" lvl="1" indent="-457200" algn="just">
              <a:spcBef>
                <a:spcPts val="0"/>
              </a:spcBef>
              <a:buSzPct val="50000"/>
              <a:buFont typeface="Arial" panose="020B0604020202020204" pitchFamily="34" charset="0"/>
              <a:buChar char="•"/>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requires a detailed analysis.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2415965" y="1819563"/>
            <a:ext cx="4106894" cy="2359620"/>
          </a:xfrm>
        </p:spPr>
        <p:txBody>
          <a:bodyPr anchor="ctr"/>
          <a:lstStyle/>
          <a:p>
            <a:pPr marL="457200" indent="-457200" algn="ctr">
              <a:lnSpc>
                <a:spcPct val="100000"/>
              </a:lnSpc>
              <a:spcBef>
                <a:spcPct val="40000"/>
              </a:spcBef>
              <a:buFontTx/>
              <a:buNone/>
              <a:defRPr/>
            </a:pPr>
            <a:br>
              <a:rPr lang="en-US" altLang="zh-CN" sz="3000" dirty="0">
                <a:solidFill>
                  <a:schemeClr val="tx1"/>
                </a:solidFill>
                <a:latin typeface="Times New Roman" panose="02020603050405020304" pitchFamily="18" charset="0"/>
                <a:ea typeface="宋体" panose="02010600030101010101" pitchFamily="2" charset="-122"/>
              </a:rPr>
            </a:br>
            <a:r>
              <a:rPr lang="en-US" altLang="zh-CN" sz="3000" dirty="0">
                <a:solidFill>
                  <a:schemeClr val="tx1"/>
                </a:solidFill>
                <a:latin typeface="Times New Roman" panose="02020603050405020304" pitchFamily="18" charset="0"/>
                <a:ea typeface="宋体" panose="02010600030101010101" pitchFamily="2" charset="-122"/>
                <a:sym typeface="Symbol" panose="05050102010706020507" pitchFamily="18" charset="2"/>
              </a:rPr>
              <a:t>Chapter 3.</a:t>
            </a:r>
            <a:r>
              <a:rPr lang="en-US" altLang="zh-CN" sz="3000" dirty="0">
                <a:solidFill>
                  <a:schemeClr val="tx1"/>
                </a:solidFill>
                <a:latin typeface="Times New Roman" panose="02020603050405020304" pitchFamily="18" charset="0"/>
                <a:ea typeface="宋体" panose="02010600030101010101" pitchFamily="2" charset="-122"/>
              </a:rPr>
              <a:t> Pipelining</a:t>
            </a:r>
            <a:br>
              <a:rPr lang="en-US" altLang="zh-CN" sz="3000" dirty="0">
                <a:solidFill>
                  <a:schemeClr val="tx1"/>
                </a:solidFill>
                <a:latin typeface="Times New Roman" panose="02020603050405020304" pitchFamily="18" charset="0"/>
                <a:ea typeface="宋体" panose="02010600030101010101" pitchFamily="2" charset="-122"/>
              </a:rPr>
            </a:br>
            <a:r>
              <a:rPr lang="zh-CN" altLang="en-US" sz="3000" dirty="0">
                <a:solidFill>
                  <a:schemeClr val="tx1"/>
                </a:solidFill>
                <a:latin typeface="Times New Roman" panose="02020603050405020304" pitchFamily="18" charset="0"/>
                <a:ea typeface="宋体" panose="02010600030101010101" pitchFamily="2" charset="-122"/>
              </a:rPr>
              <a:t>   </a:t>
            </a:r>
            <a:br>
              <a:rPr lang="en-US" altLang="zh-CN" sz="3000" dirty="0">
                <a:solidFill>
                  <a:srgbClr val="800000"/>
                </a:solidFill>
                <a:latin typeface="Times New Roman" panose="02020603050405020304" pitchFamily="18" charset="0"/>
                <a:ea typeface="宋体" panose="02010600030101010101" pitchFamily="2" charset="-122"/>
              </a:rPr>
            </a:br>
            <a:r>
              <a:rPr lang="zh-CN" altLang="en-US" sz="3000" dirty="0">
                <a:solidFill>
                  <a:srgbClr val="800000"/>
                </a:solidFill>
                <a:latin typeface="Times New Roman" panose="02020603050405020304" pitchFamily="18" charset="0"/>
                <a:ea typeface="宋体" panose="02010600030101010101" pitchFamily="2" charset="-122"/>
              </a:rPr>
              <a:t>流水线</a:t>
            </a:r>
            <a:br>
              <a:rPr lang="zh-CN" altLang="en-US" sz="3000" dirty="0">
                <a:solidFill>
                  <a:srgbClr val="800000"/>
                </a:solidFill>
                <a:latin typeface="Times New Roman" panose="02020603050405020304" pitchFamily="18" charset="0"/>
                <a:ea typeface="宋体" panose="02010600030101010101" pitchFamily="2" charset="-122"/>
              </a:rPr>
            </a:br>
            <a:endParaRPr lang="zh-CN" altLang="en-US" sz="3000" dirty="0">
              <a:solidFill>
                <a:srgbClr val="C00000"/>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568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30000"/>
              </a:spcBef>
              <a:buFont typeface="Symbol" panose="05050102010706020507" pitchFamily="18" charset="2"/>
              <a:buChar char="¨"/>
            </a:pP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Thinking</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performance of the </a:t>
            </a:r>
            <a:r>
              <a:rPr lang="en-US" altLang="zh-CN" sz="2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unpipelined</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DLX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该非流水线</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的性能问题</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spcBef>
                <a:spcPts val="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How about Long-cycle ?</a:t>
            </a:r>
          </a:p>
          <a:p>
            <a:pPr marL="457200" indent="457200" algn="just">
              <a:spcBef>
                <a:spcPts val="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Temporary registers can be deleted, since there not be any communication across clock cycles. </a:t>
            </a:r>
          </a:p>
          <a:p>
            <a:pPr marL="457200" indent="457200" algn="just">
              <a:spcBef>
                <a:spcPts val="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Every instruction would execute in one long clock cycle, writing the result into the data memory, registers, or PC at the end of the clock cycle. </a:t>
            </a:r>
          </a:p>
          <a:p>
            <a:pPr lvl="2" algn="just">
              <a:spcBef>
                <a:spcPts val="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CPI =1. </a:t>
            </a:r>
          </a:p>
          <a:p>
            <a:pPr lvl="2" algn="just">
              <a:spcBef>
                <a:spcPts val="0"/>
              </a:spcBef>
              <a:spcAft>
                <a:spcPts val="1800"/>
              </a:spcAft>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one long clock cycle </a:t>
            </a:r>
            <a:r>
              <a:rPr lang="en-US" altLang="zh-CN" dirty="0">
                <a:solidFill>
                  <a:schemeClr val="tx1"/>
                </a:solidFill>
                <a:ea typeface="宋体" panose="02010600030101010101" pitchFamily="2" charset="-122"/>
              </a:rPr>
              <a:t> </a:t>
            </a:r>
            <a:r>
              <a:rPr lang="en-US" altLang="zh-CN" dirty="0">
                <a:solidFill>
                  <a:schemeClr val="tx1"/>
                </a:solidFill>
                <a:ea typeface="宋体" panose="02010600030101010101" pitchFamily="2" charset="-122"/>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5 multicycle clock cycle</a:t>
            </a:r>
          </a:p>
          <a:p>
            <a:pPr marL="457200" indent="-457200" algn="just">
              <a:lnSpc>
                <a:spcPct val="80000"/>
              </a:lnSpc>
              <a:spcBef>
                <a:spcPts val="0"/>
              </a:spcBef>
              <a:spcAft>
                <a:spcPts val="600"/>
              </a:spcAft>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Why Designers would never use single-cycle? </a:t>
            </a:r>
          </a:p>
          <a:p>
            <a:pPr marL="457200" indent="457200" algn="just">
              <a:lnSpc>
                <a:spcPct val="80000"/>
              </a:lnSpc>
              <a:spcBef>
                <a:spcPts val="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Very inefficient, since different instruction has varied amount of work.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80000"/>
              </a:lnSpc>
              <a:spcBef>
                <a:spcPts val="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Requires duplication of functional units that can be shared in a multicycle implementation.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35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30000"/>
              </a:spcBef>
              <a:buFont typeface="Symbol" panose="05050102010706020507" pitchFamily="18" charset="2"/>
              <a:buChar char="¨"/>
            </a:pP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Thinking</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performance of the </a:t>
            </a:r>
            <a:r>
              <a:rPr lang="en-US" altLang="zh-CN" sz="2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unpipelined</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DLX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该非流水线</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的性能问题</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spcBef>
                <a:spcPts val="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Hardware is redundant:</a:t>
            </a:r>
          </a:p>
          <a:p>
            <a:pPr marL="457200" indent="457200" algn="just">
              <a:spcBef>
                <a:spcPts val="0"/>
              </a:spcBef>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ALUs:  </a:t>
            </a:r>
          </a:p>
          <a:p>
            <a:pPr marL="914400" lvl="1" indent="-457200" algn="just">
              <a:spcBef>
                <a:spcPts val="0"/>
              </a:spcBef>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One to increment the PC, one for effective address and ALU computation</a:t>
            </a:r>
          </a:p>
          <a:p>
            <a:pPr marL="914400" lvl="1" indent="-457200" algn="just">
              <a:spcBef>
                <a:spcPts val="0"/>
              </a:spcBef>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They are not needed on the same clock cycle. So can merge by adding additional multiplexers and sharing the same ALU.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3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shows how an instruction flows through the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2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24" y="1720537"/>
            <a:ext cx="8064896" cy="502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p:cNvSpPr/>
          <p:nvPr/>
        </p:nvSpPr>
        <p:spPr bwMode="auto">
          <a:xfrm>
            <a:off x="1475656" y="2636912"/>
            <a:ext cx="864096" cy="108012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9" name="椭圆 8"/>
          <p:cNvSpPr/>
          <p:nvPr/>
        </p:nvSpPr>
        <p:spPr bwMode="auto">
          <a:xfrm>
            <a:off x="5148064" y="3720661"/>
            <a:ext cx="1080120" cy="1364523"/>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5049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30000"/>
              </a:spcBef>
              <a:buFont typeface="Symbol" panose="05050102010706020507" pitchFamily="18" charset="2"/>
              <a:buChar char="¨"/>
            </a:pP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Thinking</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performance of the </a:t>
            </a:r>
            <a:r>
              <a:rPr lang="en-US" altLang="zh-CN" sz="26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unpipelined</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DLX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该非流水线</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的性能问题</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spcBef>
                <a:spcPts val="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Hardware is redundant:</a:t>
            </a:r>
          </a:p>
          <a:p>
            <a:pPr marL="457200" indent="457200" algn="just">
              <a:spcBef>
                <a:spcPts val="0"/>
              </a:spcBef>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ALUs:  </a:t>
            </a:r>
          </a:p>
          <a:p>
            <a:pPr marL="914400" lvl="1" indent="-457200" algn="just">
              <a:spcBef>
                <a:spcPts val="0"/>
              </a:spcBef>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One to increment the PC, one for effective address and ALU computation</a:t>
            </a:r>
          </a:p>
          <a:p>
            <a:pPr marL="914400" lvl="1" indent="-457200" algn="just">
              <a:spcBef>
                <a:spcPts val="0"/>
              </a:spcBef>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They are not needed on the same clock cycle. So can merge by adding additional multiplexers and sharing the same ALU. </a:t>
            </a:r>
          </a:p>
          <a:p>
            <a:pPr marL="457200" lvl="1" indent="457200" algn="just">
              <a:spcBef>
                <a:spcPts val="0"/>
              </a:spcBef>
              <a:buSzPct val="50000"/>
              <a:buFont typeface="Wingdings" panose="05000000000000000000" pitchFamily="2" charset="2"/>
              <a:buChar char="Ø"/>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a:t>
            </a:r>
            <a:r>
              <a:rPr lang="en-US" altLang="zh-CN" sz="26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memorys</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指令存储器和数据存储器</a:t>
            </a:r>
          </a:p>
          <a:p>
            <a:pPr marL="914400" lvl="1" indent="-457200" algn="just">
              <a:spcBef>
                <a:spcPts val="0"/>
              </a:spcBef>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Instructions and data could be stored in the same memory. </a:t>
            </a:r>
          </a:p>
          <a:p>
            <a:pPr marL="914400" lvl="1" indent="-457200" algn="just">
              <a:spcBef>
                <a:spcPts val="0"/>
              </a:spcBef>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Since the data and instruction accesses happen on different clock cycles.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3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shows how an instruction flows through the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2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15576"/>
            <a:ext cx="8064896" cy="502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椭圆 7"/>
          <p:cNvSpPr/>
          <p:nvPr/>
        </p:nvSpPr>
        <p:spPr bwMode="auto">
          <a:xfrm>
            <a:off x="1475656" y="3688926"/>
            <a:ext cx="1008112" cy="1252241"/>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9" name="椭圆 8"/>
          <p:cNvSpPr/>
          <p:nvPr/>
        </p:nvSpPr>
        <p:spPr bwMode="auto">
          <a:xfrm>
            <a:off x="6444208" y="4077072"/>
            <a:ext cx="1152128" cy="1656184"/>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92232" y="1268559"/>
            <a:ext cx="8919847" cy="4314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spcAft>
                <a:spcPts val="1200"/>
              </a:spcAft>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How to pipeline ?</a:t>
            </a:r>
          </a:p>
          <a:p>
            <a:pPr marL="457200" indent="-457200" algn="just">
              <a:lnSpc>
                <a:spcPct val="800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Almost no changes to non-pipeline DLX, just </a:t>
            </a:r>
            <a:r>
              <a:rPr lang="en-US" altLang="zh-CN" sz="2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start a new instruction on each clock cycle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只需在每个时钟周期开始一条新指令</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800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execution pattern is shown in the following figure, the typical way a pipeline structure is drawn. </a:t>
            </a:r>
          </a:p>
          <a:p>
            <a:pPr marL="1200150" lvl="1" indent="-457200" algn="just">
              <a:lnSpc>
                <a:spcPct val="8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instruction takes 5 clock cycles</a:t>
            </a:r>
          </a:p>
          <a:p>
            <a:pPr marL="1200150" lvl="1" indent="-457200" algn="just">
              <a:lnSpc>
                <a:spcPct val="8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clock cycle initiate a new instruction</a:t>
            </a:r>
          </a:p>
          <a:p>
            <a:pPr marL="1200150" lvl="1" indent="-457200" algn="just">
              <a:lnSpc>
                <a:spcPct val="8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cycle execute some part of five instructions.</a:t>
            </a:r>
          </a:p>
          <a:p>
            <a:pPr lvl="2" algn="just">
              <a:spcBef>
                <a:spcPts val="0"/>
              </a:spcBef>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163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800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Simple DLX pipeline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One each clock cycle, another instruction is fetched and begins its five-cycle execution.</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lvl="2" algn="just">
              <a:spcBef>
                <a:spcPts val="0"/>
              </a:spcBef>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Group 456"/>
          <p:cNvGraphicFramePr>
            <a:graphicFrameLocks noGrp="1"/>
          </p:cNvGraphicFramePr>
          <p:nvPr>
            <p:extLst>
              <p:ext uri="{D42A27DB-BD31-4B8C-83A1-F6EECF244321}">
                <p14:modId xmlns:p14="http://schemas.microsoft.com/office/powerpoint/2010/main" val="2130616729"/>
              </p:ext>
            </p:extLst>
          </p:nvPr>
        </p:nvGraphicFramePr>
        <p:xfrm>
          <a:off x="154557" y="2276872"/>
          <a:ext cx="8834885" cy="2773680"/>
        </p:xfrm>
        <a:graphic>
          <a:graphicData uri="http://schemas.openxmlformats.org/drawingml/2006/table">
            <a:tbl>
              <a:tblPr/>
              <a:tblGrid>
                <a:gridCol w="1722613">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21003">
                  <a:extLst>
                    <a:ext uri="{9D8B030D-6E8A-4147-A177-3AD203B41FA5}">
                      <a16:colId xmlns:a16="http://schemas.microsoft.com/office/drawing/2014/main" val="20002"/>
                    </a:ext>
                  </a:extLst>
                </a:gridCol>
                <a:gridCol w="904459">
                  <a:extLst>
                    <a:ext uri="{9D8B030D-6E8A-4147-A177-3AD203B41FA5}">
                      <a16:colId xmlns:a16="http://schemas.microsoft.com/office/drawing/2014/main" val="20003"/>
                    </a:ext>
                  </a:extLst>
                </a:gridCol>
                <a:gridCol w="904459">
                  <a:extLst>
                    <a:ext uri="{9D8B030D-6E8A-4147-A177-3AD203B41FA5}">
                      <a16:colId xmlns:a16="http://schemas.microsoft.com/office/drawing/2014/main" val="20004"/>
                    </a:ext>
                  </a:extLst>
                </a:gridCol>
                <a:gridCol w="974033">
                  <a:extLst>
                    <a:ext uri="{9D8B030D-6E8A-4147-A177-3AD203B41FA5}">
                      <a16:colId xmlns:a16="http://schemas.microsoft.com/office/drawing/2014/main" val="20005"/>
                    </a:ext>
                  </a:extLst>
                </a:gridCol>
                <a:gridCol w="834885">
                  <a:extLst>
                    <a:ext uri="{9D8B030D-6E8A-4147-A177-3AD203B41FA5}">
                      <a16:colId xmlns:a16="http://schemas.microsoft.com/office/drawing/2014/main" val="20006"/>
                    </a:ext>
                  </a:extLst>
                </a:gridCol>
                <a:gridCol w="904459">
                  <a:extLst>
                    <a:ext uri="{9D8B030D-6E8A-4147-A177-3AD203B41FA5}">
                      <a16:colId xmlns:a16="http://schemas.microsoft.com/office/drawing/2014/main" val="20007"/>
                    </a:ext>
                  </a:extLst>
                </a:gridCol>
                <a:gridCol w="834885">
                  <a:extLst>
                    <a:ext uri="{9D8B030D-6E8A-4147-A177-3AD203B41FA5}">
                      <a16:colId xmlns:a16="http://schemas.microsoft.com/office/drawing/2014/main" val="20008"/>
                    </a:ext>
                  </a:extLst>
                </a:gridCol>
                <a:gridCol w="730033">
                  <a:extLst>
                    <a:ext uri="{9D8B030D-6E8A-4147-A177-3AD203B41FA5}">
                      <a16:colId xmlns:a16="http://schemas.microsoft.com/office/drawing/2014/main" val="20009"/>
                    </a:ext>
                  </a:extLst>
                </a:gridCol>
              </a:tblGrid>
              <a:tr h="0">
                <a:tc rowSpan="2">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number</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gridSpan="9">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Clock number</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vMerge="1">
                  <a:txBody>
                    <a:bodyPr/>
                    <a:lstStyle/>
                    <a:p>
                      <a:endParaRPr lang="zh-CN"/>
                    </a:p>
                  </a:txBody>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1"/>
                  </a:ext>
                </a:extLst>
              </a:tr>
              <a:tr h="228600">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a:t>
                      </a:r>
                      <a:r>
                        <a:rPr kumimoji="0" lang="en-US" altLang="zh-CN" sz="2000" b="0" i="0" u="none" strike="noStrike" cap="none" normalizeH="0" baseline="0" dirty="0" err="1">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EX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MEM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2"/>
                  </a:ext>
                </a:extLst>
              </a:tr>
              <a:tr h="228600">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i+1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EX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MEM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3"/>
                  </a:ext>
                </a:extLst>
              </a:tr>
              <a:tr h="228600">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i+2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EX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MEM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4"/>
                  </a:ext>
                </a:extLst>
              </a:tr>
              <a:tr h="228600">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i+3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EX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MEM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5"/>
                  </a:ext>
                </a:extLst>
              </a:tr>
              <a:tr h="228600">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i+4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EX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MEM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6"/>
                  </a:ext>
                </a:extLst>
              </a:tr>
            </a:tbl>
          </a:graphicData>
        </a:graphic>
      </p:graphicFrame>
      <p:sp>
        <p:nvSpPr>
          <p:cNvPr id="3" name="文本框 2">
            <a:extLst>
              <a:ext uri="{FF2B5EF4-FFF2-40B4-BE49-F238E27FC236}">
                <a16:creationId xmlns:a16="http://schemas.microsoft.com/office/drawing/2014/main" id="{E75060AD-1B1F-B3C1-85EB-76BB983E9165}"/>
              </a:ext>
            </a:extLst>
          </p:cNvPr>
          <p:cNvSpPr txBox="1"/>
          <p:nvPr/>
        </p:nvSpPr>
        <p:spPr>
          <a:xfrm>
            <a:off x="611560" y="5318553"/>
            <a:ext cx="8136904" cy="1132618"/>
          </a:xfrm>
          <a:prstGeom prst="rect">
            <a:avLst/>
          </a:prstGeom>
          <a:noFill/>
        </p:spPr>
        <p:txBody>
          <a:bodyPr wrap="square">
            <a:spAutoFit/>
          </a:bodyPr>
          <a:lstStyle/>
          <a:p>
            <a:pPr marL="1200150" lvl="1" indent="-457200" algn="just">
              <a:lnSpc>
                <a:spcPct val="80000"/>
              </a:lnSpc>
              <a:spcBef>
                <a:spcPts val="0"/>
              </a:spcBef>
              <a:spcAft>
                <a:spcPts val="600"/>
              </a:spcAft>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instruction takes 5 clock cycles</a:t>
            </a:r>
          </a:p>
          <a:p>
            <a:pPr marL="1200150" lvl="1" indent="-457200" algn="just">
              <a:lnSpc>
                <a:spcPct val="80000"/>
              </a:lnSpc>
              <a:spcBef>
                <a:spcPts val="0"/>
              </a:spcBef>
              <a:spcAft>
                <a:spcPts val="600"/>
              </a:spcAft>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clock cycle initiate a new instruction</a:t>
            </a:r>
          </a:p>
          <a:p>
            <a:pPr marL="1200150" lvl="1" indent="-457200" algn="just">
              <a:lnSpc>
                <a:spcPct val="80000"/>
              </a:lnSpc>
              <a:spcBef>
                <a:spcPts val="0"/>
              </a:spcBef>
              <a:spcAft>
                <a:spcPts val="600"/>
              </a:spcAft>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cycle execute some part of five instructions.</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0AD005-D93F-3713-6F26-F708A2A9539C}"/>
              </a:ext>
            </a:extLst>
          </p:cNvPr>
          <p:cNvPicPr>
            <a:picLocks noChangeAspect="1"/>
          </p:cNvPicPr>
          <p:nvPr/>
        </p:nvPicPr>
        <p:blipFill>
          <a:blip r:embed="rId2"/>
          <a:srcRect b="27720"/>
          <a:stretch/>
        </p:blipFill>
        <p:spPr>
          <a:xfrm>
            <a:off x="179512" y="239453"/>
            <a:ext cx="6074181" cy="2520280"/>
          </a:xfrm>
          <a:prstGeom prst="rect">
            <a:avLst/>
          </a:prstGeom>
        </p:spPr>
      </p:pic>
      <p:pic>
        <p:nvPicPr>
          <p:cNvPr id="9" name="图片 8">
            <a:extLst>
              <a:ext uri="{FF2B5EF4-FFF2-40B4-BE49-F238E27FC236}">
                <a16:creationId xmlns:a16="http://schemas.microsoft.com/office/drawing/2014/main" id="{412A7CAD-C6F1-0D60-B4B9-B4835F64D993}"/>
              </a:ext>
            </a:extLst>
          </p:cNvPr>
          <p:cNvPicPr>
            <a:picLocks noChangeAspect="1"/>
          </p:cNvPicPr>
          <p:nvPr/>
        </p:nvPicPr>
        <p:blipFill>
          <a:blip r:embed="rId3"/>
          <a:stretch>
            <a:fillRect/>
          </a:stretch>
        </p:blipFill>
        <p:spPr>
          <a:xfrm>
            <a:off x="179512" y="3861048"/>
            <a:ext cx="6912768" cy="2264854"/>
          </a:xfrm>
          <a:prstGeom prst="rect">
            <a:avLst/>
          </a:prstGeom>
        </p:spPr>
      </p:pic>
      <p:sp>
        <p:nvSpPr>
          <p:cNvPr id="11" name="文本框 10">
            <a:extLst>
              <a:ext uri="{FF2B5EF4-FFF2-40B4-BE49-F238E27FC236}">
                <a16:creationId xmlns:a16="http://schemas.microsoft.com/office/drawing/2014/main" id="{870B4A7F-BB5B-415E-161F-BD715D32FB82}"/>
              </a:ext>
            </a:extLst>
          </p:cNvPr>
          <p:cNvSpPr txBox="1"/>
          <p:nvPr/>
        </p:nvSpPr>
        <p:spPr>
          <a:xfrm>
            <a:off x="7092280" y="1196752"/>
            <a:ext cx="1990715" cy="461665"/>
          </a:xfrm>
          <a:prstGeom prst="rect">
            <a:avLst/>
          </a:prstGeom>
          <a:noFill/>
        </p:spPr>
        <p:txBody>
          <a:bodyPr wrap="square">
            <a:sp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不要求会画</a:t>
            </a:r>
            <a:endParaRPr lang="zh-CN" altLang="en-US" dirty="0"/>
          </a:p>
        </p:txBody>
      </p:sp>
      <p:sp>
        <p:nvSpPr>
          <p:cNvPr id="12" name="文本框 11">
            <a:extLst>
              <a:ext uri="{FF2B5EF4-FFF2-40B4-BE49-F238E27FC236}">
                <a16:creationId xmlns:a16="http://schemas.microsoft.com/office/drawing/2014/main" id="{57214D82-EF0A-DB73-FF95-993ADB0F3314}"/>
              </a:ext>
            </a:extLst>
          </p:cNvPr>
          <p:cNvSpPr txBox="1"/>
          <p:nvPr/>
        </p:nvSpPr>
        <p:spPr>
          <a:xfrm>
            <a:off x="7452321" y="4437112"/>
            <a:ext cx="1691680" cy="461665"/>
          </a:xfrm>
          <a:prstGeom prst="rect">
            <a:avLst/>
          </a:prstGeom>
          <a:noFill/>
        </p:spPr>
        <p:txBody>
          <a:bodyPr wrap="square">
            <a:sp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要求会画</a:t>
            </a:r>
            <a:endParaRPr lang="zh-CN" altLang="en-US" dirty="0"/>
          </a:p>
        </p:txBody>
      </p:sp>
    </p:spTree>
    <p:extLst>
      <p:ext uri="{BB962C8B-B14F-4D97-AF65-F5344CB8AC3E}">
        <p14:creationId xmlns:p14="http://schemas.microsoft.com/office/powerpoint/2010/main" val="828257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1291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800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pipeline can be thought of as a series of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shifted in time.</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2" algn="just">
              <a:spcBef>
                <a:spcPts val="0"/>
              </a:spcBef>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Picture 2" descr="arch25">
            <a:hlinkClick r:id="rId3" action="ppaction://hlinksldjump"/>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3" t="18500" r="2750" b="4850"/>
          <a:stretch>
            <a:fillRect/>
          </a:stretch>
        </p:blipFill>
        <p:spPr bwMode="auto">
          <a:xfrm>
            <a:off x="544124" y="1778962"/>
            <a:ext cx="8204340" cy="49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575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30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Overlapping the execution of multiple instructions introduces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observations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must assure: not to perform two different operations with the same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resource on the same clock cycle. </a:t>
            </a:r>
          </a:p>
          <a:p>
            <a:pPr marL="1007745" indent="-342900" algn="just">
              <a:spcBef>
                <a:spcPts val="0"/>
              </a:spcBef>
              <a:spcAft>
                <a:spcPts val="0"/>
              </a:spcAft>
              <a:buSzPct val="5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ALU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cannot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the same time do compute an effective address and perform a subtract operation. </a:t>
            </a:r>
          </a:p>
          <a:p>
            <a:pPr marL="1007745" indent="-342900" algn="just">
              <a:spcBef>
                <a:spcPts val="0"/>
              </a:spcBef>
              <a:spcAft>
                <a:spcPts val="0"/>
              </a:spcAft>
              <a:buSzPct val="5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basic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already use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separate instruction and data memories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which we would typically implement with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separate instruction and data caches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1007745" indent="-342900" algn="just">
              <a:spcBef>
                <a:spcPts val="0"/>
              </a:spcBef>
              <a:spcAft>
                <a:spcPts val="0"/>
              </a:spcAft>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register file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used in the two stages: for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reading in ID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for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writing in WB</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spcBef>
                <a:spcPts val="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PC</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problem arises when we consider the effect of branches, which changes the PC also, but not until the MEM stage.</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2" algn="just">
              <a:lnSpc>
                <a:spcPts val="3000"/>
              </a:lnSpc>
              <a:spcBef>
                <a:spcPts val="0"/>
              </a:spcBef>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1007542" y="1484784"/>
            <a:ext cx="7596906" cy="4830445"/>
          </a:xfrm>
        </p:spPr>
        <p:txBody>
          <a:bodyPr lIns="28800" rIns="28800"/>
          <a:lstStyle/>
          <a:p>
            <a:pPr algn="just">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3.1 What is Pipelining   </a:t>
            </a:r>
            <a:endParaRPr lang="zh-CN" altLang="en-US" sz="2800" dirty="0">
              <a:latin typeface="Times New Roman" panose="02020603050405020304" pitchFamily="18" charset="0"/>
              <a:ea typeface="宋体" panose="02010600030101010101" pitchFamily="2" charset="-122"/>
            </a:endParaRPr>
          </a:p>
          <a:p>
            <a:pPr algn="just">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3.2 The Basic Pipelining for DLX </a:t>
            </a:r>
          </a:p>
          <a:p>
            <a:pPr algn="just">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3.3 The Major Hurdle of Pipelining </a:t>
            </a:r>
          </a:p>
          <a:p>
            <a:pPr algn="just">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3.4 Data Hazards  </a:t>
            </a:r>
          </a:p>
          <a:p>
            <a:pPr algn="just">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3.5 Control Hazards  </a:t>
            </a:r>
          </a:p>
          <a:p>
            <a:pPr algn="just">
              <a:lnSpc>
                <a:spcPct val="150000"/>
              </a:lnSpc>
              <a:spcBef>
                <a:spcPct val="10000"/>
              </a:spcBef>
              <a:buNone/>
            </a:pPr>
            <a:r>
              <a:rPr lang="en-US" altLang="zh-CN" sz="2800" dirty="0">
                <a:latin typeface="Times New Roman" panose="02020603050405020304" pitchFamily="18" charset="0"/>
                <a:ea typeface="宋体" panose="02010600030101010101" pitchFamily="2" charset="-122"/>
              </a:rPr>
              <a:t>3.6 Extending the DLX Pipeline to Handle Multicycle Operations </a:t>
            </a:r>
          </a:p>
        </p:txBody>
      </p:sp>
      <p:grpSp>
        <p:nvGrpSpPr>
          <p:cNvPr id="18435" name="组合 4"/>
          <p:cNvGrpSpPr/>
          <p:nvPr/>
        </p:nvGrpSpPr>
        <p:grpSpPr bwMode="auto">
          <a:xfrm>
            <a:off x="-3175" y="785813"/>
            <a:ext cx="9144000" cy="134937"/>
            <a:chOff x="0" y="919105"/>
            <a:chExt cx="9144000" cy="134443"/>
          </a:xfrm>
        </p:grpSpPr>
        <p:cxnSp>
          <p:nvCxnSpPr>
            <p:cNvPr id="6"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7"/>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8436" name="矩形 8"/>
          <p:cNvSpPr>
            <a:spLocks noChangeArrowheads="1"/>
          </p:cNvSpPr>
          <p:nvPr/>
        </p:nvSpPr>
        <p:spPr bwMode="auto">
          <a:xfrm>
            <a:off x="-9525" y="139700"/>
            <a:ext cx="9118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3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Chapter 3 </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Pipelining</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Picture 2" descr="arch13"/>
          <p:cNvPicPr>
            <a:picLocks noChangeAspect="1" noChangeArrowheads="1"/>
          </p:cNvPicPr>
          <p:nvPr/>
        </p:nvPicPr>
        <p:blipFill rotWithShape="1">
          <a:blip r:embed="rId3">
            <a:extLst>
              <a:ext uri="{28A0092B-C50C-407E-A947-70E740481C1C}">
                <a14:useLocalDpi xmlns:a14="http://schemas.microsoft.com/office/drawing/2010/main" val="0"/>
              </a:ext>
            </a:extLst>
          </a:blip>
          <a:srcRect l="3538" t="3819" r="4327" b="7572"/>
          <a:stretch>
            <a:fillRect/>
          </a:stretch>
        </p:blipFill>
        <p:spPr bwMode="auto">
          <a:xfrm>
            <a:off x="1030759" y="1268559"/>
            <a:ext cx="7312112" cy="5249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2" descr="arch28">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628800"/>
            <a:ext cx="7772400"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68683" y="1107268"/>
            <a:ext cx="2751074" cy="461665"/>
          </a:xfrm>
          <a:prstGeom prst="rect">
            <a:avLst/>
          </a:prstGeom>
        </p:spPr>
        <p:txBody>
          <a:bodyPr wrap="none">
            <a:spAutoFit/>
          </a:bodyPr>
          <a:lstStyle/>
          <a:p>
            <a:r>
              <a:rPr lang="zh-CN" altLang="en-US" dirty="0">
                <a:solidFill>
                  <a:schemeClr val="accent2"/>
                </a:solidFill>
                <a:latin typeface="宋体" panose="02010600030101010101" pitchFamily="2" charset="-122"/>
                <a:ea typeface="宋体" panose="02010600030101010101" pitchFamily="2" charset="-122"/>
              </a:rPr>
              <a:t>在</a:t>
            </a:r>
            <a:r>
              <a:rPr lang="en-US" altLang="zh-CN" dirty="0">
                <a:solidFill>
                  <a:schemeClr val="accent2"/>
                </a:solidFill>
                <a:latin typeface="宋体" panose="02010600030101010101" pitchFamily="2" charset="-122"/>
                <a:ea typeface="宋体" panose="02010600030101010101" pitchFamily="2" charset="-122"/>
              </a:rPr>
              <a:t>IF</a:t>
            </a:r>
            <a:r>
              <a:rPr lang="zh-CN" altLang="en-US" dirty="0">
                <a:solidFill>
                  <a:schemeClr val="accent2"/>
                </a:solidFill>
                <a:latin typeface="宋体" panose="02010600030101010101" pitchFamily="2" charset="-122"/>
                <a:ea typeface="宋体" panose="02010600030101010101" pitchFamily="2" charset="-122"/>
              </a:rPr>
              <a:t>段完成</a:t>
            </a:r>
            <a:r>
              <a:rPr lang="en-US" altLang="zh-CN" dirty="0">
                <a:solidFill>
                  <a:schemeClr val="accent2"/>
                </a:solidFill>
                <a:latin typeface="宋体" panose="02010600030101010101" pitchFamily="2" charset="-122"/>
                <a:ea typeface="宋体" panose="02010600030101010101" pitchFamily="2" charset="-122"/>
              </a:rPr>
              <a:t>PC</a:t>
            </a:r>
            <a:r>
              <a:rPr lang="zh-CN" altLang="en-US" dirty="0">
                <a:solidFill>
                  <a:schemeClr val="accent2"/>
                </a:solidFill>
                <a:latin typeface="宋体" panose="02010600030101010101" pitchFamily="2" charset="-122"/>
                <a:ea typeface="宋体" panose="02010600030101010101" pitchFamily="2" charset="-122"/>
              </a:rPr>
              <a:t>计算</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44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real pipeline:</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Requires that values passed from one pipe stage to the next must be placed in registers.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流水线段之间传送的值必须放在寄存器中</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Following figure shows the DLX pipeline with the appropriate registers, called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hlinkClick r:id="rId3" action="ppaction://hlinksldjump"/>
              </a:rPr>
              <a:t>pipeline registers or pipeline latches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between pipeline stages.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流水线寄存器，或者叫流水线锁存器</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registers are labeled with the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hlinkClick r:id="rId4" action="ppaction://hlinksldjump"/>
              </a:rPr>
              <a:t>names of the stages they connect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lvl="2" algn="just">
              <a:lnSpc>
                <a:spcPts val="2900"/>
              </a:lnSpc>
              <a:spcBef>
                <a:spcPts val="0"/>
              </a:spcBef>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hlinkClick r:id="rId3" action="ppaction://hlinksldjump"/>
              </a:rPr>
              <a:t>Figure</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datapath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pipelined by adding a set of registers, one between each pair of pipe stages.</a:t>
            </a:r>
          </a:p>
        </p:txBody>
      </p:sp>
      <p:pic>
        <p:nvPicPr>
          <p:cNvPr id="7" name="Picture 2" descr="arch29"/>
          <p:cNvPicPr>
            <a:picLocks noChangeAspect="1" noChangeArrowheads="1"/>
          </p:cNvPicPr>
          <p:nvPr/>
        </p:nvPicPr>
        <p:blipFill rotWithShape="1">
          <a:blip r:embed="rId4">
            <a:extLst>
              <a:ext uri="{28A0092B-C50C-407E-A947-70E740481C1C}">
                <a14:useLocalDpi xmlns:a14="http://schemas.microsoft.com/office/drawing/2010/main" val="0"/>
              </a:ext>
            </a:extLst>
          </a:blip>
          <a:srcRect l="1963" t="15683" r="2750" b="4832"/>
          <a:stretch>
            <a:fillRect/>
          </a:stretch>
        </p:blipFill>
        <p:spPr bwMode="auto">
          <a:xfrm>
            <a:off x="683568" y="1916832"/>
            <a:ext cx="7632848" cy="479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Picture 2" descr="arch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108076"/>
            <a:ext cx="7389911" cy="552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285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real pipeline:</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pipeline registers carry both data and control information</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流水线寄存器包含数据和控制信息</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Any value must be placed in a register and copied to next, until no longer needed. Otherwise, values could be overwritten before all used were completed.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值放在寄存器中</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沿流水线传送</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直至不再需要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2" descr="arch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834" y="1064326"/>
            <a:ext cx="7424331" cy="5568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Picture 2" descr="arch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267637"/>
            <a:ext cx="76200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bwMode="auto">
          <a:xfrm>
            <a:off x="2699792" y="3068960"/>
            <a:ext cx="328426" cy="2880320"/>
          </a:xfrm>
          <a:prstGeom prst="rect">
            <a:avLst/>
          </a:prstGeom>
          <a:solidFill>
            <a:srgbClr val="FF0000"/>
          </a:solid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0" name="矩形 9"/>
          <p:cNvSpPr/>
          <p:nvPr/>
        </p:nvSpPr>
        <p:spPr bwMode="auto">
          <a:xfrm>
            <a:off x="4220740" y="3068960"/>
            <a:ext cx="328426" cy="2880320"/>
          </a:xfrm>
          <a:prstGeom prst="rect">
            <a:avLst/>
          </a:prstGeom>
          <a:solidFill>
            <a:srgbClr val="FF0000"/>
          </a:solid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2" name="矩形 1"/>
          <p:cNvSpPr/>
          <p:nvPr/>
        </p:nvSpPr>
        <p:spPr bwMode="auto">
          <a:xfrm>
            <a:off x="5724128" y="3068960"/>
            <a:ext cx="328426" cy="2880320"/>
          </a:xfrm>
          <a:prstGeom prst="rect">
            <a:avLst/>
          </a:prstGeom>
          <a:solidFill>
            <a:srgbClr val="FF0000"/>
          </a:solid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3" name="矩形 2"/>
          <p:cNvSpPr/>
          <p:nvPr/>
        </p:nvSpPr>
        <p:spPr bwMode="auto">
          <a:xfrm>
            <a:off x="7092280" y="3068960"/>
            <a:ext cx="328426" cy="2880320"/>
          </a:xfrm>
          <a:prstGeom prst="rect">
            <a:avLst/>
          </a:prstGeom>
          <a:solidFill>
            <a:srgbClr val="FF0000"/>
          </a:solid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animBg="1"/>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404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real pipeline:</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where to find 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 operand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used for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write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 a load or ALU operation in WB?</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 operand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used for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write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 a load or ALU operation is supplied from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MEM/WB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pipeline register rather than from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IF/ID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register.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要写的寄存器由</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MEM/WB</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流水线寄存器提供</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Reason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we want to write the register designated by that operation, not the register field of the instruction currently transitioning from IF to ID!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367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Events on every pipes stage of the DLX pipeline:</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Any instruction is active in exactly one stage of the pipeline at a time, therefore any actions taken on behalf of an instruction occur between a pair of pipeline registers. </a:t>
            </a:r>
          </a:p>
          <a:p>
            <a:pPr marL="457200" indent="457200" algn="just">
              <a:lnSpc>
                <a:spcPts val="2900"/>
              </a:lnSpc>
              <a:spcBef>
                <a:spcPts val="0"/>
              </a:spcBef>
              <a:spcAft>
                <a:spcPts val="6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can look at activities of the pipeline by examining what has to happen on any pipeline stage depending on the instruction type.</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1007542" y="1484784"/>
            <a:ext cx="7380882" cy="4015458"/>
          </a:xfrm>
        </p:spPr>
        <p:txBody>
          <a:bodyPr lIns="28800" rIns="28800"/>
          <a:lstStyle/>
          <a:p>
            <a:pPr algn="just">
              <a:lnSpc>
                <a:spcPct val="150000"/>
              </a:lnSpc>
              <a:spcBef>
                <a:spcPct val="10000"/>
              </a:spcBef>
              <a:buNone/>
              <a:defRPr/>
            </a:pPr>
            <a:r>
              <a:rPr lang="en-US" altLang="zh-CN" sz="2800" dirty="0">
                <a:latin typeface="Times New Roman" panose="02020603050405020304" pitchFamily="18" charset="0"/>
                <a:ea typeface="宋体" panose="02010600030101010101" pitchFamily="2" charset="-122"/>
              </a:rPr>
              <a:t>3.7 Overcoming Data Hazards with Dynamic Scheduling    </a:t>
            </a:r>
          </a:p>
          <a:p>
            <a:pPr algn="just">
              <a:lnSpc>
                <a:spcPct val="150000"/>
              </a:lnSpc>
              <a:spcBef>
                <a:spcPct val="10000"/>
              </a:spcBef>
              <a:buNone/>
              <a:defRPr/>
            </a:pPr>
            <a:r>
              <a:rPr lang="en-US" altLang="zh-CN" sz="2800" dirty="0">
                <a:latin typeface="Times New Roman" panose="02020603050405020304" pitchFamily="18" charset="0"/>
                <a:ea typeface="宋体" panose="02010600030101010101" pitchFamily="2" charset="-122"/>
              </a:rPr>
              <a:t>3.8 Reducing Branch Penalties with Dynamic Hardware Prediction  </a:t>
            </a:r>
          </a:p>
          <a:p>
            <a:pPr algn="just">
              <a:lnSpc>
                <a:spcPct val="150000"/>
              </a:lnSpc>
              <a:spcBef>
                <a:spcPct val="10000"/>
              </a:spcBef>
              <a:buNone/>
              <a:defRPr/>
            </a:pPr>
            <a:r>
              <a:rPr lang="en-US" altLang="zh-CN" sz="2800" dirty="0">
                <a:latin typeface="Times New Roman" panose="02020603050405020304" pitchFamily="18" charset="0"/>
                <a:ea typeface="宋体" panose="02010600030101010101" pitchFamily="2" charset="-122"/>
              </a:rPr>
              <a:t>3.9 Taking Advantage of More ILP with Multiple Issue</a:t>
            </a:r>
            <a:endParaRPr lang="zh-CN" altLang="en-US" sz="2800" dirty="0">
              <a:latin typeface="Times New Roman" panose="02020603050405020304" pitchFamily="18" charset="0"/>
              <a:ea typeface="宋体" panose="02010600030101010101" pitchFamily="2" charset="-122"/>
            </a:endParaRPr>
          </a:p>
        </p:txBody>
      </p:sp>
      <p:grpSp>
        <p:nvGrpSpPr>
          <p:cNvPr id="18435" name="组合 4"/>
          <p:cNvGrpSpPr/>
          <p:nvPr/>
        </p:nvGrpSpPr>
        <p:grpSpPr bwMode="auto">
          <a:xfrm>
            <a:off x="-3175" y="785813"/>
            <a:ext cx="9144000" cy="134937"/>
            <a:chOff x="0" y="919105"/>
            <a:chExt cx="9144000" cy="134443"/>
          </a:xfrm>
        </p:grpSpPr>
        <p:cxnSp>
          <p:nvCxnSpPr>
            <p:cNvPr id="6"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7"/>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8436" name="矩形 8"/>
          <p:cNvSpPr>
            <a:spLocks noChangeArrowheads="1"/>
          </p:cNvSpPr>
          <p:nvPr/>
        </p:nvSpPr>
        <p:spPr bwMode="auto">
          <a:xfrm>
            <a:off x="-9525" y="139700"/>
            <a:ext cx="9118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3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Chapter 3 </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Pipelining</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92232" y="1133515"/>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Events on every pipes stage of the DLX pipeline</a:t>
            </a:r>
          </a:p>
        </p:txBody>
      </p:sp>
      <p:sp>
        <p:nvSpPr>
          <p:cNvPr id="38" name="Text Box 3"/>
          <p:cNvSpPr txBox="1">
            <a:spLocks noChangeArrowheads="1"/>
          </p:cNvSpPr>
          <p:nvPr/>
        </p:nvSpPr>
        <p:spPr bwMode="auto">
          <a:xfrm>
            <a:off x="507845" y="2199952"/>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Stage</a:t>
            </a:r>
            <a:r>
              <a:rPr kumimoji="1" lang="zh-CN" altLang="en-US"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 </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0" name="Text Box 5"/>
          <p:cNvSpPr txBox="1">
            <a:spLocks noChangeArrowheads="1"/>
          </p:cNvSpPr>
          <p:nvPr/>
        </p:nvSpPr>
        <p:spPr bwMode="auto">
          <a:xfrm>
            <a:off x="4256428" y="2216959"/>
            <a:ext cx="2514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kern="0" noProof="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Any 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6" name="Text Box 11"/>
          <p:cNvSpPr txBox="1">
            <a:spLocks noChangeArrowheads="1"/>
          </p:cNvSpPr>
          <p:nvPr/>
        </p:nvSpPr>
        <p:spPr bwMode="auto">
          <a:xfrm>
            <a:off x="579778" y="2833620"/>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IF</a:t>
            </a:r>
          </a:p>
        </p:txBody>
      </p:sp>
      <p:sp>
        <p:nvSpPr>
          <p:cNvPr id="47" name="Text Box 12"/>
          <p:cNvSpPr txBox="1">
            <a:spLocks noChangeArrowheads="1"/>
          </p:cNvSpPr>
          <p:nvPr/>
        </p:nvSpPr>
        <p:spPr bwMode="auto">
          <a:xfrm>
            <a:off x="579777" y="3976620"/>
            <a:ext cx="5524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a:ln>
                  <a:noFill/>
                </a:ln>
                <a:solidFill>
                  <a:schemeClr val="accent2"/>
                </a:solidFill>
                <a:effectLst/>
                <a:uLnTx/>
                <a:uFillTx/>
                <a:latin typeface="Times New Roman" panose="02020603050405020304" pitchFamily="18" charset="0"/>
                <a:cs typeface="Times New Roman" panose="02020603050405020304" pitchFamily="18" charset="0"/>
              </a:rPr>
              <a:t>ID</a:t>
            </a:r>
          </a:p>
        </p:txBody>
      </p:sp>
      <p:sp>
        <p:nvSpPr>
          <p:cNvPr id="49" name="Text Box 14"/>
          <p:cNvSpPr txBox="1">
            <a:spLocks noChangeArrowheads="1"/>
          </p:cNvSpPr>
          <p:nvPr/>
        </p:nvSpPr>
        <p:spPr bwMode="auto">
          <a:xfrm>
            <a:off x="1284628" y="2744720"/>
            <a:ext cx="259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IF/ID.IR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Mem[PC]</a:t>
            </a:r>
          </a:p>
        </p:txBody>
      </p:sp>
      <p:sp>
        <p:nvSpPr>
          <p:cNvPr id="50" name="Text Box 15"/>
          <p:cNvSpPr txBox="1">
            <a:spLocks noChangeArrowheads="1"/>
          </p:cNvSpPr>
          <p:nvPr/>
        </p:nvSpPr>
        <p:spPr bwMode="auto">
          <a:xfrm>
            <a:off x="1284628" y="3032058"/>
            <a:ext cx="7605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IF/ID.NPC, PC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(if </a:t>
            </a:r>
            <a:r>
              <a:rPr kumimoji="1" lang="zh-CN" alt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chemeClr val="accent2"/>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else {</a:t>
            </a:r>
            <a:r>
              <a:rPr kumimoji="1" lang="en-US" altLang="zh-CN" sz="1800" b="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PC+4</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p:txBody>
      </p:sp>
      <p:sp>
        <p:nvSpPr>
          <p:cNvPr id="52" name="Line 17"/>
          <p:cNvSpPr>
            <a:spLocks noChangeShapeType="1"/>
          </p:cNvSpPr>
          <p:nvPr/>
        </p:nvSpPr>
        <p:spPr bwMode="auto">
          <a:xfrm>
            <a:off x="487703" y="2595495"/>
            <a:ext cx="84931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Line 18"/>
          <p:cNvSpPr>
            <a:spLocks noChangeShapeType="1"/>
          </p:cNvSpPr>
          <p:nvPr/>
        </p:nvSpPr>
        <p:spPr bwMode="auto">
          <a:xfrm>
            <a:off x="487703" y="3509895"/>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19"/>
          <p:cNvSpPr>
            <a:spLocks noChangeShapeType="1"/>
          </p:cNvSpPr>
          <p:nvPr/>
        </p:nvSpPr>
        <p:spPr bwMode="auto">
          <a:xfrm>
            <a:off x="487703" y="4900545"/>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Line 21"/>
          <p:cNvSpPr>
            <a:spLocks noChangeShapeType="1"/>
          </p:cNvSpPr>
          <p:nvPr/>
        </p:nvSpPr>
        <p:spPr bwMode="auto">
          <a:xfrm>
            <a:off x="487703" y="2138295"/>
            <a:ext cx="84931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Text Box 22"/>
          <p:cNvSpPr txBox="1">
            <a:spLocks noChangeArrowheads="1"/>
          </p:cNvSpPr>
          <p:nvPr/>
        </p:nvSpPr>
        <p:spPr bwMode="auto">
          <a:xfrm>
            <a:off x="1284628" y="3725795"/>
            <a:ext cx="7389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6...10</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ID/EX.B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11...15</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p:txBody>
      </p:sp>
      <p:sp>
        <p:nvSpPr>
          <p:cNvPr id="58" name="Text Box 23"/>
          <p:cNvSpPr txBox="1">
            <a:spLocks noChangeArrowheads="1"/>
          </p:cNvSpPr>
          <p:nvPr/>
        </p:nvSpPr>
        <p:spPr bwMode="auto">
          <a:xfrm>
            <a:off x="1284628" y="4398895"/>
            <a:ext cx="548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ID/EX.NPC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IF/ID.NPC;           ID/EX.IR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IF/ID.IR;</a:t>
            </a:r>
          </a:p>
        </p:txBody>
      </p:sp>
      <p:sp>
        <p:nvSpPr>
          <p:cNvPr id="59" name="Text Box 24"/>
          <p:cNvSpPr txBox="1">
            <a:spLocks noChangeArrowheads="1"/>
          </p:cNvSpPr>
          <p:nvPr/>
        </p:nvSpPr>
        <p:spPr bwMode="auto">
          <a:xfrm>
            <a:off x="1284628" y="4062345"/>
            <a:ext cx="62582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kern="0" dirty="0">
                <a:solidFill>
                  <a:srgbClr val="000000"/>
                </a:solidFill>
                <a:latin typeface="Times New Roman" panose="02020603050405020304" pitchFamily="18" charset="0"/>
                <a:cs typeface="Times New Roman" panose="02020603050405020304" pitchFamily="18" charset="0"/>
              </a:rPr>
              <a:t> (IF/ID.IR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16</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30000" noProof="0" dirty="0">
                <a:ln>
                  <a:noFill/>
                </a:ln>
                <a:solidFill>
                  <a:srgbClr val="000000"/>
                </a:solidFill>
                <a:effectLst/>
                <a:uLnTx/>
                <a:uFillTx/>
                <a:latin typeface="Times New Roman" panose="02020603050405020304" pitchFamily="18" charset="0"/>
                <a:cs typeface="Times New Roman" panose="02020603050405020304" pitchFamily="18" charset="0"/>
              </a:rPr>
              <a:t>16</a:t>
            </a:r>
            <a:r>
              <a:rPr kumimoji="1" lang="en-US" altLang="zh-CN" sz="1800" b="0" kern="0" dirty="0">
                <a:solidFill>
                  <a:srgbClr val="000000"/>
                </a:solidFill>
                <a:latin typeface="Times New Roman" panose="02020603050405020304" pitchFamily="18" charset="0"/>
                <a:cs typeface="Times New Roman" panose="02020603050405020304" pitchFamily="18" charset="0"/>
              </a:rPr>
              <a:t>##IF/ID.IR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16...31</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p:txBody>
      </p:sp>
      <p:sp>
        <p:nvSpPr>
          <p:cNvPr id="63" name="Line 28"/>
          <p:cNvSpPr>
            <a:spLocks noChangeShapeType="1"/>
          </p:cNvSpPr>
          <p:nvPr/>
        </p:nvSpPr>
        <p:spPr bwMode="auto">
          <a:xfrm>
            <a:off x="1208428" y="2133533"/>
            <a:ext cx="0" cy="276701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Text Box 13"/>
          <p:cNvSpPr txBox="1">
            <a:spLocks noChangeArrowheads="1"/>
          </p:cNvSpPr>
          <p:nvPr/>
        </p:nvSpPr>
        <p:spPr bwMode="auto">
          <a:xfrm>
            <a:off x="116649" y="5006572"/>
            <a:ext cx="8919847" cy="153490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marL="342900" indent="-342900">
              <a:lnSpc>
                <a:spcPct val="90000"/>
              </a:lnSpc>
              <a:spcBef>
                <a:spcPct val="30000"/>
              </a:spcBef>
              <a:buSzPct val="50000"/>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t>
            </a:r>
            <a:r>
              <a:rPr lang="en-US" altLang="zh-CN"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fetch instruction, compute new PC, store incremented PC both into PC and pipeline register (NPC) for later use.  </a:t>
            </a:r>
          </a:p>
          <a:p>
            <a:pPr marL="342900" indent="-342900">
              <a:lnSpc>
                <a:spcPct val="90000"/>
              </a:lnSpc>
              <a:spcBef>
                <a:spcPct val="30000"/>
              </a:spcBef>
              <a:buSzPct val="50000"/>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t>
            </a:r>
            <a:r>
              <a:rPr lang="en-US" altLang="zh-CN"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ID</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fetch registers, extend sign of lower 16 bits of IR, and pass along IR and NPC. </a:t>
            </a:r>
            <a:endPar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Picture 2" descr="arch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267637"/>
            <a:ext cx="76200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92232" y="1133515"/>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Events on every pipes stage of the DLX pipeline</a:t>
            </a:r>
          </a:p>
        </p:txBody>
      </p:sp>
      <p:sp>
        <p:nvSpPr>
          <p:cNvPr id="64" name="Text Box 13"/>
          <p:cNvSpPr txBox="1">
            <a:spLocks noChangeArrowheads="1"/>
          </p:cNvSpPr>
          <p:nvPr/>
        </p:nvSpPr>
        <p:spPr bwMode="auto">
          <a:xfrm>
            <a:off x="201613" y="5356768"/>
            <a:ext cx="8919847" cy="10917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marL="342900" indent="-342900">
              <a:lnSpc>
                <a:spcPct val="90000"/>
              </a:lnSpc>
              <a:spcBef>
                <a:spcPct val="30000"/>
              </a:spcBef>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During </a:t>
            </a:r>
            <a:r>
              <a:rPr lang="en-US" altLang="zh-CN" sz="24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perform ALU operation or address calculation; pass along IR and B register (if the instruction is store). Also set the value of </a:t>
            </a:r>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cond</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to 1 if the instruction is a taken branch. </a:t>
            </a:r>
          </a:p>
        </p:txBody>
      </p:sp>
      <p:grpSp>
        <p:nvGrpSpPr>
          <p:cNvPr id="93" name="组合 92"/>
          <p:cNvGrpSpPr/>
          <p:nvPr/>
        </p:nvGrpSpPr>
        <p:grpSpPr>
          <a:xfrm>
            <a:off x="320453" y="1984116"/>
            <a:ext cx="8823547" cy="3317092"/>
            <a:chOff x="466643" y="3333749"/>
            <a:chExt cx="8823547" cy="3317092"/>
          </a:xfrm>
        </p:grpSpPr>
        <p:sp>
          <p:nvSpPr>
            <p:cNvPr id="94" name="Line 6"/>
            <p:cNvSpPr>
              <a:spLocks noChangeShapeType="1"/>
            </p:cNvSpPr>
            <p:nvPr/>
          </p:nvSpPr>
          <p:spPr bwMode="auto">
            <a:xfrm>
              <a:off x="3956190" y="3348037"/>
              <a:ext cx="0" cy="330280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5" name="Line 7"/>
            <p:cNvSpPr>
              <a:spLocks noChangeShapeType="1"/>
            </p:cNvSpPr>
            <p:nvPr/>
          </p:nvSpPr>
          <p:spPr bwMode="auto">
            <a:xfrm>
              <a:off x="6623190" y="3348037"/>
              <a:ext cx="0" cy="330280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Text Box 8"/>
            <p:cNvSpPr txBox="1">
              <a:spLocks noChangeArrowheads="1"/>
            </p:cNvSpPr>
            <p:nvPr/>
          </p:nvSpPr>
          <p:spPr bwMode="auto">
            <a:xfrm>
              <a:off x="1693854" y="3409950"/>
              <a:ext cx="18478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ALU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7" name="Text Box 9"/>
            <p:cNvSpPr txBox="1">
              <a:spLocks noChangeArrowheads="1"/>
            </p:cNvSpPr>
            <p:nvPr/>
          </p:nvSpPr>
          <p:spPr bwMode="auto">
            <a:xfrm>
              <a:off x="4070118" y="3390900"/>
              <a:ext cx="3299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Load/Store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8" name="Text Box 10"/>
            <p:cNvSpPr txBox="1">
              <a:spLocks noChangeArrowheads="1"/>
            </p:cNvSpPr>
            <p:nvPr/>
          </p:nvSpPr>
          <p:spPr bwMode="auto">
            <a:xfrm>
              <a:off x="6806422" y="3390900"/>
              <a:ext cx="2126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Branch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9" name="Text Box 13"/>
            <p:cNvSpPr txBox="1">
              <a:spLocks noChangeArrowheads="1"/>
            </p:cNvSpPr>
            <p:nvPr/>
          </p:nvSpPr>
          <p:spPr bwMode="auto">
            <a:xfrm>
              <a:off x="466643" y="4924425"/>
              <a:ext cx="5367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EX</a:t>
              </a:r>
            </a:p>
          </p:txBody>
        </p:sp>
        <p:sp>
          <p:nvSpPr>
            <p:cNvPr id="100" name="Line 16"/>
            <p:cNvSpPr>
              <a:spLocks noChangeShapeType="1"/>
            </p:cNvSpPr>
            <p:nvPr/>
          </p:nvSpPr>
          <p:spPr bwMode="auto">
            <a:xfrm>
              <a:off x="492265" y="6650841"/>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1" name="Line 19"/>
            <p:cNvSpPr>
              <a:spLocks noChangeShapeType="1"/>
            </p:cNvSpPr>
            <p:nvPr/>
          </p:nvSpPr>
          <p:spPr bwMode="auto">
            <a:xfrm>
              <a:off x="492265" y="3333750"/>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 name="Line 20"/>
            <p:cNvSpPr>
              <a:spLocks noChangeShapeType="1"/>
            </p:cNvSpPr>
            <p:nvPr/>
          </p:nvSpPr>
          <p:spPr bwMode="auto">
            <a:xfrm>
              <a:off x="492265" y="3843338"/>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3" name="Text Box 25"/>
            <p:cNvSpPr txBox="1">
              <a:spLocks noChangeArrowheads="1"/>
            </p:cNvSpPr>
            <p:nvPr/>
          </p:nvSpPr>
          <p:spPr bwMode="auto">
            <a:xfrm>
              <a:off x="1216370" y="3921502"/>
              <a:ext cx="2876550" cy="266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EX/MEM.IR ← ID/EX.IR; </a:t>
              </a:r>
            </a:p>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a:t>
              </a:r>
              <a:r>
                <a:rPr kumimoji="1" lang="en-US" altLang="zh-CN" sz="1800" b="0" i="1"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func</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ID/EX.B </a:t>
              </a:r>
            </a:p>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kern="0" dirty="0">
                  <a:solidFill>
                    <a:srgbClr val="000000"/>
                  </a:solidFill>
                  <a:latin typeface="Times New Roman" panose="02020603050405020304" pitchFamily="18" charset="0"/>
                  <a:cs typeface="Times New Roman" panose="02020603050405020304" pitchFamily="18" charset="0"/>
                </a:rPr>
                <a:t>(</a:t>
              </a:r>
              <a:r>
                <a:rPr kumimoji="1" lang="en-US" altLang="zh-CN" sz="1800" b="0" kern="0" dirty="0">
                  <a:solidFill>
                    <a:schemeClr val="accent2"/>
                  </a:solidFill>
                  <a:latin typeface="Times New Roman" panose="02020603050405020304" pitchFamily="18" charset="0"/>
                  <a:cs typeface="Times New Roman" panose="02020603050405020304" pitchFamily="18" charset="0"/>
                </a:rPr>
                <a:t>Register-Register</a:t>
              </a:r>
              <a:r>
                <a:rPr kumimoji="1" lang="en-US" altLang="zh-CN" sz="1800" b="0" kern="0" dirty="0">
                  <a:solidFill>
                    <a:srgbClr val="000000"/>
                  </a:solidFill>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or </a:t>
              </a:r>
              <a:br>
                <a:rPr kumimoji="1" lang="zh-CN" alt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a:t>
              </a:r>
              <a:r>
                <a:rPr kumimoji="1" lang="en-US" altLang="zh-CN" sz="1800" b="0" i="1"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op</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eaLnBrk="1" fontAlgn="auto" hangingPunct="1">
                <a:spcBef>
                  <a:spcPts val="0"/>
                </a:spcBef>
                <a:spcAft>
                  <a:spcPts val="600"/>
                </a:spcAft>
                <a:defRPr/>
              </a:pPr>
              <a:r>
                <a:rPr kumimoji="1" lang="en-US" altLang="zh-CN" sz="1800" b="0" kern="0" dirty="0">
                  <a:solidFill>
                    <a:srgbClr val="000000"/>
                  </a:solidFill>
                  <a:latin typeface="Times New Roman" panose="02020603050405020304" pitchFamily="18" charset="0"/>
                  <a:cs typeface="Times New Roman" panose="02020603050405020304" pitchFamily="18" charset="0"/>
                </a:rPr>
                <a:t>(</a:t>
              </a:r>
              <a:r>
                <a:rPr kumimoji="1" lang="en-US" altLang="zh-CN" sz="1800" b="0" kern="0" dirty="0">
                  <a:solidFill>
                    <a:schemeClr val="accent2"/>
                  </a:solidFill>
                  <a:latin typeface="Times New Roman" panose="02020603050405020304" pitchFamily="18" charset="0"/>
                  <a:cs typeface="Times New Roman" panose="02020603050405020304" pitchFamily="18" charset="0"/>
                </a:rPr>
                <a:t>Register-Immediate</a:t>
              </a:r>
              <a:r>
                <a:rPr kumimoji="1" lang="en-US" altLang="zh-CN" sz="1800" b="0" kern="0" dirty="0">
                  <a:solidFill>
                    <a:srgbClr val="000000"/>
                  </a:solidFill>
                  <a:latin typeface="Times New Roman" panose="02020603050405020304" pitchFamily="18" charset="0"/>
                  <a:cs typeface="Times New Roman" panose="02020603050405020304" pitchFamily="18" charset="0"/>
                </a:rPr>
                <a:t>)</a:t>
              </a:r>
            </a:p>
            <a:p>
              <a:pPr eaLnBrk="1" fontAlgn="auto" hangingPunct="1">
                <a:spcBef>
                  <a:spcPts val="0"/>
                </a:spcBef>
                <a:spcAft>
                  <a:spcPts val="0"/>
                </a:spcAft>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0;</a:t>
              </a:r>
            </a:p>
          </p:txBody>
        </p:sp>
        <p:sp>
          <p:nvSpPr>
            <p:cNvPr id="104" name="Text Box 26"/>
            <p:cNvSpPr txBox="1">
              <a:spLocks noChangeArrowheads="1"/>
            </p:cNvSpPr>
            <p:nvPr/>
          </p:nvSpPr>
          <p:spPr bwMode="auto">
            <a:xfrm>
              <a:off x="3956190" y="4149725"/>
              <a:ext cx="28003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EX/MEM.IR ← ID/EX.IR; </a:t>
              </a:r>
            </a:p>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 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0;</a:t>
              </a:r>
            </a:p>
            <a:p>
              <a:pPr eaLnBrk="1" fontAlgn="auto" hangingPunct="1">
                <a:spcBef>
                  <a:spcPct val="50000"/>
                </a:spcBef>
                <a:spcAft>
                  <a:spcPts val="0"/>
                </a:spcAft>
              </a:pPr>
              <a:r>
                <a:rPr kumimoji="1" lang="en-US" altLang="zh-CN" sz="1800" b="0" kern="0" dirty="0">
                  <a:solidFill>
                    <a:srgbClr val="000000"/>
                  </a:solidFill>
                  <a:latin typeface="Times New Roman" panose="02020603050405020304" pitchFamily="18" charset="0"/>
                  <a:cs typeface="Times New Roman" panose="02020603050405020304" pitchFamily="18" charset="0"/>
                </a:rPr>
                <a:t>EX/MEM.B ←ID/EX.B</a:t>
              </a:r>
            </a:p>
            <a:p>
              <a:pPr marL="0" marR="0" lvl="0" indent="0" defTabSz="914400" eaLnBrk="1" fontAlgn="auto" latinLnBrk="0" hangingPunct="1">
                <a:lnSpc>
                  <a:spcPct val="100000"/>
                </a:lnSpc>
                <a:spcBef>
                  <a:spcPct val="50000"/>
                </a:spcBef>
                <a:spcAft>
                  <a:spcPts val="0"/>
                </a:spcAft>
                <a:buClrTx/>
                <a:buSzTx/>
                <a:buFontTx/>
                <a:buNone/>
                <a:defRPr/>
              </a:pPr>
              <a:endPar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05" name="Text Box 27"/>
            <p:cNvSpPr txBox="1">
              <a:spLocks noChangeArrowheads="1"/>
            </p:cNvSpPr>
            <p:nvPr/>
          </p:nvSpPr>
          <p:spPr bwMode="auto">
            <a:xfrm>
              <a:off x="6661290" y="4097338"/>
              <a:ext cx="26289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ID/EX.NPC+ID/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endPar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(ID/EX.A </a:t>
              </a:r>
              <a:r>
                <a:rPr kumimoji="1" lang="en-US" altLang="zh-CN" sz="1800" b="0" i="1"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op</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0);</a:t>
              </a:r>
            </a:p>
          </p:txBody>
        </p:sp>
        <p:sp>
          <p:nvSpPr>
            <p:cNvPr id="106" name="Line 28"/>
            <p:cNvSpPr>
              <a:spLocks noChangeShapeType="1"/>
            </p:cNvSpPr>
            <p:nvPr/>
          </p:nvSpPr>
          <p:spPr bwMode="auto">
            <a:xfrm>
              <a:off x="1212990" y="3333749"/>
              <a:ext cx="0" cy="331709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Picture 2" descr="arch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267637"/>
            <a:ext cx="76200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4" name="Text Box 13"/>
          <p:cNvSpPr txBox="1">
            <a:spLocks noChangeArrowheads="1"/>
          </p:cNvSpPr>
          <p:nvPr/>
        </p:nvSpPr>
        <p:spPr bwMode="auto">
          <a:xfrm>
            <a:off x="219854" y="5366721"/>
            <a:ext cx="8919847" cy="142410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marL="342900" indent="-342900">
              <a:lnSpc>
                <a:spcPct val="90000"/>
              </a:lnSpc>
              <a:spcBef>
                <a:spcPts val="0"/>
              </a:spcBef>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During </a:t>
            </a:r>
            <a:r>
              <a:rPr lang="en-US" altLang="zh-CN" sz="24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MEM</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cycle memory, write PC if needed, and pass along values needed in the final stage. </a:t>
            </a:r>
          </a:p>
          <a:p>
            <a:pPr marL="342900" indent="-342900">
              <a:lnSpc>
                <a:spcPct val="90000"/>
              </a:lnSpc>
              <a:spcBef>
                <a:spcPts val="0"/>
              </a:spcBef>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During </a:t>
            </a:r>
            <a:r>
              <a:rPr lang="en-US" altLang="zh-CN" sz="24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WB</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update the register field from either the ALU output or the loaded value. </a:t>
            </a:r>
          </a:p>
        </p:txBody>
      </p:sp>
      <p:grpSp>
        <p:nvGrpSpPr>
          <p:cNvPr id="22" name="组合 21"/>
          <p:cNvGrpSpPr/>
          <p:nvPr/>
        </p:nvGrpSpPr>
        <p:grpSpPr>
          <a:xfrm>
            <a:off x="355756" y="1268760"/>
            <a:ext cx="8836172" cy="4109105"/>
            <a:chOff x="310754" y="1265238"/>
            <a:chExt cx="8836172" cy="4109105"/>
          </a:xfrm>
        </p:grpSpPr>
        <p:sp>
          <p:nvSpPr>
            <p:cNvPr id="23" name="Text Box 8"/>
            <p:cNvSpPr txBox="1">
              <a:spLocks noChangeArrowheads="1"/>
            </p:cNvSpPr>
            <p:nvPr/>
          </p:nvSpPr>
          <p:spPr bwMode="auto">
            <a:xfrm>
              <a:off x="310754" y="2352691"/>
              <a:ext cx="8830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MEM</a:t>
              </a:r>
            </a:p>
          </p:txBody>
        </p:sp>
        <p:sp>
          <p:nvSpPr>
            <p:cNvPr id="24" name="Text Box 9"/>
            <p:cNvSpPr txBox="1">
              <a:spLocks noChangeArrowheads="1"/>
            </p:cNvSpPr>
            <p:nvPr/>
          </p:nvSpPr>
          <p:spPr bwMode="auto">
            <a:xfrm>
              <a:off x="410206" y="4186736"/>
              <a:ext cx="6586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WB</a:t>
              </a:r>
            </a:p>
          </p:txBody>
        </p:sp>
        <p:sp>
          <p:nvSpPr>
            <p:cNvPr id="25" name="Line 10"/>
            <p:cNvSpPr>
              <a:spLocks noChangeShapeType="1"/>
            </p:cNvSpPr>
            <p:nvPr/>
          </p:nvSpPr>
          <p:spPr bwMode="auto">
            <a:xfrm>
              <a:off x="399326" y="5369694"/>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Line 11"/>
            <p:cNvSpPr>
              <a:spLocks noChangeShapeType="1"/>
            </p:cNvSpPr>
            <p:nvPr/>
          </p:nvSpPr>
          <p:spPr bwMode="auto">
            <a:xfrm>
              <a:off x="346075" y="1270001"/>
              <a:ext cx="84931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Line 12"/>
            <p:cNvSpPr>
              <a:spLocks noChangeShapeType="1"/>
            </p:cNvSpPr>
            <p:nvPr/>
          </p:nvSpPr>
          <p:spPr bwMode="auto">
            <a:xfrm>
              <a:off x="323850" y="3281462"/>
              <a:ext cx="847248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Line 13"/>
            <p:cNvSpPr>
              <a:spLocks noChangeShapeType="1"/>
            </p:cNvSpPr>
            <p:nvPr/>
          </p:nvSpPr>
          <p:spPr bwMode="auto">
            <a:xfrm>
              <a:off x="346075" y="1651001"/>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Text Box 15"/>
            <p:cNvSpPr txBox="1">
              <a:spLocks noChangeArrowheads="1"/>
            </p:cNvSpPr>
            <p:nvPr/>
          </p:nvSpPr>
          <p:spPr bwMode="auto">
            <a:xfrm>
              <a:off x="1085850" y="1698626"/>
              <a:ext cx="272415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MEM/WB.IR ←EX/MEM.IR; </a:t>
              </a:r>
            </a:p>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WB.ALUOutput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p:txBody>
        </p:sp>
        <p:sp>
          <p:nvSpPr>
            <p:cNvPr id="30" name="Line 16"/>
            <p:cNvSpPr>
              <a:spLocks noChangeShapeType="1"/>
            </p:cNvSpPr>
            <p:nvPr/>
          </p:nvSpPr>
          <p:spPr bwMode="auto">
            <a:xfrm>
              <a:off x="3810000" y="1265238"/>
              <a:ext cx="0" cy="409796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17"/>
            <p:cNvSpPr>
              <a:spLocks noChangeShapeType="1"/>
            </p:cNvSpPr>
            <p:nvPr/>
          </p:nvSpPr>
          <p:spPr bwMode="auto">
            <a:xfrm>
              <a:off x="7020272" y="1290638"/>
              <a:ext cx="0" cy="406791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Text Box 18"/>
            <p:cNvSpPr txBox="1">
              <a:spLocks noChangeArrowheads="1"/>
            </p:cNvSpPr>
            <p:nvPr/>
          </p:nvSpPr>
          <p:spPr bwMode="auto">
            <a:xfrm>
              <a:off x="3829050" y="1625278"/>
              <a:ext cx="31877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MEM/WB.IR ← EX/MEM.IR; </a:t>
              </a:r>
            </a:p>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MEM/WB.LMD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or</a:t>
              </a:r>
              <a:br>
                <a:rPr kumimoji="1" lang="zh-CN" alt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EX/MEM.B;</a:t>
              </a:r>
            </a:p>
          </p:txBody>
        </p:sp>
        <p:sp>
          <p:nvSpPr>
            <p:cNvPr id="33" name="Line 19"/>
            <p:cNvSpPr>
              <a:spLocks noChangeShapeType="1"/>
            </p:cNvSpPr>
            <p:nvPr/>
          </p:nvSpPr>
          <p:spPr bwMode="auto">
            <a:xfrm>
              <a:off x="1104900" y="1279010"/>
              <a:ext cx="0" cy="4090684"/>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 Box 20"/>
            <p:cNvSpPr txBox="1">
              <a:spLocks noChangeArrowheads="1"/>
            </p:cNvSpPr>
            <p:nvPr/>
          </p:nvSpPr>
          <p:spPr bwMode="auto">
            <a:xfrm>
              <a:off x="1143000" y="3281462"/>
              <a:ext cx="27432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spcBef>
                  <a:spcPts val="0"/>
                </a:spcBef>
                <a:spcAft>
                  <a:spcPts val="0"/>
                </a:spcAft>
                <a:buClrTx/>
                <a:buSzTx/>
                <a:buFontTx/>
                <a:buNone/>
                <a:defRPr/>
              </a:pP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[MEM/WB.IR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16...20</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MEM/</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WB.ALUOutput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defTabSz="914400" eaLnBrk="1" fontAlgn="auto" latinLnBrk="0" hangingPunct="1">
                <a:spcBef>
                  <a:spcPts val="0"/>
                </a:spcBef>
                <a:spcAft>
                  <a:spcPts val="0"/>
                </a:spcAft>
                <a:buClrTx/>
                <a:buSzTx/>
                <a:buFontTx/>
                <a:buNone/>
                <a:defRPr/>
              </a:pPr>
              <a:r>
                <a:rPr kumimoji="1" lang="en-US" altLang="zh-CN" sz="1800" b="0" kern="0" noProof="0" dirty="0">
                  <a:solidFill>
                    <a:srgbClr val="000000"/>
                  </a:solidFill>
                  <a:latin typeface="Times New Roman" panose="02020603050405020304" pitchFamily="18" charset="0"/>
                  <a:cs typeface="Times New Roman" panose="02020603050405020304" pitchFamily="18" charset="0"/>
                </a:rPr>
                <a:t>(</a:t>
              </a:r>
              <a:r>
                <a:rPr kumimoji="1" lang="en-US" altLang="zh-CN" sz="1800" b="0" kern="0" noProof="0" dirty="0">
                  <a:solidFill>
                    <a:schemeClr val="accent2"/>
                  </a:solidFill>
                  <a:latin typeface="Times New Roman" panose="02020603050405020304" pitchFamily="18" charset="0"/>
                  <a:cs typeface="Times New Roman" panose="02020603050405020304" pitchFamily="18" charset="0"/>
                </a:rPr>
                <a:t>Register-Register</a:t>
              </a:r>
              <a:r>
                <a:rPr kumimoji="1" lang="en-US" altLang="zh-CN" sz="1800" b="0" kern="0" noProof="0" dirty="0">
                  <a:solidFill>
                    <a:srgbClr val="000000"/>
                  </a:solidFill>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or</a:t>
              </a:r>
              <a:br>
                <a:rPr kumimoji="1" lang="zh-CN" alt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[MEM/WB.IR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11...15</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WB.ALUOutput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defTabSz="914400" eaLnBrk="1" fontAlgn="auto" latinLnBrk="0" hangingPunct="1">
                <a:spcBef>
                  <a:spcPts val="0"/>
                </a:spcBef>
                <a:spcAft>
                  <a:spcPts val="0"/>
                </a:spcAft>
                <a:buClrTx/>
                <a:buSzTx/>
                <a:buFontTx/>
                <a:buNone/>
                <a:defRPr/>
              </a:pPr>
              <a:r>
                <a:rPr kumimoji="1" lang="en-US" altLang="zh-CN" sz="1800" b="0" kern="0" dirty="0">
                  <a:solidFill>
                    <a:srgbClr val="000000"/>
                  </a:solidFill>
                  <a:latin typeface="Times New Roman" panose="02020603050405020304" pitchFamily="18" charset="0"/>
                  <a:cs typeface="Times New Roman" panose="02020603050405020304" pitchFamily="18" charset="0"/>
                </a:rPr>
                <a:t>(</a:t>
              </a:r>
              <a:r>
                <a:rPr kumimoji="1" lang="en-US" altLang="zh-CN" sz="1800" b="0" kern="0" dirty="0">
                  <a:solidFill>
                    <a:schemeClr val="accent2"/>
                  </a:solidFill>
                  <a:latin typeface="Times New Roman" panose="02020603050405020304" pitchFamily="18" charset="0"/>
                  <a:cs typeface="Times New Roman" panose="02020603050405020304" pitchFamily="18" charset="0"/>
                </a:rPr>
                <a:t>Register-Immediate</a:t>
              </a:r>
              <a:r>
                <a:rPr kumimoji="1" lang="en-US" altLang="zh-CN" sz="1800" b="0" kern="0" dirty="0">
                  <a:solidFill>
                    <a:srgbClr val="000000"/>
                  </a:solidFill>
                  <a:latin typeface="Times New Roman" panose="02020603050405020304" pitchFamily="18" charset="0"/>
                  <a:cs typeface="Times New Roman" panose="02020603050405020304" pitchFamily="18" charset="0"/>
                </a:rPr>
                <a:t>)</a:t>
              </a:r>
              <a:endPar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5" name="Rectangle 21"/>
            <p:cNvSpPr>
              <a:spLocks noChangeArrowheads="1"/>
            </p:cNvSpPr>
            <p:nvPr/>
          </p:nvSpPr>
          <p:spPr bwMode="auto">
            <a:xfrm>
              <a:off x="3854450" y="3425478"/>
              <a:ext cx="249872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[MEM/WB.IR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11...15</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MEM/WB.LMD;</a:t>
              </a:r>
            </a:p>
          </p:txBody>
        </p:sp>
        <p:sp>
          <p:nvSpPr>
            <p:cNvPr id="36" name="Text Box 8"/>
            <p:cNvSpPr txBox="1">
              <a:spLocks noChangeArrowheads="1"/>
            </p:cNvSpPr>
            <p:nvPr/>
          </p:nvSpPr>
          <p:spPr bwMode="auto">
            <a:xfrm>
              <a:off x="1459571" y="1298060"/>
              <a:ext cx="18478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ALU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7" name="Text Box 9"/>
            <p:cNvSpPr txBox="1">
              <a:spLocks noChangeArrowheads="1"/>
            </p:cNvSpPr>
            <p:nvPr/>
          </p:nvSpPr>
          <p:spPr bwMode="auto">
            <a:xfrm>
              <a:off x="3835835" y="1279010"/>
              <a:ext cx="3299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Load/Store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8" name="Text Box 10"/>
            <p:cNvSpPr txBox="1">
              <a:spLocks noChangeArrowheads="1"/>
            </p:cNvSpPr>
            <p:nvPr/>
          </p:nvSpPr>
          <p:spPr bwMode="auto">
            <a:xfrm>
              <a:off x="7020272" y="1279010"/>
              <a:ext cx="2126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Branch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and Information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401574692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56AE2B5-890E-DC53-6B39-D010D81BE84F}"/>
              </a:ext>
            </a:extLst>
          </p:cNvPr>
          <p:cNvPicPr>
            <a:picLocks noChangeAspect="1"/>
          </p:cNvPicPr>
          <p:nvPr/>
        </p:nvPicPr>
        <p:blipFill>
          <a:blip r:embed="rId2">
            <a:extLst>
              <a:ext uri="{28A0092B-C50C-407E-A947-70E740481C1C}">
                <a14:useLocalDpi xmlns:a14="http://schemas.microsoft.com/office/drawing/2010/main" val="0"/>
              </a:ext>
            </a:extLst>
          </a:blip>
          <a:srcRect r="47637"/>
          <a:stretch/>
        </p:blipFill>
        <p:spPr>
          <a:xfrm>
            <a:off x="323528" y="1216802"/>
            <a:ext cx="4032448" cy="4424395"/>
          </a:xfrm>
          <a:prstGeom prst="rect">
            <a:avLst/>
          </a:prstGeom>
        </p:spPr>
      </p:pic>
      <p:pic>
        <p:nvPicPr>
          <p:cNvPr id="7" name="图片 6">
            <a:extLst>
              <a:ext uri="{FF2B5EF4-FFF2-40B4-BE49-F238E27FC236}">
                <a16:creationId xmlns:a16="http://schemas.microsoft.com/office/drawing/2014/main" id="{4F892E45-D3A2-4149-7D24-9CA560E71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6" y="1241425"/>
            <a:ext cx="4052917" cy="4329144"/>
          </a:xfrm>
          <a:prstGeom prst="rect">
            <a:avLst/>
          </a:prstGeom>
        </p:spPr>
      </p:pic>
    </p:spTree>
    <p:extLst>
      <p:ext uri="{BB962C8B-B14F-4D97-AF65-F5344CB8AC3E}">
        <p14:creationId xmlns:p14="http://schemas.microsoft.com/office/powerpoint/2010/main" val="2117846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40F82A-092A-2872-727D-83946081FB1F}"/>
              </a:ext>
            </a:extLst>
          </p:cNvPr>
          <p:cNvPicPr>
            <a:picLocks noChangeAspect="1"/>
          </p:cNvPicPr>
          <p:nvPr/>
        </p:nvPicPr>
        <p:blipFill>
          <a:blip r:embed="rId2">
            <a:extLst>
              <a:ext uri="{28A0092B-C50C-407E-A947-70E740481C1C}">
                <a14:useLocalDpi xmlns:a14="http://schemas.microsoft.com/office/drawing/2010/main" val="0"/>
              </a:ext>
            </a:extLst>
          </a:blip>
          <a:srcRect b="4108"/>
          <a:stretch/>
        </p:blipFill>
        <p:spPr>
          <a:xfrm>
            <a:off x="1403648" y="44625"/>
            <a:ext cx="6120680" cy="3600400"/>
          </a:xfrm>
          <a:prstGeom prst="rect">
            <a:avLst/>
          </a:prstGeom>
        </p:spPr>
      </p:pic>
      <p:pic>
        <p:nvPicPr>
          <p:cNvPr id="7" name="图片 6">
            <a:extLst>
              <a:ext uri="{FF2B5EF4-FFF2-40B4-BE49-F238E27FC236}">
                <a16:creationId xmlns:a16="http://schemas.microsoft.com/office/drawing/2014/main" id="{B6EB5C8C-4CDC-EBDE-085C-46C353A694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3789040"/>
            <a:ext cx="5472608" cy="2241457"/>
          </a:xfrm>
          <a:prstGeom prst="rect">
            <a:avLst/>
          </a:prstGeom>
        </p:spPr>
      </p:pic>
      <p:sp>
        <p:nvSpPr>
          <p:cNvPr id="9" name="文本框 8">
            <a:extLst>
              <a:ext uri="{FF2B5EF4-FFF2-40B4-BE49-F238E27FC236}">
                <a16:creationId xmlns:a16="http://schemas.microsoft.com/office/drawing/2014/main" id="{05000CB0-A85C-4050-8CB3-0DAF9F49DFFB}"/>
              </a:ext>
            </a:extLst>
          </p:cNvPr>
          <p:cNvSpPr txBox="1"/>
          <p:nvPr/>
        </p:nvSpPr>
        <p:spPr>
          <a:xfrm>
            <a:off x="395536" y="5886481"/>
            <a:ext cx="8352928" cy="830997"/>
          </a:xfrm>
          <a:prstGeom prst="rect">
            <a:avLst/>
          </a:prstGeom>
          <a:noFill/>
        </p:spPr>
        <p:txBody>
          <a:bodyPr wrap="square">
            <a:spAutoFit/>
          </a:bodyPr>
          <a:lstStyle/>
          <a:p>
            <a:pPr algn="just"/>
            <a:r>
              <a:rPr lang="en-US" altLang="zh-CN" sz="2400" dirty="0">
                <a:solidFill>
                  <a:srgbClr val="000000"/>
                </a:solidFill>
                <a:effectLst/>
                <a:latin typeface="Times New Roman" panose="02020603050405020304" pitchFamily="18" charset="0"/>
              </a:rPr>
              <a:t>J-type (</a:t>
            </a:r>
            <a:r>
              <a:rPr lang="en-US" altLang="zh-CN" sz="2400" i="1" dirty="0">
                <a:solidFill>
                  <a:srgbClr val="000000"/>
                </a:solidFill>
                <a:effectLst/>
                <a:latin typeface="TimesNewRomanPS-ItalicMT"/>
              </a:rPr>
              <a:t>jump</a:t>
            </a:r>
            <a:r>
              <a:rPr lang="en-US" altLang="zh-CN" sz="2400" dirty="0">
                <a:solidFill>
                  <a:srgbClr val="000000"/>
                </a:solidFill>
                <a:effectLst/>
                <a:latin typeface="Times New Roman" panose="02020603050405020304" pitchFamily="18" charset="0"/>
              </a:rPr>
              <a:t>) instructions consist of just the opcode and a 26-bit operand, which is used to calculate the destination address. </a:t>
            </a:r>
            <a:endParaRPr lang="zh-CN" altLang="en-US" dirty="0"/>
          </a:p>
        </p:txBody>
      </p:sp>
    </p:spTree>
    <p:extLst>
      <p:ext uri="{BB962C8B-B14F-4D97-AF65-F5344CB8AC3E}">
        <p14:creationId xmlns:p14="http://schemas.microsoft.com/office/powerpoint/2010/main" val="328902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163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800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Simple DLX pipeline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One each clock cycle, another instruction is fetched and begins its five-cycle execution.</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lvl="2" algn="just">
              <a:spcBef>
                <a:spcPts val="0"/>
              </a:spcBef>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Group 456"/>
          <p:cNvGraphicFramePr>
            <a:graphicFrameLocks noGrp="1"/>
          </p:cNvGraphicFramePr>
          <p:nvPr/>
        </p:nvGraphicFramePr>
        <p:xfrm>
          <a:off x="154557" y="2276872"/>
          <a:ext cx="8834885" cy="2773680"/>
        </p:xfrm>
        <a:graphic>
          <a:graphicData uri="http://schemas.openxmlformats.org/drawingml/2006/table">
            <a:tbl>
              <a:tblPr/>
              <a:tblGrid>
                <a:gridCol w="1722613">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21003">
                  <a:extLst>
                    <a:ext uri="{9D8B030D-6E8A-4147-A177-3AD203B41FA5}">
                      <a16:colId xmlns:a16="http://schemas.microsoft.com/office/drawing/2014/main" val="20002"/>
                    </a:ext>
                  </a:extLst>
                </a:gridCol>
                <a:gridCol w="904459">
                  <a:extLst>
                    <a:ext uri="{9D8B030D-6E8A-4147-A177-3AD203B41FA5}">
                      <a16:colId xmlns:a16="http://schemas.microsoft.com/office/drawing/2014/main" val="20003"/>
                    </a:ext>
                  </a:extLst>
                </a:gridCol>
                <a:gridCol w="904459">
                  <a:extLst>
                    <a:ext uri="{9D8B030D-6E8A-4147-A177-3AD203B41FA5}">
                      <a16:colId xmlns:a16="http://schemas.microsoft.com/office/drawing/2014/main" val="20004"/>
                    </a:ext>
                  </a:extLst>
                </a:gridCol>
                <a:gridCol w="974033">
                  <a:extLst>
                    <a:ext uri="{9D8B030D-6E8A-4147-A177-3AD203B41FA5}">
                      <a16:colId xmlns:a16="http://schemas.microsoft.com/office/drawing/2014/main" val="20005"/>
                    </a:ext>
                  </a:extLst>
                </a:gridCol>
                <a:gridCol w="834885">
                  <a:extLst>
                    <a:ext uri="{9D8B030D-6E8A-4147-A177-3AD203B41FA5}">
                      <a16:colId xmlns:a16="http://schemas.microsoft.com/office/drawing/2014/main" val="20006"/>
                    </a:ext>
                  </a:extLst>
                </a:gridCol>
                <a:gridCol w="904459">
                  <a:extLst>
                    <a:ext uri="{9D8B030D-6E8A-4147-A177-3AD203B41FA5}">
                      <a16:colId xmlns:a16="http://schemas.microsoft.com/office/drawing/2014/main" val="20007"/>
                    </a:ext>
                  </a:extLst>
                </a:gridCol>
                <a:gridCol w="834885">
                  <a:extLst>
                    <a:ext uri="{9D8B030D-6E8A-4147-A177-3AD203B41FA5}">
                      <a16:colId xmlns:a16="http://schemas.microsoft.com/office/drawing/2014/main" val="20008"/>
                    </a:ext>
                  </a:extLst>
                </a:gridCol>
                <a:gridCol w="730033">
                  <a:extLst>
                    <a:ext uri="{9D8B030D-6E8A-4147-A177-3AD203B41FA5}">
                      <a16:colId xmlns:a16="http://schemas.microsoft.com/office/drawing/2014/main" val="20009"/>
                    </a:ext>
                  </a:extLst>
                </a:gridCol>
              </a:tblGrid>
              <a:tr h="0">
                <a:tc rowSpan="2">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number</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gridSpan="9">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Clock number</a:t>
                      </a:r>
                      <a:endParaRPr kumimoji="0" lang="zh-CN" altLang="en-US" sz="20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vMerge="1">
                  <a:txBody>
                    <a:bodyPr/>
                    <a:lstStyle/>
                    <a:p>
                      <a:endParaRPr lang="zh-CN"/>
                    </a:p>
                  </a:txBody>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1"/>
                  </a:ext>
                </a:extLst>
              </a:tr>
              <a:tr h="228600">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a:t>
                      </a:r>
                      <a:r>
                        <a:rPr kumimoji="0" lang="en-US" altLang="zh-CN" sz="2000" b="0" i="0" u="none" strike="noStrike" cap="none" normalizeH="0" baseline="0" dirty="0" err="1">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a:t>
                      </a:r>
                      <a:endPar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EX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MEM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2"/>
                  </a:ext>
                </a:extLst>
              </a:tr>
              <a:tr h="228600">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i+1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EX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MEM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3"/>
                  </a:ext>
                </a:extLst>
              </a:tr>
              <a:tr h="228600">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i+2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EX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MEM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4"/>
                  </a:ext>
                </a:extLst>
              </a:tr>
              <a:tr h="228600">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i+3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EX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MEM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5"/>
                  </a:ext>
                </a:extLst>
              </a:tr>
              <a:tr h="228600">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Instruction i+4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ID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EX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MEM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lvl1pPr eaLnBrk="0" hangingPunct="0">
                        <a:spcBef>
                          <a:spcPct val="20000"/>
                        </a:spcBef>
                        <a:buClr>
                          <a:schemeClr val="accent2"/>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chemeClr val="accent2"/>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chemeClr val="accent2"/>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6"/>
                  </a:ext>
                </a:extLst>
              </a:tr>
            </a:tbl>
          </a:graphicData>
        </a:graphic>
      </p:graphicFrame>
      <p:sp>
        <p:nvSpPr>
          <p:cNvPr id="3" name="文本框 2">
            <a:extLst>
              <a:ext uri="{FF2B5EF4-FFF2-40B4-BE49-F238E27FC236}">
                <a16:creationId xmlns:a16="http://schemas.microsoft.com/office/drawing/2014/main" id="{E75060AD-1B1F-B3C1-85EB-76BB983E9165}"/>
              </a:ext>
            </a:extLst>
          </p:cNvPr>
          <p:cNvSpPr txBox="1"/>
          <p:nvPr/>
        </p:nvSpPr>
        <p:spPr>
          <a:xfrm>
            <a:off x="611560" y="5318553"/>
            <a:ext cx="8136904" cy="1132618"/>
          </a:xfrm>
          <a:prstGeom prst="rect">
            <a:avLst/>
          </a:prstGeom>
          <a:noFill/>
        </p:spPr>
        <p:txBody>
          <a:bodyPr wrap="square">
            <a:spAutoFit/>
          </a:bodyPr>
          <a:lstStyle/>
          <a:p>
            <a:pPr marL="1200150" lvl="1" indent="-457200" algn="just">
              <a:lnSpc>
                <a:spcPct val="80000"/>
              </a:lnSpc>
              <a:spcBef>
                <a:spcPts val="0"/>
              </a:spcBef>
              <a:spcAft>
                <a:spcPts val="600"/>
              </a:spcAft>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instruction takes 5 clock cycles</a:t>
            </a:r>
          </a:p>
          <a:p>
            <a:pPr marL="1200150" lvl="1" indent="-457200" algn="just">
              <a:lnSpc>
                <a:spcPct val="80000"/>
              </a:lnSpc>
              <a:spcBef>
                <a:spcPts val="0"/>
              </a:spcBef>
              <a:spcAft>
                <a:spcPts val="600"/>
              </a:spcAft>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clock cycle initiate a new instruction</a:t>
            </a:r>
          </a:p>
          <a:p>
            <a:pPr marL="1200150" lvl="1" indent="-457200" algn="just">
              <a:lnSpc>
                <a:spcPct val="80000"/>
              </a:lnSpc>
              <a:spcBef>
                <a:spcPts val="0"/>
              </a:spcBef>
              <a:spcAft>
                <a:spcPts val="600"/>
              </a:spcAft>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cycle execute some part of five instructions.</a:t>
            </a:r>
          </a:p>
        </p:txBody>
      </p:sp>
    </p:spTree>
    <p:extLst>
      <p:ext uri="{BB962C8B-B14F-4D97-AF65-F5344CB8AC3E}">
        <p14:creationId xmlns:p14="http://schemas.microsoft.com/office/powerpoint/2010/main" val="359598531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8970404"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a:t>
            </a:r>
            <a:r>
              <a:rPr lang="en-US" altLang="zh-CN" dirty="0">
                <a:solidFill>
                  <a:schemeClr val="tx1"/>
                </a:solidFill>
                <a:latin typeface="Times New Roman" panose="02020603050405020304" pitchFamily="18" charset="0"/>
                <a:ea typeface="宋体" panose="02010600030101010101" pitchFamily="2" charset="-122"/>
              </a:rPr>
              <a:t>A Simple Implementation of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Picture 2" descr="arch13"/>
          <p:cNvPicPr>
            <a:picLocks noChangeAspect="1" noChangeArrowheads="1"/>
          </p:cNvPicPr>
          <p:nvPr/>
        </p:nvPicPr>
        <p:blipFill rotWithShape="1">
          <a:blip r:embed="rId3">
            <a:extLst>
              <a:ext uri="{28A0092B-C50C-407E-A947-70E740481C1C}">
                <a14:useLocalDpi xmlns:a14="http://schemas.microsoft.com/office/drawing/2010/main" val="0"/>
              </a:ext>
            </a:extLst>
          </a:blip>
          <a:srcRect l="3538" t="3819" r="4327" b="7572"/>
          <a:stretch>
            <a:fillRect/>
          </a:stretch>
        </p:blipFill>
        <p:spPr bwMode="auto">
          <a:xfrm>
            <a:off x="1030759" y="1268559"/>
            <a:ext cx="7312112" cy="5249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121020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8124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3.1 What is Pipelining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64905" y="1026342"/>
            <a:ext cx="8774502" cy="5262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69900" indent="-469900">
              <a:spcBef>
                <a:spcPct val="35000"/>
              </a:spcBef>
              <a:buClr>
                <a:schemeClr val="accent2"/>
              </a:buClr>
              <a:buFont typeface="Wingdings" panose="05000000000000000000" pitchFamily="2" charset="2"/>
              <a:buChar char="o"/>
            </a:pPr>
            <a:r>
              <a:rPr lang="en-US" altLang="zh-CN" sz="2800" dirty="0">
                <a:solidFill>
                  <a:schemeClr val="accent6"/>
                </a:solidFill>
                <a:latin typeface="Times New Roman" panose="02020603050405020304" pitchFamily="18" charset="0"/>
                <a:cs typeface="Times New Roman" panose="02020603050405020304" pitchFamily="18" charset="0"/>
                <a:sym typeface="+mn-ea"/>
              </a:rPr>
              <a:t>Example:</a:t>
            </a:r>
          </a:p>
          <a:p>
            <a:pPr marL="469900" indent="-469900">
              <a:spcBef>
                <a:spcPct val="35000"/>
              </a:spcBef>
              <a:buClr>
                <a:schemeClr val="accent2"/>
              </a:buClr>
              <a:buFont typeface="Wingdings" panose="05000000000000000000" pitchFamily="2" charset="2"/>
              <a:buChar char="o"/>
            </a:pPr>
            <a:r>
              <a:rPr lang="zh-CN" altLang="en-US" sz="2800" dirty="0">
                <a:solidFill>
                  <a:schemeClr val="tx1"/>
                </a:solidFill>
                <a:latin typeface="Times New Roman" panose="02020603050405020304" pitchFamily="18" charset="0"/>
                <a:cs typeface="Times New Roman" panose="02020603050405020304" pitchFamily="18" charset="0"/>
                <a:sym typeface="+mn-ea"/>
              </a:rPr>
              <a:t>小明</a:t>
            </a:r>
            <a:r>
              <a:rPr lang="en-US" altLang="zh-CN" sz="2800" dirty="0">
                <a:solidFill>
                  <a:schemeClr val="tx1"/>
                </a:solidFill>
                <a:latin typeface="Times New Roman" panose="02020603050405020304" pitchFamily="18" charset="0"/>
                <a:cs typeface="Times New Roman" panose="02020603050405020304" pitchFamily="18" charset="0"/>
                <a:sym typeface="+mn-ea"/>
              </a:rPr>
              <a:t>, </a:t>
            </a:r>
            <a:r>
              <a:rPr lang="zh-CN" altLang="en-US" sz="2800" dirty="0">
                <a:solidFill>
                  <a:schemeClr val="tx1"/>
                </a:solidFill>
                <a:latin typeface="Times New Roman" panose="02020603050405020304" pitchFamily="18" charset="0"/>
                <a:cs typeface="Times New Roman" panose="02020603050405020304" pitchFamily="18" charset="0"/>
                <a:sym typeface="+mn-ea"/>
              </a:rPr>
              <a:t>小红</a:t>
            </a:r>
            <a:r>
              <a:rPr lang="en-US" altLang="zh-CN" sz="2800" dirty="0">
                <a:solidFill>
                  <a:schemeClr val="tx1"/>
                </a:solidFill>
                <a:latin typeface="Times New Roman" panose="02020603050405020304" pitchFamily="18" charset="0"/>
                <a:cs typeface="Times New Roman" panose="02020603050405020304" pitchFamily="18" charset="0"/>
                <a:sym typeface="+mn-ea"/>
              </a:rPr>
              <a:t>, </a:t>
            </a:r>
            <a:r>
              <a:rPr lang="zh-CN" altLang="en-US" sz="2800" dirty="0">
                <a:solidFill>
                  <a:schemeClr val="tx1"/>
                </a:solidFill>
                <a:latin typeface="Times New Roman" panose="02020603050405020304" pitchFamily="18" charset="0"/>
                <a:cs typeface="Times New Roman" panose="02020603050405020304" pitchFamily="18" charset="0"/>
                <a:sym typeface="+mn-ea"/>
              </a:rPr>
              <a:t>李华</a:t>
            </a:r>
            <a:r>
              <a:rPr lang="en-US" altLang="zh-CN" sz="2800" dirty="0">
                <a:solidFill>
                  <a:schemeClr val="tx1"/>
                </a:solidFill>
                <a:latin typeface="Times New Roman" panose="02020603050405020304" pitchFamily="18" charset="0"/>
                <a:cs typeface="Times New Roman" panose="02020603050405020304" pitchFamily="18" charset="0"/>
                <a:sym typeface="+mn-ea"/>
              </a:rPr>
              <a:t>, </a:t>
            </a:r>
            <a:r>
              <a:rPr lang="zh-CN" altLang="en-US" sz="2800" dirty="0">
                <a:solidFill>
                  <a:schemeClr val="tx1"/>
                </a:solidFill>
                <a:latin typeface="Times New Roman" panose="02020603050405020304" pitchFamily="18" charset="0"/>
                <a:cs typeface="Times New Roman" panose="02020603050405020304" pitchFamily="18" charset="0"/>
                <a:sym typeface="+mn-ea"/>
              </a:rPr>
              <a:t>韩梅梅 </a:t>
            </a:r>
            <a:r>
              <a:rPr lang="en-US" altLang="zh-CN" sz="2800" dirty="0">
                <a:solidFill>
                  <a:schemeClr val="tx1"/>
                </a:solidFill>
                <a:latin typeface="Times New Roman" panose="02020603050405020304" pitchFamily="18" charset="0"/>
                <a:cs typeface="Times New Roman" panose="02020603050405020304" pitchFamily="18" charset="0"/>
                <a:sym typeface="+mn-ea"/>
              </a:rPr>
              <a:t>to wash, dry, and fold;</a:t>
            </a:r>
            <a:endParaRPr lang="en-US" altLang="zh-CN" sz="2800" b="1"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pPr>
            <a:endParaRPr lang="en-US" altLang="zh-CN" sz="3200" b="1"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pPr>
            <a:r>
              <a:rPr lang="zh-CN" altLang="en-US" sz="2800" dirty="0">
                <a:solidFill>
                  <a:schemeClr val="accent6"/>
                </a:solidFill>
                <a:latin typeface="Times New Roman" panose="02020603050405020304" pitchFamily="18" charset="0"/>
                <a:cs typeface="Times New Roman" panose="02020603050405020304" pitchFamily="18" charset="0"/>
              </a:rPr>
              <a:t>洗衣店</a:t>
            </a:r>
            <a:r>
              <a:rPr lang="en-US" altLang="zh-CN" sz="2800" dirty="0">
                <a:solidFill>
                  <a:schemeClr val="accent6"/>
                </a:solidFill>
                <a:latin typeface="Times New Roman" panose="02020603050405020304" pitchFamily="18" charset="0"/>
                <a:cs typeface="Times New Roman" panose="02020603050405020304" pitchFamily="18" charset="0"/>
              </a:rPr>
              <a:t>1</a:t>
            </a:r>
            <a:r>
              <a:rPr lang="zh-CN" altLang="en-US" sz="2800" dirty="0">
                <a:solidFill>
                  <a:schemeClr val="accent6"/>
                </a:solidFill>
                <a:latin typeface="Times New Roman" panose="02020603050405020304" pitchFamily="18" charset="0"/>
                <a:cs typeface="Times New Roman" panose="02020603050405020304" pitchFamily="18" charset="0"/>
              </a:rPr>
              <a:t>：</a:t>
            </a:r>
            <a:endParaRPr lang="en-US" altLang="zh-CN" sz="2800" b="1" dirty="0">
              <a:solidFill>
                <a:schemeClr val="accent6"/>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buChar char="o"/>
            </a:pPr>
            <a:r>
              <a:rPr lang="en-US" altLang="zh-CN" sz="2800" dirty="0">
                <a:solidFill>
                  <a:srgbClr val="C00000"/>
                </a:solidFill>
                <a:latin typeface="Times New Roman" panose="02020603050405020304" pitchFamily="18" charset="0"/>
                <a:cs typeface="Times New Roman" panose="02020603050405020304" pitchFamily="18" charset="0"/>
                <a:sym typeface="+mn-ea"/>
              </a:rPr>
              <a:t>Washer </a:t>
            </a:r>
            <a:r>
              <a:rPr lang="en-US" altLang="zh-CN" sz="2800" dirty="0">
                <a:solidFill>
                  <a:schemeClr val="tx1"/>
                </a:solidFill>
                <a:latin typeface="Times New Roman" panose="02020603050405020304" pitchFamily="18" charset="0"/>
                <a:cs typeface="Times New Roman" panose="02020603050405020304" pitchFamily="18" charset="0"/>
                <a:sym typeface="+mn-ea"/>
              </a:rPr>
              <a:t>takes 30 minutes</a:t>
            </a:r>
            <a:endParaRPr lang="en-US" altLang="zh-CN" sz="2800" b="1"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pPr>
            <a:endParaRPr lang="en-US" altLang="zh-CN" sz="2800" b="1"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buChar char="o"/>
            </a:pPr>
            <a:r>
              <a:rPr lang="en-US" altLang="zh-CN" sz="2800" dirty="0">
                <a:solidFill>
                  <a:srgbClr val="C00000"/>
                </a:solidFill>
                <a:latin typeface="Times New Roman" panose="02020603050405020304" pitchFamily="18" charset="0"/>
                <a:cs typeface="Times New Roman" panose="02020603050405020304" pitchFamily="18" charset="0"/>
                <a:sym typeface="+mn-ea"/>
              </a:rPr>
              <a:t>Dryer </a:t>
            </a:r>
            <a:r>
              <a:rPr lang="en-US" altLang="zh-CN" sz="2800" dirty="0">
                <a:solidFill>
                  <a:schemeClr val="tx1"/>
                </a:solidFill>
                <a:latin typeface="Times New Roman" panose="02020603050405020304" pitchFamily="18" charset="0"/>
                <a:cs typeface="Times New Roman" panose="02020603050405020304" pitchFamily="18" charset="0"/>
                <a:sym typeface="+mn-ea"/>
              </a:rPr>
              <a:t>takes 30 minutes</a:t>
            </a:r>
            <a:endParaRPr lang="en-US" altLang="zh-CN" sz="2800" b="1"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pPr>
            <a:endParaRPr lang="en-US" altLang="zh-CN" sz="2800" b="1" dirty="0">
              <a:solidFill>
                <a:schemeClr val="tx1"/>
              </a:solidFill>
              <a:latin typeface="Times New Roman" panose="02020603050405020304" pitchFamily="18" charset="0"/>
              <a:cs typeface="Times New Roman" panose="02020603050405020304" pitchFamily="18" charset="0"/>
            </a:endParaRPr>
          </a:p>
          <a:p>
            <a:pPr marL="469900" indent="-469900">
              <a:spcBef>
                <a:spcPct val="35000"/>
              </a:spcBef>
              <a:buClr>
                <a:schemeClr val="accent2"/>
              </a:buClr>
              <a:buFont typeface="Wingdings" panose="05000000000000000000" pitchFamily="2" charset="2"/>
              <a:buChar char="o"/>
            </a:pPr>
            <a:r>
              <a:rPr lang="en-US" altLang="zh-CN" sz="2800" dirty="0">
                <a:solidFill>
                  <a:srgbClr val="C00000"/>
                </a:solidFill>
                <a:latin typeface="Times New Roman" panose="02020603050405020304" pitchFamily="18" charset="0"/>
                <a:cs typeface="Times New Roman" panose="02020603050405020304" pitchFamily="18" charset="0"/>
                <a:sym typeface="+mn-ea"/>
              </a:rPr>
              <a:t>Folder </a:t>
            </a:r>
            <a:r>
              <a:rPr lang="en-US" altLang="zh-CN" sz="2800" dirty="0">
                <a:solidFill>
                  <a:schemeClr val="tx1"/>
                </a:solidFill>
                <a:latin typeface="Times New Roman" panose="02020603050405020304" pitchFamily="18" charset="0"/>
                <a:cs typeface="Times New Roman" panose="02020603050405020304" pitchFamily="18" charset="0"/>
                <a:sym typeface="+mn-ea"/>
              </a:rPr>
              <a:t>takes 30 minutes</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grpSp>
        <p:nvGrpSpPr>
          <p:cNvPr id="18436" name="Group 4"/>
          <p:cNvGrpSpPr/>
          <p:nvPr/>
        </p:nvGrpSpPr>
        <p:grpSpPr>
          <a:xfrm>
            <a:off x="4728686" y="4779584"/>
            <a:ext cx="673100" cy="800100"/>
            <a:chOff x="4228" y="2820"/>
            <a:chExt cx="424" cy="504"/>
          </a:xfrm>
        </p:grpSpPr>
        <p:grpSp>
          <p:nvGrpSpPr>
            <p:cNvPr id="18466" name="Group 5"/>
            <p:cNvGrpSpPr/>
            <p:nvPr/>
          </p:nvGrpSpPr>
          <p:grpSpPr>
            <a:xfrm>
              <a:off x="4228" y="2820"/>
              <a:ext cx="424" cy="504"/>
              <a:chOff x="4228" y="2820"/>
              <a:chExt cx="424" cy="504"/>
            </a:xfrm>
          </p:grpSpPr>
          <p:sp>
            <p:nvSpPr>
              <p:cNvPr id="18469" name="AutoShape 6"/>
              <p:cNvSpPr/>
              <p:nvPr/>
            </p:nvSpPr>
            <p:spPr>
              <a:xfrm>
                <a:off x="4228" y="2900"/>
                <a:ext cx="424" cy="424"/>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sp>
            <p:nvSpPr>
              <p:cNvPr id="18470" name="AutoShape 7"/>
              <p:cNvSpPr/>
              <p:nvPr/>
            </p:nvSpPr>
            <p:spPr>
              <a:xfrm>
                <a:off x="4324" y="2820"/>
                <a:ext cx="328" cy="88"/>
              </a:xfrm>
              <a:prstGeom prst="cube">
                <a:avLst>
                  <a:gd name="adj" fmla="val 24995"/>
                </a:avLst>
              </a:prstGeom>
              <a:solidFill>
                <a:srgbClr val="A2C1FE"/>
              </a:solidFill>
              <a:ln w="127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grpSp>
        <p:sp>
          <p:nvSpPr>
            <p:cNvPr id="18467" name="Oval 8"/>
            <p:cNvSpPr/>
            <p:nvPr/>
          </p:nvSpPr>
          <p:spPr>
            <a:xfrm>
              <a:off x="4356" y="2860"/>
              <a:ext cx="56" cy="3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p>
              <a:endParaRPr lang="zh-CN" altLang="en-US" dirty="0">
                <a:latin typeface="Verdana" panose="020B0604030504040204" pitchFamily="34" charset="0"/>
              </a:endParaRPr>
            </a:p>
          </p:txBody>
        </p:sp>
        <p:sp>
          <p:nvSpPr>
            <p:cNvPr id="18468" name="AutoShape 9"/>
            <p:cNvSpPr/>
            <p:nvPr/>
          </p:nvSpPr>
          <p:spPr>
            <a:xfrm>
              <a:off x="4280" y="3096"/>
              <a:ext cx="224" cy="96"/>
            </a:xfrm>
            <a:prstGeom prst="octagon">
              <a:avLst>
                <a:gd name="adj" fmla="val 29282"/>
              </a:avLst>
            </a:prstGeom>
            <a:solidFill>
              <a:srgbClr val="A2C1FE"/>
            </a:solidFill>
            <a:ln w="254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grpSp>
      <p:grpSp>
        <p:nvGrpSpPr>
          <p:cNvPr id="18437" name="Group 10"/>
          <p:cNvGrpSpPr/>
          <p:nvPr/>
        </p:nvGrpSpPr>
        <p:grpSpPr>
          <a:xfrm>
            <a:off x="4809649" y="6092080"/>
            <a:ext cx="661988" cy="649288"/>
            <a:chOff x="4319" y="3408"/>
            <a:chExt cx="417" cy="409"/>
          </a:xfrm>
        </p:grpSpPr>
        <p:grpSp>
          <p:nvGrpSpPr>
            <p:cNvPr id="18458" name="Group 11"/>
            <p:cNvGrpSpPr/>
            <p:nvPr/>
          </p:nvGrpSpPr>
          <p:grpSpPr>
            <a:xfrm>
              <a:off x="4321" y="3601"/>
              <a:ext cx="415" cy="216"/>
              <a:chOff x="4321" y="3601"/>
              <a:chExt cx="415" cy="216"/>
            </a:xfrm>
          </p:grpSpPr>
          <p:sp>
            <p:nvSpPr>
              <p:cNvPr id="18462" name="Freeform 12"/>
              <p:cNvSpPr/>
              <p:nvPr/>
            </p:nvSpPr>
            <p:spPr>
              <a:xfrm>
                <a:off x="4523" y="3602"/>
                <a:ext cx="96" cy="215"/>
              </a:xfrm>
              <a:custGeom>
                <a:avLst/>
                <a:gdLst>
                  <a:gd name="txL" fmla="*/ 0 w 96"/>
                  <a:gd name="txT" fmla="*/ 0 h 215"/>
                  <a:gd name="txR" fmla="*/ 96 w 96"/>
                  <a:gd name="txB" fmla="*/ 215 h 215"/>
                </a:gdLst>
                <a:ahLst/>
                <a:cxnLst>
                  <a:cxn ang="0">
                    <a:pos x="69" y="0"/>
                  </a:cxn>
                  <a:cxn ang="0">
                    <a:pos x="95" y="0"/>
                  </a:cxn>
                  <a:cxn ang="0">
                    <a:pos x="26" y="214"/>
                  </a:cxn>
                  <a:cxn ang="0">
                    <a:pos x="0" y="214"/>
                  </a:cxn>
                  <a:cxn ang="0">
                    <a:pos x="69" y="0"/>
                  </a:cxn>
                </a:cxnLst>
                <a:rect l="txL" t="txT" r="txR" b="txB"/>
                <a:pathLst>
                  <a:path w="96" h="215">
                    <a:moveTo>
                      <a:pt x="69" y="0"/>
                    </a:moveTo>
                    <a:lnTo>
                      <a:pt x="95" y="0"/>
                    </a:lnTo>
                    <a:lnTo>
                      <a:pt x="26" y="214"/>
                    </a:lnTo>
                    <a:lnTo>
                      <a:pt x="0" y="214"/>
                    </a:lnTo>
                    <a:lnTo>
                      <a:pt x="69" y="0"/>
                    </a:lnTo>
                  </a:path>
                </a:pathLst>
              </a:custGeom>
              <a:solidFill>
                <a:srgbClr val="FC0128">
                  <a:alpha val="100000"/>
                </a:srgbClr>
              </a:solidFill>
              <a:ln w="12700">
                <a:noFill/>
              </a:ln>
            </p:spPr>
            <p:txBody>
              <a:bodyPr/>
              <a:lstStyle/>
              <a:p>
                <a:endParaRPr lang="zh-CN" altLang="en-US"/>
              </a:p>
            </p:txBody>
          </p:sp>
          <p:sp>
            <p:nvSpPr>
              <p:cNvPr id="18463" name="Rectangle 13"/>
              <p:cNvSpPr/>
              <p:nvPr/>
            </p:nvSpPr>
            <p:spPr>
              <a:xfrm>
                <a:off x="4518" y="3601"/>
                <a:ext cx="218" cy="12"/>
              </a:xfrm>
              <a:prstGeom prst="rect">
                <a:avLst/>
              </a:prstGeom>
              <a:solidFill>
                <a:srgbClr val="FC0128"/>
              </a:solidFill>
              <a:ln w="12700">
                <a:noFill/>
              </a:ln>
            </p:spPr>
            <p:txBody>
              <a:bodyPr wrap="none" anchor="ctr"/>
              <a:lstStyle/>
              <a:p>
                <a:endParaRPr lang="zh-CN" altLang="en-US" dirty="0">
                  <a:latin typeface="Verdana" panose="020B0604030504040204" pitchFamily="34" charset="0"/>
                </a:endParaRPr>
              </a:p>
            </p:txBody>
          </p:sp>
          <p:sp>
            <p:nvSpPr>
              <p:cNvPr id="18464" name="Rectangle 14"/>
              <p:cNvSpPr/>
              <p:nvPr/>
            </p:nvSpPr>
            <p:spPr>
              <a:xfrm>
                <a:off x="4517" y="3692"/>
                <a:ext cx="218" cy="13"/>
              </a:xfrm>
              <a:prstGeom prst="rect">
                <a:avLst/>
              </a:prstGeom>
              <a:solidFill>
                <a:srgbClr val="FC0128"/>
              </a:solidFill>
              <a:ln w="12700">
                <a:noFill/>
              </a:ln>
            </p:spPr>
            <p:txBody>
              <a:bodyPr wrap="none" anchor="ctr"/>
              <a:lstStyle/>
              <a:p>
                <a:endParaRPr lang="zh-CN" altLang="en-US" dirty="0">
                  <a:latin typeface="Verdana" panose="020B0604030504040204" pitchFamily="34" charset="0"/>
                </a:endParaRPr>
              </a:p>
            </p:txBody>
          </p:sp>
          <p:sp>
            <p:nvSpPr>
              <p:cNvPr id="18465" name="Rectangle 15"/>
              <p:cNvSpPr/>
              <p:nvPr/>
            </p:nvSpPr>
            <p:spPr>
              <a:xfrm>
                <a:off x="4321" y="3692"/>
                <a:ext cx="116" cy="13"/>
              </a:xfrm>
              <a:prstGeom prst="rect">
                <a:avLst/>
              </a:prstGeom>
              <a:solidFill>
                <a:srgbClr val="FC0128"/>
              </a:solidFill>
              <a:ln w="12700">
                <a:noFill/>
              </a:ln>
            </p:spPr>
            <p:txBody>
              <a:bodyPr wrap="none" anchor="ctr"/>
              <a:lstStyle/>
              <a:p>
                <a:endParaRPr lang="zh-CN" altLang="en-US" dirty="0">
                  <a:latin typeface="Verdana" panose="020B0604030504040204" pitchFamily="34" charset="0"/>
                </a:endParaRPr>
              </a:p>
            </p:txBody>
          </p:sp>
        </p:grpSp>
        <p:grpSp>
          <p:nvGrpSpPr>
            <p:cNvPr id="18459" name="Group 16"/>
            <p:cNvGrpSpPr/>
            <p:nvPr/>
          </p:nvGrpSpPr>
          <p:grpSpPr>
            <a:xfrm>
              <a:off x="4319" y="3408"/>
              <a:ext cx="217" cy="409"/>
              <a:chOff x="4319" y="3408"/>
              <a:chExt cx="217" cy="409"/>
            </a:xfrm>
          </p:grpSpPr>
          <p:sp>
            <p:nvSpPr>
              <p:cNvPr id="18460" name="Oval 17"/>
              <p:cNvSpPr/>
              <p:nvPr/>
            </p:nvSpPr>
            <p:spPr>
              <a:xfrm>
                <a:off x="4403" y="3408"/>
                <a:ext cx="55" cy="55"/>
              </a:xfrm>
              <a:prstGeom prst="ellipse">
                <a:avLst/>
              </a:prstGeom>
              <a:solidFill>
                <a:srgbClr val="FC0128"/>
              </a:solidFill>
              <a:ln w="12700" cap="flat" cmpd="sng">
                <a:solidFill>
                  <a:srgbClr val="000000"/>
                </a:solidFill>
                <a:prstDash val="solid"/>
                <a:headEnd type="none" w="med" len="med"/>
                <a:tailEnd type="none" w="med" len="med"/>
              </a:ln>
            </p:spPr>
            <p:txBody>
              <a:bodyPr wrap="none" anchor="ctr"/>
              <a:lstStyle/>
              <a:p>
                <a:endParaRPr lang="zh-CN" altLang="en-US" dirty="0">
                  <a:latin typeface="Verdana" panose="020B0604030504040204" pitchFamily="34" charset="0"/>
                </a:endParaRPr>
              </a:p>
            </p:txBody>
          </p:sp>
          <p:sp>
            <p:nvSpPr>
              <p:cNvPr id="18461" name="Freeform 18"/>
              <p:cNvSpPr/>
              <p:nvPr/>
            </p:nvSpPr>
            <p:spPr>
              <a:xfrm>
                <a:off x="4319" y="3485"/>
                <a:ext cx="217" cy="332"/>
              </a:xfrm>
              <a:custGeom>
                <a:avLst/>
                <a:gdLst>
                  <a:gd name="txL" fmla="*/ 0 w 217"/>
                  <a:gd name="txT" fmla="*/ 0 h 332"/>
                  <a:gd name="txR" fmla="*/ 217 w 217"/>
                  <a:gd name="txB" fmla="*/ 332 h 332"/>
                </a:gdLst>
                <a:ahLst/>
                <a:cxnLst>
                  <a:cxn ang="0">
                    <a:pos x="2" y="153"/>
                  </a:cxn>
                  <a:cxn ang="0">
                    <a:pos x="1" y="157"/>
                  </a:cxn>
                  <a:cxn ang="0">
                    <a:pos x="0" y="163"/>
                  </a:cxn>
                  <a:cxn ang="0">
                    <a:pos x="0" y="168"/>
                  </a:cxn>
                  <a:cxn ang="0">
                    <a:pos x="2" y="174"/>
                  </a:cxn>
                  <a:cxn ang="0">
                    <a:pos x="5" y="179"/>
                  </a:cxn>
                  <a:cxn ang="0">
                    <a:pos x="9" y="183"/>
                  </a:cxn>
                  <a:cxn ang="0">
                    <a:pos x="14" y="186"/>
                  </a:cxn>
                  <a:cxn ang="0">
                    <a:pos x="17" y="186"/>
                  </a:cxn>
                  <a:cxn ang="0">
                    <a:pos x="23" y="186"/>
                  </a:cxn>
                  <a:cxn ang="0">
                    <a:pos x="141" y="331"/>
                  </a:cxn>
                  <a:cxn ang="0">
                    <a:pos x="178" y="159"/>
                  </a:cxn>
                  <a:cxn ang="0">
                    <a:pos x="177" y="155"/>
                  </a:cxn>
                  <a:cxn ang="0">
                    <a:pos x="176" y="152"/>
                  </a:cxn>
                  <a:cxn ang="0">
                    <a:pos x="173" y="149"/>
                  </a:cxn>
                  <a:cxn ang="0">
                    <a:pos x="170" y="147"/>
                  </a:cxn>
                  <a:cxn ang="0">
                    <a:pos x="166" y="145"/>
                  </a:cxn>
                  <a:cxn ang="0">
                    <a:pos x="161" y="145"/>
                  </a:cxn>
                  <a:cxn ang="0">
                    <a:pos x="157" y="145"/>
                  </a:cxn>
                  <a:cxn ang="0">
                    <a:pos x="153" y="145"/>
                  </a:cxn>
                  <a:cxn ang="0">
                    <a:pos x="104" y="84"/>
                  </a:cxn>
                  <a:cxn ang="0">
                    <a:pos x="201" y="104"/>
                  </a:cxn>
                  <a:cxn ang="0">
                    <a:pos x="204" y="103"/>
                  </a:cxn>
                  <a:cxn ang="0">
                    <a:pos x="207" y="103"/>
                  </a:cxn>
                  <a:cxn ang="0">
                    <a:pos x="211" y="100"/>
                  </a:cxn>
                  <a:cxn ang="0">
                    <a:pos x="214" y="97"/>
                  </a:cxn>
                  <a:cxn ang="0">
                    <a:pos x="215" y="93"/>
                  </a:cxn>
                  <a:cxn ang="0">
                    <a:pos x="216" y="88"/>
                  </a:cxn>
                  <a:cxn ang="0">
                    <a:pos x="215" y="83"/>
                  </a:cxn>
                  <a:cxn ang="0">
                    <a:pos x="213" y="79"/>
                  </a:cxn>
                  <a:cxn ang="0">
                    <a:pos x="210" y="76"/>
                  </a:cxn>
                  <a:cxn ang="0">
                    <a:pos x="206" y="73"/>
                  </a:cxn>
                  <a:cxn ang="0">
                    <a:pos x="203" y="72"/>
                  </a:cxn>
                  <a:cxn ang="0">
                    <a:pos x="137" y="72"/>
                  </a:cxn>
                  <a:cxn ang="0">
                    <a:pos x="125" y="47"/>
                  </a:cxn>
                  <a:cxn ang="0">
                    <a:pos x="126" y="41"/>
                  </a:cxn>
                  <a:cxn ang="0">
                    <a:pos x="127" y="34"/>
                  </a:cxn>
                  <a:cxn ang="0">
                    <a:pos x="127" y="27"/>
                  </a:cxn>
                  <a:cxn ang="0">
                    <a:pos x="125" y="21"/>
                  </a:cxn>
                  <a:cxn ang="0">
                    <a:pos x="123" y="17"/>
                  </a:cxn>
                  <a:cxn ang="0">
                    <a:pos x="120" y="12"/>
                  </a:cxn>
                  <a:cxn ang="0">
                    <a:pos x="115" y="8"/>
                  </a:cxn>
                  <a:cxn ang="0">
                    <a:pos x="110" y="4"/>
                  </a:cxn>
                  <a:cxn ang="0">
                    <a:pos x="104" y="1"/>
                  </a:cxn>
                  <a:cxn ang="0">
                    <a:pos x="97" y="0"/>
                  </a:cxn>
                  <a:cxn ang="0">
                    <a:pos x="91" y="0"/>
                  </a:cxn>
                  <a:cxn ang="0">
                    <a:pos x="84" y="1"/>
                  </a:cxn>
                  <a:cxn ang="0">
                    <a:pos x="77" y="3"/>
                  </a:cxn>
                  <a:cxn ang="0">
                    <a:pos x="70" y="7"/>
                  </a:cxn>
                  <a:cxn ang="0">
                    <a:pos x="66" y="13"/>
                  </a:cxn>
                  <a:cxn ang="0">
                    <a:pos x="62" y="19"/>
                  </a:cxn>
                  <a:cxn ang="0">
                    <a:pos x="59" y="25"/>
                  </a:cxn>
                </a:cxnLst>
                <a:rect l="txL" t="txT" r="txR" b="txB"/>
                <a:pathLst>
                  <a:path w="217" h="332">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FC0128">
                  <a:alpha val="100000"/>
                </a:srgbClr>
              </a:solidFill>
              <a:ln w="127000">
                <a:noFill/>
              </a:ln>
            </p:spPr>
            <p:txBody>
              <a:bodyPr/>
              <a:lstStyle/>
              <a:p>
                <a:endParaRPr lang="zh-CN" altLang="en-US"/>
              </a:p>
            </p:txBody>
          </p:sp>
        </p:grpSp>
      </p:grpSp>
      <p:grpSp>
        <p:nvGrpSpPr>
          <p:cNvPr id="18438" name="Group 19"/>
          <p:cNvGrpSpPr/>
          <p:nvPr/>
        </p:nvGrpSpPr>
        <p:grpSpPr>
          <a:xfrm>
            <a:off x="4746625" y="3495513"/>
            <a:ext cx="673100" cy="800100"/>
            <a:chOff x="4212" y="2144"/>
            <a:chExt cx="424" cy="504"/>
          </a:xfrm>
        </p:grpSpPr>
        <p:grpSp>
          <p:nvGrpSpPr>
            <p:cNvPr id="18452" name="Group 20"/>
            <p:cNvGrpSpPr/>
            <p:nvPr/>
          </p:nvGrpSpPr>
          <p:grpSpPr>
            <a:xfrm>
              <a:off x="4212" y="2144"/>
              <a:ext cx="424" cy="504"/>
              <a:chOff x="4212" y="2144"/>
              <a:chExt cx="424" cy="504"/>
            </a:xfrm>
          </p:grpSpPr>
          <p:grpSp>
            <p:nvGrpSpPr>
              <p:cNvPr id="18454" name="Group 21"/>
              <p:cNvGrpSpPr/>
              <p:nvPr/>
            </p:nvGrpSpPr>
            <p:grpSpPr>
              <a:xfrm>
                <a:off x="4212" y="2144"/>
                <a:ext cx="424" cy="504"/>
                <a:chOff x="4212" y="2144"/>
                <a:chExt cx="424" cy="504"/>
              </a:xfrm>
            </p:grpSpPr>
            <p:sp>
              <p:nvSpPr>
                <p:cNvPr id="18456" name="AutoShape 22"/>
                <p:cNvSpPr/>
                <p:nvPr/>
              </p:nvSpPr>
              <p:spPr>
                <a:xfrm>
                  <a:off x="4212" y="2224"/>
                  <a:ext cx="424" cy="424"/>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sp>
              <p:nvSpPr>
                <p:cNvPr id="18457" name="AutoShape 23"/>
                <p:cNvSpPr/>
                <p:nvPr/>
              </p:nvSpPr>
              <p:spPr>
                <a:xfrm>
                  <a:off x="4308" y="2144"/>
                  <a:ext cx="328" cy="88"/>
                </a:xfrm>
                <a:prstGeom prst="cube">
                  <a:avLst>
                    <a:gd name="adj" fmla="val 24995"/>
                  </a:avLst>
                </a:prstGeom>
                <a:solidFill>
                  <a:srgbClr val="F6BF69"/>
                </a:solidFill>
                <a:ln w="127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grpSp>
          <p:sp>
            <p:nvSpPr>
              <p:cNvPr id="18455" name="AutoShape 24"/>
              <p:cNvSpPr/>
              <p:nvPr/>
            </p:nvSpPr>
            <p:spPr>
              <a:xfrm>
                <a:off x="4296" y="2260"/>
                <a:ext cx="224" cy="32"/>
              </a:xfrm>
              <a:prstGeom prst="parallelogram">
                <a:avLst>
                  <a:gd name="adj" fmla="val 174965"/>
                </a:avLst>
              </a:prstGeom>
              <a:solidFill>
                <a:srgbClr val="F6BF69"/>
              </a:solidFill>
              <a:ln w="25400" cap="flat" cmpd="sng">
                <a:solidFill>
                  <a:schemeClr val="tx1"/>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grpSp>
        <p:sp>
          <p:nvSpPr>
            <p:cNvPr id="18453" name="Oval 25"/>
            <p:cNvSpPr/>
            <p:nvPr/>
          </p:nvSpPr>
          <p:spPr>
            <a:xfrm>
              <a:off x="4540" y="2184"/>
              <a:ext cx="56" cy="32"/>
            </a:xfrm>
            <a:prstGeom prst="ellipse">
              <a:avLst/>
            </a:prstGeom>
            <a:solidFill>
              <a:schemeClr val="bg1"/>
            </a:solidFill>
            <a:ln w="12700" cap="flat" cmpd="sng">
              <a:solidFill>
                <a:schemeClr val="tx1"/>
              </a:solidFill>
              <a:prstDash val="solid"/>
              <a:headEnd type="none" w="med" len="med"/>
              <a:tailEnd type="none" w="med" len="med"/>
            </a:ln>
          </p:spPr>
          <p:txBody>
            <a:bodyPr wrap="none" anchor="ctr"/>
            <a:lstStyle/>
            <a:p>
              <a:endParaRPr lang="zh-CN" altLang="en-US" dirty="0">
                <a:latin typeface="Verdana" panose="020B0604030504040204" pitchFamily="34" charset="0"/>
              </a:endParaRPr>
            </a:p>
          </p:txBody>
        </p:sp>
      </p:grpSp>
      <p:grpSp>
        <p:nvGrpSpPr>
          <p:cNvPr id="18439" name="Group 26"/>
          <p:cNvGrpSpPr/>
          <p:nvPr/>
        </p:nvGrpSpPr>
        <p:grpSpPr>
          <a:xfrm>
            <a:off x="5140643" y="2267523"/>
            <a:ext cx="2224087" cy="534988"/>
            <a:chOff x="3692" y="1708"/>
            <a:chExt cx="1401" cy="337"/>
          </a:xfrm>
        </p:grpSpPr>
        <p:grpSp>
          <p:nvGrpSpPr>
            <p:cNvPr id="18440" name="Group 27"/>
            <p:cNvGrpSpPr/>
            <p:nvPr/>
          </p:nvGrpSpPr>
          <p:grpSpPr>
            <a:xfrm>
              <a:off x="3692" y="1708"/>
              <a:ext cx="329" cy="337"/>
              <a:chOff x="3692" y="1708"/>
              <a:chExt cx="329" cy="337"/>
            </a:xfrm>
          </p:grpSpPr>
          <p:sp>
            <p:nvSpPr>
              <p:cNvPr id="18450" name="Freeform 28"/>
              <p:cNvSpPr/>
              <p:nvPr/>
            </p:nvSpPr>
            <p:spPr>
              <a:xfrm>
                <a:off x="3692" y="170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p>
                <a:endParaRPr lang="zh-CN" altLang="en-US"/>
              </a:p>
            </p:txBody>
          </p:sp>
          <p:sp>
            <p:nvSpPr>
              <p:cNvPr id="18451" name="Rectangle 29"/>
              <p:cNvSpPr/>
              <p:nvPr/>
            </p:nvSpPr>
            <p:spPr>
              <a:xfrm>
                <a:off x="3743" y="1759"/>
                <a:ext cx="254" cy="286"/>
              </a:xfrm>
              <a:prstGeom prst="rect">
                <a:avLst/>
              </a:prstGeom>
              <a:noFill/>
              <a:ln w="12700">
                <a:noFill/>
              </a:ln>
            </p:spPr>
            <p:txBody>
              <a:bodyPr wrap="none" lIns="90488" tIns="44450" rIns="90488" bIns="44450">
                <a:spAutoFit/>
              </a:bodyPr>
              <a:lstStyle/>
              <a:p>
                <a:pPr algn="ctr" eaLnBrk="0" hangingPunct="0"/>
                <a:r>
                  <a:rPr lang="en-US" altLang="zh-CN" sz="2400" b="1" dirty="0">
                    <a:latin typeface="Comic Sans MS" panose="030F0702030302020204" pitchFamily="66" charset="0"/>
                  </a:rPr>
                  <a:t>A</a:t>
                </a:r>
              </a:p>
            </p:txBody>
          </p:sp>
        </p:grpSp>
        <p:grpSp>
          <p:nvGrpSpPr>
            <p:cNvPr id="18441" name="Group 30"/>
            <p:cNvGrpSpPr/>
            <p:nvPr/>
          </p:nvGrpSpPr>
          <p:grpSpPr>
            <a:xfrm>
              <a:off x="4052" y="1708"/>
              <a:ext cx="329" cy="337"/>
              <a:chOff x="4052" y="1708"/>
              <a:chExt cx="329" cy="337"/>
            </a:xfrm>
          </p:grpSpPr>
          <p:sp>
            <p:nvSpPr>
              <p:cNvPr id="18448" name="Freeform 31"/>
              <p:cNvSpPr/>
              <p:nvPr/>
            </p:nvSpPr>
            <p:spPr>
              <a:xfrm>
                <a:off x="4052" y="170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p>
                <a:endParaRPr lang="zh-CN" altLang="en-US"/>
              </a:p>
            </p:txBody>
          </p:sp>
          <p:sp>
            <p:nvSpPr>
              <p:cNvPr id="18449" name="Rectangle 32"/>
              <p:cNvSpPr/>
              <p:nvPr/>
            </p:nvSpPr>
            <p:spPr>
              <a:xfrm>
                <a:off x="4112" y="1759"/>
                <a:ext cx="235" cy="286"/>
              </a:xfrm>
              <a:prstGeom prst="rect">
                <a:avLst/>
              </a:prstGeom>
              <a:noFill/>
              <a:ln w="12700">
                <a:noFill/>
              </a:ln>
            </p:spPr>
            <p:txBody>
              <a:bodyPr wrap="none" lIns="90488" tIns="44450" rIns="90488" bIns="44450">
                <a:spAutoFit/>
              </a:bodyPr>
              <a:lstStyle/>
              <a:p>
                <a:pPr algn="ctr" eaLnBrk="0" hangingPunct="0"/>
                <a:r>
                  <a:rPr lang="en-US" altLang="zh-CN" sz="2400" b="1" dirty="0">
                    <a:latin typeface="Comic Sans MS" panose="030F0702030302020204" pitchFamily="66" charset="0"/>
                  </a:rPr>
                  <a:t>B</a:t>
                </a:r>
              </a:p>
            </p:txBody>
          </p:sp>
        </p:grpSp>
        <p:grpSp>
          <p:nvGrpSpPr>
            <p:cNvPr id="18442" name="Group 33"/>
            <p:cNvGrpSpPr/>
            <p:nvPr/>
          </p:nvGrpSpPr>
          <p:grpSpPr>
            <a:xfrm>
              <a:off x="4412" y="1708"/>
              <a:ext cx="329" cy="337"/>
              <a:chOff x="4412" y="1708"/>
              <a:chExt cx="329" cy="337"/>
            </a:xfrm>
          </p:grpSpPr>
          <p:sp>
            <p:nvSpPr>
              <p:cNvPr id="18446" name="Freeform 34"/>
              <p:cNvSpPr/>
              <p:nvPr/>
            </p:nvSpPr>
            <p:spPr>
              <a:xfrm>
                <a:off x="4412" y="170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p>
                <a:endParaRPr lang="zh-CN" altLang="en-US"/>
              </a:p>
            </p:txBody>
          </p:sp>
          <p:sp>
            <p:nvSpPr>
              <p:cNvPr id="18447" name="Rectangle 35"/>
              <p:cNvSpPr/>
              <p:nvPr/>
            </p:nvSpPr>
            <p:spPr>
              <a:xfrm>
                <a:off x="4473" y="1759"/>
                <a:ext cx="233" cy="286"/>
              </a:xfrm>
              <a:prstGeom prst="rect">
                <a:avLst/>
              </a:prstGeom>
              <a:noFill/>
              <a:ln w="12700">
                <a:noFill/>
              </a:ln>
            </p:spPr>
            <p:txBody>
              <a:bodyPr wrap="none" lIns="90488" tIns="44450" rIns="90488" bIns="44450">
                <a:spAutoFit/>
              </a:bodyPr>
              <a:lstStyle/>
              <a:p>
                <a:pPr algn="ctr" eaLnBrk="0" hangingPunct="0"/>
                <a:r>
                  <a:rPr lang="en-US" altLang="zh-CN" sz="2400" b="1" dirty="0">
                    <a:latin typeface="Comic Sans MS" panose="030F0702030302020204" pitchFamily="66" charset="0"/>
                  </a:rPr>
                  <a:t>C</a:t>
                </a:r>
              </a:p>
            </p:txBody>
          </p:sp>
        </p:grpSp>
        <p:grpSp>
          <p:nvGrpSpPr>
            <p:cNvPr id="18443" name="Group 36"/>
            <p:cNvGrpSpPr/>
            <p:nvPr/>
          </p:nvGrpSpPr>
          <p:grpSpPr>
            <a:xfrm>
              <a:off x="4764" y="1708"/>
              <a:ext cx="329" cy="337"/>
              <a:chOff x="4764" y="1708"/>
              <a:chExt cx="329" cy="337"/>
            </a:xfrm>
          </p:grpSpPr>
          <p:sp>
            <p:nvSpPr>
              <p:cNvPr id="18444" name="Freeform 37"/>
              <p:cNvSpPr/>
              <p:nvPr/>
            </p:nvSpPr>
            <p:spPr>
              <a:xfrm>
                <a:off x="4764" y="1708"/>
                <a:ext cx="329" cy="295"/>
              </a:xfrm>
              <a:custGeom>
                <a:avLst/>
                <a:gdLst>
                  <a:gd name="txL" fmla="*/ 0 w 329"/>
                  <a:gd name="txT" fmla="*/ 0 h 295"/>
                  <a:gd name="txR" fmla="*/ 329 w 329"/>
                  <a:gd name="txB" fmla="*/ 295 h 295"/>
                </a:gdLst>
                <a:ahLst/>
                <a:cxnLst>
                  <a:cxn ang="0">
                    <a:pos x="93" y="14"/>
                  </a:cxn>
                  <a:cxn ang="0">
                    <a:pos x="156" y="16"/>
                  </a:cxn>
                  <a:cxn ang="0">
                    <a:pos x="224" y="0"/>
                  </a:cxn>
                  <a:cxn ang="0">
                    <a:pos x="305" y="0"/>
                  </a:cxn>
                  <a:cxn ang="0">
                    <a:pos x="215" y="84"/>
                  </a:cxn>
                  <a:cxn ang="0">
                    <a:pos x="239" y="89"/>
                  </a:cxn>
                  <a:cxn ang="0">
                    <a:pos x="263" y="99"/>
                  </a:cxn>
                  <a:cxn ang="0">
                    <a:pos x="285" y="111"/>
                  </a:cxn>
                  <a:cxn ang="0">
                    <a:pos x="302" y="126"/>
                  </a:cxn>
                  <a:cxn ang="0">
                    <a:pos x="316" y="144"/>
                  </a:cxn>
                  <a:cxn ang="0">
                    <a:pos x="325" y="165"/>
                  </a:cxn>
                  <a:cxn ang="0">
                    <a:pos x="328" y="187"/>
                  </a:cxn>
                  <a:cxn ang="0">
                    <a:pos x="324" y="210"/>
                  </a:cxn>
                  <a:cxn ang="0">
                    <a:pos x="317" y="228"/>
                  </a:cxn>
                  <a:cxn ang="0">
                    <a:pos x="303" y="247"/>
                  </a:cxn>
                  <a:cxn ang="0">
                    <a:pos x="280" y="267"/>
                  </a:cxn>
                  <a:cxn ang="0">
                    <a:pos x="257" y="279"/>
                  </a:cxn>
                  <a:cxn ang="0">
                    <a:pos x="236" y="287"/>
                  </a:cxn>
                  <a:cxn ang="0">
                    <a:pos x="215" y="292"/>
                  </a:cxn>
                  <a:cxn ang="0">
                    <a:pos x="189" y="294"/>
                  </a:cxn>
                  <a:cxn ang="0">
                    <a:pos x="122" y="293"/>
                  </a:cxn>
                  <a:cxn ang="0">
                    <a:pos x="90" y="287"/>
                  </a:cxn>
                  <a:cxn ang="0">
                    <a:pos x="56" y="272"/>
                  </a:cxn>
                  <a:cxn ang="0">
                    <a:pos x="30" y="253"/>
                  </a:cxn>
                  <a:cxn ang="0">
                    <a:pos x="13" y="232"/>
                  </a:cxn>
                  <a:cxn ang="0">
                    <a:pos x="4" y="210"/>
                  </a:cxn>
                  <a:cxn ang="0">
                    <a:pos x="0" y="191"/>
                  </a:cxn>
                  <a:cxn ang="0">
                    <a:pos x="3" y="169"/>
                  </a:cxn>
                  <a:cxn ang="0">
                    <a:pos x="14" y="141"/>
                  </a:cxn>
                  <a:cxn ang="0">
                    <a:pos x="35" y="118"/>
                  </a:cxn>
                  <a:cxn ang="0">
                    <a:pos x="63" y="99"/>
                  </a:cxn>
                  <a:cxn ang="0">
                    <a:pos x="102" y="86"/>
                  </a:cxn>
                  <a:cxn ang="0">
                    <a:pos x="40" y="4"/>
                  </a:cxn>
                </a:cxnLst>
                <a:rect l="txL" t="txT" r="txR" b="txB"/>
                <a:pathLst>
                  <a:path w="329" h="295">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rgbClr val="D49FFF">
                  <a:alpha val="100000"/>
                </a:srgbClr>
              </a:solidFill>
              <a:ln w="12700" cap="rnd" cmpd="sng">
                <a:solidFill>
                  <a:srgbClr val="000000">
                    <a:alpha val="100000"/>
                  </a:srgbClr>
                </a:solidFill>
                <a:prstDash val="solid"/>
                <a:round/>
                <a:headEnd type="none" w="med" len="med"/>
                <a:tailEnd type="none" w="med" len="med"/>
              </a:ln>
            </p:spPr>
            <p:txBody>
              <a:bodyPr/>
              <a:lstStyle/>
              <a:p>
                <a:endParaRPr lang="zh-CN" altLang="en-US"/>
              </a:p>
            </p:txBody>
          </p:sp>
          <p:sp>
            <p:nvSpPr>
              <p:cNvPr id="18445" name="Rectangle 38"/>
              <p:cNvSpPr/>
              <p:nvPr/>
            </p:nvSpPr>
            <p:spPr>
              <a:xfrm>
                <a:off x="4815" y="1759"/>
                <a:ext cx="253" cy="286"/>
              </a:xfrm>
              <a:prstGeom prst="rect">
                <a:avLst/>
              </a:prstGeom>
              <a:noFill/>
              <a:ln w="12700">
                <a:noFill/>
              </a:ln>
            </p:spPr>
            <p:txBody>
              <a:bodyPr wrap="none" lIns="90488" tIns="44450" rIns="90488" bIns="44450">
                <a:spAutoFit/>
              </a:bodyPr>
              <a:lstStyle/>
              <a:p>
                <a:pPr algn="ctr" eaLnBrk="0" hangingPunct="0"/>
                <a:r>
                  <a:rPr lang="en-US" altLang="zh-CN" sz="2400" b="1" dirty="0">
                    <a:latin typeface="Comic Sans MS" panose="030F0702030302020204" pitchFamily="66" charset="0"/>
                  </a:rPr>
                  <a:t>D</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4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Picture 2" descr="arch28">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628800"/>
            <a:ext cx="7772400"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68683" y="1107268"/>
            <a:ext cx="2751074" cy="461665"/>
          </a:xfrm>
          <a:prstGeom prst="rect">
            <a:avLst/>
          </a:prstGeom>
        </p:spPr>
        <p:txBody>
          <a:bodyPr wrap="none">
            <a:spAutoFit/>
          </a:bodyPr>
          <a:lstStyle/>
          <a:p>
            <a:r>
              <a:rPr lang="zh-CN" altLang="en-US" dirty="0">
                <a:solidFill>
                  <a:schemeClr val="accent2"/>
                </a:solidFill>
                <a:latin typeface="宋体" panose="02010600030101010101" pitchFamily="2" charset="-122"/>
                <a:ea typeface="宋体" panose="02010600030101010101" pitchFamily="2" charset="-122"/>
              </a:rPr>
              <a:t>在</a:t>
            </a:r>
            <a:r>
              <a:rPr lang="en-US" altLang="zh-CN" dirty="0">
                <a:solidFill>
                  <a:schemeClr val="accent2"/>
                </a:solidFill>
                <a:latin typeface="宋体" panose="02010600030101010101" pitchFamily="2" charset="-122"/>
                <a:ea typeface="宋体" panose="02010600030101010101" pitchFamily="2" charset="-122"/>
              </a:rPr>
              <a:t>IF</a:t>
            </a:r>
            <a:r>
              <a:rPr lang="zh-CN" altLang="en-US" dirty="0">
                <a:solidFill>
                  <a:schemeClr val="accent2"/>
                </a:solidFill>
                <a:latin typeface="宋体" panose="02010600030101010101" pitchFamily="2" charset="-122"/>
                <a:ea typeface="宋体" panose="02010600030101010101" pitchFamily="2" charset="-122"/>
              </a:rPr>
              <a:t>段完成</a:t>
            </a:r>
            <a:r>
              <a:rPr lang="en-US" altLang="zh-CN" dirty="0">
                <a:solidFill>
                  <a:schemeClr val="accent2"/>
                </a:solidFill>
                <a:latin typeface="宋体" panose="02010600030101010101" pitchFamily="2" charset="-122"/>
                <a:ea typeface="宋体" panose="02010600030101010101" pitchFamily="2" charset="-122"/>
              </a:rPr>
              <a:t>PC</a:t>
            </a:r>
            <a:r>
              <a:rPr lang="zh-CN" altLang="en-US" dirty="0">
                <a:solidFill>
                  <a:schemeClr val="accent2"/>
                </a:solidFill>
                <a:latin typeface="宋体" panose="02010600030101010101" pitchFamily="2" charset="-122"/>
                <a:ea typeface="宋体" panose="02010600030101010101" pitchFamily="2" charset="-122"/>
              </a:rPr>
              <a:t>计算</a:t>
            </a:r>
          </a:p>
        </p:txBody>
      </p:sp>
    </p:spTree>
    <p:extLst>
      <p:ext uri="{BB962C8B-B14F-4D97-AF65-F5344CB8AC3E}">
        <p14:creationId xmlns:p14="http://schemas.microsoft.com/office/powerpoint/2010/main" val="153224405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8" name="Picture 2" descr="arch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267637"/>
            <a:ext cx="76200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237637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92232" y="1133515"/>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Events on every pipes stage of the DLX pipeline</a:t>
            </a:r>
          </a:p>
        </p:txBody>
      </p:sp>
      <p:sp>
        <p:nvSpPr>
          <p:cNvPr id="38" name="Text Box 3"/>
          <p:cNvSpPr txBox="1">
            <a:spLocks noChangeArrowheads="1"/>
          </p:cNvSpPr>
          <p:nvPr/>
        </p:nvSpPr>
        <p:spPr bwMode="auto">
          <a:xfrm>
            <a:off x="507845" y="2199952"/>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Stage</a:t>
            </a:r>
            <a:r>
              <a:rPr kumimoji="1" lang="zh-CN" altLang="en-US"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 </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0" name="Text Box 5"/>
          <p:cNvSpPr txBox="1">
            <a:spLocks noChangeArrowheads="1"/>
          </p:cNvSpPr>
          <p:nvPr/>
        </p:nvSpPr>
        <p:spPr bwMode="auto">
          <a:xfrm>
            <a:off x="4256428" y="2216959"/>
            <a:ext cx="2514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kern="0" noProof="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Any 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6" name="Text Box 11"/>
          <p:cNvSpPr txBox="1">
            <a:spLocks noChangeArrowheads="1"/>
          </p:cNvSpPr>
          <p:nvPr/>
        </p:nvSpPr>
        <p:spPr bwMode="auto">
          <a:xfrm>
            <a:off x="579778" y="2833620"/>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IF</a:t>
            </a:r>
          </a:p>
        </p:txBody>
      </p:sp>
      <p:sp>
        <p:nvSpPr>
          <p:cNvPr id="47" name="Text Box 12"/>
          <p:cNvSpPr txBox="1">
            <a:spLocks noChangeArrowheads="1"/>
          </p:cNvSpPr>
          <p:nvPr/>
        </p:nvSpPr>
        <p:spPr bwMode="auto">
          <a:xfrm>
            <a:off x="579777" y="3976620"/>
            <a:ext cx="5524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a:ln>
                  <a:noFill/>
                </a:ln>
                <a:solidFill>
                  <a:schemeClr val="accent2"/>
                </a:solidFill>
                <a:effectLst/>
                <a:uLnTx/>
                <a:uFillTx/>
                <a:latin typeface="Times New Roman" panose="02020603050405020304" pitchFamily="18" charset="0"/>
                <a:cs typeface="Times New Roman" panose="02020603050405020304" pitchFamily="18" charset="0"/>
              </a:rPr>
              <a:t>ID</a:t>
            </a:r>
          </a:p>
        </p:txBody>
      </p:sp>
      <p:sp>
        <p:nvSpPr>
          <p:cNvPr id="49" name="Text Box 14"/>
          <p:cNvSpPr txBox="1">
            <a:spLocks noChangeArrowheads="1"/>
          </p:cNvSpPr>
          <p:nvPr/>
        </p:nvSpPr>
        <p:spPr bwMode="auto">
          <a:xfrm>
            <a:off x="1284628" y="2744720"/>
            <a:ext cx="2590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IF/ID.IR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Mem[PC]</a:t>
            </a:r>
          </a:p>
        </p:txBody>
      </p:sp>
      <p:sp>
        <p:nvSpPr>
          <p:cNvPr id="50" name="Text Box 15"/>
          <p:cNvSpPr txBox="1">
            <a:spLocks noChangeArrowheads="1"/>
          </p:cNvSpPr>
          <p:nvPr/>
        </p:nvSpPr>
        <p:spPr bwMode="auto">
          <a:xfrm>
            <a:off x="1284628" y="3032058"/>
            <a:ext cx="7605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IF/ID.NPC, PC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(if </a:t>
            </a:r>
            <a:r>
              <a:rPr kumimoji="1" lang="zh-CN" alt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chemeClr val="accent2"/>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else {</a:t>
            </a:r>
            <a:r>
              <a:rPr kumimoji="1" lang="en-US" altLang="zh-CN" sz="1800" b="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PC+4</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p:txBody>
      </p:sp>
      <p:sp>
        <p:nvSpPr>
          <p:cNvPr id="52" name="Line 17"/>
          <p:cNvSpPr>
            <a:spLocks noChangeShapeType="1"/>
          </p:cNvSpPr>
          <p:nvPr/>
        </p:nvSpPr>
        <p:spPr bwMode="auto">
          <a:xfrm>
            <a:off x="487703" y="2595495"/>
            <a:ext cx="84931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Line 18"/>
          <p:cNvSpPr>
            <a:spLocks noChangeShapeType="1"/>
          </p:cNvSpPr>
          <p:nvPr/>
        </p:nvSpPr>
        <p:spPr bwMode="auto">
          <a:xfrm>
            <a:off x="487703" y="3509895"/>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19"/>
          <p:cNvSpPr>
            <a:spLocks noChangeShapeType="1"/>
          </p:cNvSpPr>
          <p:nvPr/>
        </p:nvSpPr>
        <p:spPr bwMode="auto">
          <a:xfrm>
            <a:off x="487703" y="4900545"/>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Line 21"/>
          <p:cNvSpPr>
            <a:spLocks noChangeShapeType="1"/>
          </p:cNvSpPr>
          <p:nvPr/>
        </p:nvSpPr>
        <p:spPr bwMode="auto">
          <a:xfrm>
            <a:off x="487703" y="2138295"/>
            <a:ext cx="84931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Text Box 22"/>
          <p:cNvSpPr txBox="1">
            <a:spLocks noChangeArrowheads="1"/>
          </p:cNvSpPr>
          <p:nvPr/>
        </p:nvSpPr>
        <p:spPr bwMode="auto">
          <a:xfrm>
            <a:off x="1284628" y="3725795"/>
            <a:ext cx="7389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6...10</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ID/EX.B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11...15</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p:txBody>
      </p:sp>
      <p:sp>
        <p:nvSpPr>
          <p:cNvPr id="58" name="Text Box 23"/>
          <p:cNvSpPr txBox="1">
            <a:spLocks noChangeArrowheads="1"/>
          </p:cNvSpPr>
          <p:nvPr/>
        </p:nvSpPr>
        <p:spPr bwMode="auto">
          <a:xfrm>
            <a:off x="1284628" y="4398895"/>
            <a:ext cx="548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ID/EX.NPC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IF/ID.NPC;           ID/EX.IR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IF/ID.IR;</a:t>
            </a:r>
          </a:p>
        </p:txBody>
      </p:sp>
      <p:sp>
        <p:nvSpPr>
          <p:cNvPr id="59" name="Text Box 24"/>
          <p:cNvSpPr txBox="1">
            <a:spLocks noChangeArrowheads="1"/>
          </p:cNvSpPr>
          <p:nvPr/>
        </p:nvSpPr>
        <p:spPr bwMode="auto">
          <a:xfrm>
            <a:off x="1284628" y="4062345"/>
            <a:ext cx="62582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8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kern="0" dirty="0">
                <a:solidFill>
                  <a:srgbClr val="000000"/>
                </a:solidFill>
                <a:latin typeface="Times New Roman" panose="02020603050405020304" pitchFamily="18" charset="0"/>
                <a:cs typeface="Times New Roman" panose="02020603050405020304" pitchFamily="18" charset="0"/>
              </a:rPr>
              <a:t> (IF/ID.IR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16</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30000" noProof="0" dirty="0">
                <a:ln>
                  <a:noFill/>
                </a:ln>
                <a:solidFill>
                  <a:srgbClr val="000000"/>
                </a:solidFill>
                <a:effectLst/>
                <a:uLnTx/>
                <a:uFillTx/>
                <a:latin typeface="Times New Roman" panose="02020603050405020304" pitchFamily="18" charset="0"/>
                <a:cs typeface="Times New Roman" panose="02020603050405020304" pitchFamily="18" charset="0"/>
              </a:rPr>
              <a:t>16</a:t>
            </a:r>
            <a:r>
              <a:rPr kumimoji="1" lang="en-US" altLang="zh-CN" sz="1800" b="0" kern="0" dirty="0">
                <a:solidFill>
                  <a:srgbClr val="000000"/>
                </a:solidFill>
                <a:latin typeface="Times New Roman" panose="02020603050405020304" pitchFamily="18" charset="0"/>
                <a:cs typeface="Times New Roman" panose="02020603050405020304" pitchFamily="18" charset="0"/>
              </a:rPr>
              <a:t>##IF/ID.IR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16...31</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p:txBody>
      </p:sp>
      <p:sp>
        <p:nvSpPr>
          <p:cNvPr id="63" name="Line 28"/>
          <p:cNvSpPr>
            <a:spLocks noChangeShapeType="1"/>
          </p:cNvSpPr>
          <p:nvPr/>
        </p:nvSpPr>
        <p:spPr bwMode="auto">
          <a:xfrm>
            <a:off x="1208428" y="2133533"/>
            <a:ext cx="0" cy="2767012"/>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Text Box 13"/>
          <p:cNvSpPr txBox="1">
            <a:spLocks noChangeArrowheads="1"/>
          </p:cNvSpPr>
          <p:nvPr/>
        </p:nvSpPr>
        <p:spPr bwMode="auto">
          <a:xfrm>
            <a:off x="116649" y="5006572"/>
            <a:ext cx="8919847" cy="153490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marL="342900" indent="-342900">
              <a:lnSpc>
                <a:spcPct val="90000"/>
              </a:lnSpc>
              <a:spcBef>
                <a:spcPct val="30000"/>
              </a:spcBef>
              <a:buSzPct val="50000"/>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t>
            </a:r>
            <a:r>
              <a:rPr lang="en-US" altLang="zh-CN"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IF</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fetch instruction, compute new PC, store incremented PC both into PC and pipeline register (NPC) for later use.  </a:t>
            </a:r>
          </a:p>
          <a:p>
            <a:pPr marL="342900" indent="-342900">
              <a:lnSpc>
                <a:spcPct val="90000"/>
              </a:lnSpc>
              <a:spcBef>
                <a:spcPct val="30000"/>
              </a:spcBef>
              <a:buSzPct val="50000"/>
              <a:buFont typeface="Wingdings" panose="05000000000000000000" pitchFamily="2" charset="2"/>
              <a:buChar char="Ø"/>
            </a:pP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t>
            </a:r>
            <a:r>
              <a:rPr lang="en-US" altLang="zh-CN"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ID</a:t>
            </a:r>
            <a:r>
              <a:rPr lang="en-US" altLang="zh-CN"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fetch registers, extend sign of lower 16 bits of IR, and pass along IR and NPC. </a:t>
            </a:r>
            <a:endPar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2662065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92232" y="1133515"/>
            <a:ext cx="8919847" cy="838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Events on every pipes stage of the DLX pipeline</a:t>
            </a:r>
          </a:p>
        </p:txBody>
      </p:sp>
      <p:sp>
        <p:nvSpPr>
          <p:cNvPr id="64" name="Text Box 13"/>
          <p:cNvSpPr txBox="1">
            <a:spLocks noChangeArrowheads="1"/>
          </p:cNvSpPr>
          <p:nvPr/>
        </p:nvSpPr>
        <p:spPr bwMode="auto">
          <a:xfrm>
            <a:off x="201613" y="5356768"/>
            <a:ext cx="8919847" cy="109171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marL="342900" indent="-342900">
              <a:lnSpc>
                <a:spcPct val="90000"/>
              </a:lnSpc>
              <a:spcBef>
                <a:spcPct val="30000"/>
              </a:spcBef>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During </a:t>
            </a:r>
            <a:r>
              <a:rPr lang="en-US" altLang="zh-CN" sz="24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perform ALU operation or address calculation; pass along IR and B register (if the instruction is store). Also set the value of </a:t>
            </a:r>
            <a:r>
              <a:rPr lang="en-US" altLang="zh-CN" sz="2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cond</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to 1 if the instruction is a taken branch. </a:t>
            </a:r>
          </a:p>
        </p:txBody>
      </p:sp>
      <p:grpSp>
        <p:nvGrpSpPr>
          <p:cNvPr id="93" name="组合 92"/>
          <p:cNvGrpSpPr/>
          <p:nvPr/>
        </p:nvGrpSpPr>
        <p:grpSpPr>
          <a:xfrm>
            <a:off x="320453" y="1984116"/>
            <a:ext cx="8823547" cy="3317092"/>
            <a:chOff x="466643" y="3333749"/>
            <a:chExt cx="8823547" cy="3317092"/>
          </a:xfrm>
        </p:grpSpPr>
        <p:sp>
          <p:nvSpPr>
            <p:cNvPr id="94" name="Line 6"/>
            <p:cNvSpPr>
              <a:spLocks noChangeShapeType="1"/>
            </p:cNvSpPr>
            <p:nvPr/>
          </p:nvSpPr>
          <p:spPr bwMode="auto">
            <a:xfrm>
              <a:off x="3956190" y="3348037"/>
              <a:ext cx="0" cy="330280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5" name="Line 7"/>
            <p:cNvSpPr>
              <a:spLocks noChangeShapeType="1"/>
            </p:cNvSpPr>
            <p:nvPr/>
          </p:nvSpPr>
          <p:spPr bwMode="auto">
            <a:xfrm>
              <a:off x="6623190" y="3348037"/>
              <a:ext cx="0" cy="330280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Text Box 8"/>
            <p:cNvSpPr txBox="1">
              <a:spLocks noChangeArrowheads="1"/>
            </p:cNvSpPr>
            <p:nvPr/>
          </p:nvSpPr>
          <p:spPr bwMode="auto">
            <a:xfrm>
              <a:off x="1693854" y="3409950"/>
              <a:ext cx="18478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ALU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7" name="Text Box 9"/>
            <p:cNvSpPr txBox="1">
              <a:spLocks noChangeArrowheads="1"/>
            </p:cNvSpPr>
            <p:nvPr/>
          </p:nvSpPr>
          <p:spPr bwMode="auto">
            <a:xfrm>
              <a:off x="4070118" y="3390900"/>
              <a:ext cx="3299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Load/Store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8" name="Text Box 10"/>
            <p:cNvSpPr txBox="1">
              <a:spLocks noChangeArrowheads="1"/>
            </p:cNvSpPr>
            <p:nvPr/>
          </p:nvSpPr>
          <p:spPr bwMode="auto">
            <a:xfrm>
              <a:off x="6806422" y="3390900"/>
              <a:ext cx="2126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Branch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99" name="Text Box 13"/>
            <p:cNvSpPr txBox="1">
              <a:spLocks noChangeArrowheads="1"/>
            </p:cNvSpPr>
            <p:nvPr/>
          </p:nvSpPr>
          <p:spPr bwMode="auto">
            <a:xfrm>
              <a:off x="466643" y="4924425"/>
              <a:ext cx="5367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EX</a:t>
              </a:r>
            </a:p>
          </p:txBody>
        </p:sp>
        <p:sp>
          <p:nvSpPr>
            <p:cNvPr id="100" name="Line 16"/>
            <p:cNvSpPr>
              <a:spLocks noChangeShapeType="1"/>
            </p:cNvSpPr>
            <p:nvPr/>
          </p:nvSpPr>
          <p:spPr bwMode="auto">
            <a:xfrm>
              <a:off x="492265" y="6650841"/>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1" name="Line 19"/>
            <p:cNvSpPr>
              <a:spLocks noChangeShapeType="1"/>
            </p:cNvSpPr>
            <p:nvPr/>
          </p:nvSpPr>
          <p:spPr bwMode="auto">
            <a:xfrm>
              <a:off x="492265" y="3333750"/>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2" name="Line 20"/>
            <p:cNvSpPr>
              <a:spLocks noChangeShapeType="1"/>
            </p:cNvSpPr>
            <p:nvPr/>
          </p:nvSpPr>
          <p:spPr bwMode="auto">
            <a:xfrm>
              <a:off x="492265" y="3843338"/>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3" name="Text Box 25"/>
            <p:cNvSpPr txBox="1">
              <a:spLocks noChangeArrowheads="1"/>
            </p:cNvSpPr>
            <p:nvPr/>
          </p:nvSpPr>
          <p:spPr bwMode="auto">
            <a:xfrm>
              <a:off x="1216370" y="3921502"/>
              <a:ext cx="2876550" cy="266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EX/MEM.IR ← ID/EX.IR; </a:t>
              </a:r>
            </a:p>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a:t>
              </a:r>
              <a:r>
                <a:rPr kumimoji="1" lang="en-US" altLang="zh-CN" sz="1800" b="0" i="1"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func</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ID/EX.B </a:t>
              </a:r>
            </a:p>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kern="0" dirty="0">
                  <a:solidFill>
                    <a:srgbClr val="000000"/>
                  </a:solidFill>
                  <a:latin typeface="Times New Roman" panose="02020603050405020304" pitchFamily="18" charset="0"/>
                  <a:cs typeface="Times New Roman" panose="02020603050405020304" pitchFamily="18" charset="0"/>
                </a:rPr>
                <a:t>(</a:t>
              </a:r>
              <a:r>
                <a:rPr kumimoji="1" lang="en-US" altLang="zh-CN" sz="1800" b="0" kern="0" dirty="0">
                  <a:solidFill>
                    <a:schemeClr val="accent2"/>
                  </a:solidFill>
                  <a:latin typeface="Times New Roman" panose="02020603050405020304" pitchFamily="18" charset="0"/>
                  <a:cs typeface="Times New Roman" panose="02020603050405020304" pitchFamily="18" charset="0"/>
                </a:rPr>
                <a:t>Register-Register</a:t>
              </a:r>
              <a:r>
                <a:rPr kumimoji="1" lang="en-US" altLang="zh-CN" sz="1800" b="0" kern="0" dirty="0">
                  <a:solidFill>
                    <a:srgbClr val="000000"/>
                  </a:solidFill>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or </a:t>
              </a:r>
              <a:br>
                <a:rPr kumimoji="1" lang="zh-CN" alt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a:t>
              </a:r>
              <a:r>
                <a:rPr kumimoji="1" lang="en-US" altLang="zh-CN" sz="1800" b="0" i="1"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op</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eaLnBrk="1" fontAlgn="auto" hangingPunct="1">
                <a:spcBef>
                  <a:spcPts val="0"/>
                </a:spcBef>
                <a:spcAft>
                  <a:spcPts val="600"/>
                </a:spcAft>
                <a:defRPr/>
              </a:pPr>
              <a:r>
                <a:rPr kumimoji="1" lang="en-US" altLang="zh-CN" sz="1800" b="0" kern="0" dirty="0">
                  <a:solidFill>
                    <a:srgbClr val="000000"/>
                  </a:solidFill>
                  <a:latin typeface="Times New Roman" panose="02020603050405020304" pitchFamily="18" charset="0"/>
                  <a:cs typeface="Times New Roman" panose="02020603050405020304" pitchFamily="18" charset="0"/>
                </a:rPr>
                <a:t>(</a:t>
              </a:r>
              <a:r>
                <a:rPr kumimoji="1" lang="en-US" altLang="zh-CN" sz="1800" b="0" kern="0" dirty="0">
                  <a:solidFill>
                    <a:schemeClr val="accent2"/>
                  </a:solidFill>
                  <a:latin typeface="Times New Roman" panose="02020603050405020304" pitchFamily="18" charset="0"/>
                  <a:cs typeface="Times New Roman" panose="02020603050405020304" pitchFamily="18" charset="0"/>
                </a:rPr>
                <a:t>Register-Immediate</a:t>
              </a:r>
              <a:r>
                <a:rPr kumimoji="1" lang="en-US" altLang="zh-CN" sz="1800" b="0" kern="0" dirty="0">
                  <a:solidFill>
                    <a:srgbClr val="000000"/>
                  </a:solidFill>
                  <a:latin typeface="Times New Roman" panose="02020603050405020304" pitchFamily="18" charset="0"/>
                  <a:cs typeface="Times New Roman" panose="02020603050405020304" pitchFamily="18" charset="0"/>
                </a:rPr>
                <a:t>)</a:t>
              </a:r>
            </a:p>
            <a:p>
              <a:pPr eaLnBrk="1" fontAlgn="auto" hangingPunct="1">
                <a:spcBef>
                  <a:spcPts val="0"/>
                </a:spcBef>
                <a:spcAft>
                  <a:spcPts val="0"/>
                </a:spcAft>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0;</a:t>
              </a:r>
            </a:p>
          </p:txBody>
        </p:sp>
        <p:sp>
          <p:nvSpPr>
            <p:cNvPr id="104" name="Text Box 26"/>
            <p:cNvSpPr txBox="1">
              <a:spLocks noChangeArrowheads="1"/>
            </p:cNvSpPr>
            <p:nvPr/>
          </p:nvSpPr>
          <p:spPr bwMode="auto">
            <a:xfrm>
              <a:off x="3956190" y="4149725"/>
              <a:ext cx="28003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EX/MEM.IR ← ID/EX.IR; </a:t>
              </a:r>
            </a:p>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ID/EX.A + 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0;</a:t>
              </a:r>
            </a:p>
            <a:p>
              <a:pPr eaLnBrk="1" fontAlgn="auto" hangingPunct="1">
                <a:spcBef>
                  <a:spcPct val="50000"/>
                </a:spcBef>
                <a:spcAft>
                  <a:spcPts val="0"/>
                </a:spcAft>
              </a:pPr>
              <a:r>
                <a:rPr kumimoji="1" lang="en-US" altLang="zh-CN" sz="1800" b="0" kern="0" dirty="0">
                  <a:solidFill>
                    <a:srgbClr val="000000"/>
                  </a:solidFill>
                  <a:latin typeface="Times New Roman" panose="02020603050405020304" pitchFamily="18" charset="0"/>
                  <a:cs typeface="Times New Roman" panose="02020603050405020304" pitchFamily="18" charset="0"/>
                </a:rPr>
                <a:t>EX/MEM.B ←ID/EX.B</a:t>
              </a:r>
            </a:p>
            <a:p>
              <a:pPr marL="0" marR="0" lvl="0" indent="0" defTabSz="914400" eaLnBrk="1" fontAlgn="auto" latinLnBrk="0" hangingPunct="1">
                <a:lnSpc>
                  <a:spcPct val="100000"/>
                </a:lnSpc>
                <a:spcBef>
                  <a:spcPct val="50000"/>
                </a:spcBef>
                <a:spcAft>
                  <a:spcPts val="0"/>
                </a:spcAft>
                <a:buClrTx/>
                <a:buSzTx/>
                <a:buFontTx/>
                <a:buNone/>
                <a:defRPr/>
              </a:pPr>
              <a:endPar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105" name="Text Box 27"/>
            <p:cNvSpPr txBox="1">
              <a:spLocks noChangeArrowheads="1"/>
            </p:cNvSpPr>
            <p:nvPr/>
          </p:nvSpPr>
          <p:spPr bwMode="auto">
            <a:xfrm>
              <a:off x="6661290" y="4097338"/>
              <a:ext cx="26289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ID/EX.NPC+ID/</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EX.Imm</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endPar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MEM.cond</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(ID/EX.A </a:t>
              </a:r>
              <a:r>
                <a:rPr kumimoji="1" lang="en-US" altLang="zh-CN" sz="1800" b="0" i="1"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op</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0);</a:t>
              </a:r>
            </a:p>
          </p:txBody>
        </p:sp>
        <p:sp>
          <p:nvSpPr>
            <p:cNvPr id="106" name="Line 28"/>
            <p:cNvSpPr>
              <a:spLocks noChangeShapeType="1"/>
            </p:cNvSpPr>
            <p:nvPr/>
          </p:nvSpPr>
          <p:spPr bwMode="auto">
            <a:xfrm>
              <a:off x="1212990" y="3333749"/>
              <a:ext cx="0" cy="331709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44871977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4" name="Text Box 13"/>
          <p:cNvSpPr txBox="1">
            <a:spLocks noChangeArrowheads="1"/>
          </p:cNvSpPr>
          <p:nvPr/>
        </p:nvSpPr>
        <p:spPr bwMode="auto">
          <a:xfrm>
            <a:off x="219854" y="5366721"/>
            <a:ext cx="8919847" cy="142410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marL="342900" indent="-342900">
              <a:lnSpc>
                <a:spcPct val="90000"/>
              </a:lnSpc>
              <a:spcBef>
                <a:spcPts val="0"/>
              </a:spcBef>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During </a:t>
            </a:r>
            <a:r>
              <a:rPr lang="en-US" altLang="zh-CN" sz="24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MEM</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cycle memory, write PC if needed, and pass along values needed in the final stage. </a:t>
            </a:r>
          </a:p>
          <a:p>
            <a:pPr marL="342900" indent="-342900">
              <a:lnSpc>
                <a:spcPct val="90000"/>
              </a:lnSpc>
              <a:spcBef>
                <a:spcPts val="0"/>
              </a:spcBef>
              <a:buSzPct val="50000"/>
              <a:buFont typeface="Wingdings" panose="05000000000000000000" pitchFamily="2" charset="2"/>
              <a:buChar char="Ø"/>
            </a:pP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During </a:t>
            </a:r>
            <a:r>
              <a:rPr lang="en-US" altLang="zh-CN" sz="24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WB</a:t>
            </a:r>
            <a:r>
              <a:rPr lang="en-US" altLang="zh-CN" sz="2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update the register field from either the ALU output or the loaded value. </a:t>
            </a:r>
          </a:p>
        </p:txBody>
      </p:sp>
      <p:grpSp>
        <p:nvGrpSpPr>
          <p:cNvPr id="22" name="组合 21"/>
          <p:cNvGrpSpPr/>
          <p:nvPr/>
        </p:nvGrpSpPr>
        <p:grpSpPr>
          <a:xfrm>
            <a:off x="355756" y="1268760"/>
            <a:ext cx="8836172" cy="4109105"/>
            <a:chOff x="310754" y="1265238"/>
            <a:chExt cx="8836172" cy="4109105"/>
          </a:xfrm>
        </p:grpSpPr>
        <p:sp>
          <p:nvSpPr>
            <p:cNvPr id="23" name="Text Box 8"/>
            <p:cNvSpPr txBox="1">
              <a:spLocks noChangeArrowheads="1"/>
            </p:cNvSpPr>
            <p:nvPr/>
          </p:nvSpPr>
          <p:spPr bwMode="auto">
            <a:xfrm>
              <a:off x="310754" y="2352691"/>
              <a:ext cx="8830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MEM</a:t>
              </a:r>
            </a:p>
          </p:txBody>
        </p:sp>
        <p:sp>
          <p:nvSpPr>
            <p:cNvPr id="24" name="Text Box 9"/>
            <p:cNvSpPr txBox="1">
              <a:spLocks noChangeArrowheads="1"/>
            </p:cNvSpPr>
            <p:nvPr/>
          </p:nvSpPr>
          <p:spPr bwMode="auto">
            <a:xfrm>
              <a:off x="410206" y="4186736"/>
              <a:ext cx="6586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chemeClr val="accent2"/>
                  </a:solidFill>
                  <a:effectLst/>
                  <a:uLnTx/>
                  <a:uFillTx/>
                  <a:latin typeface="Times New Roman" panose="02020603050405020304" pitchFamily="18" charset="0"/>
                  <a:cs typeface="Times New Roman" panose="02020603050405020304" pitchFamily="18" charset="0"/>
                </a:rPr>
                <a:t>WB</a:t>
              </a:r>
            </a:p>
          </p:txBody>
        </p:sp>
        <p:sp>
          <p:nvSpPr>
            <p:cNvPr id="25" name="Line 10"/>
            <p:cNvSpPr>
              <a:spLocks noChangeShapeType="1"/>
            </p:cNvSpPr>
            <p:nvPr/>
          </p:nvSpPr>
          <p:spPr bwMode="auto">
            <a:xfrm>
              <a:off x="399326" y="5369694"/>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Line 11"/>
            <p:cNvSpPr>
              <a:spLocks noChangeShapeType="1"/>
            </p:cNvSpPr>
            <p:nvPr/>
          </p:nvSpPr>
          <p:spPr bwMode="auto">
            <a:xfrm>
              <a:off x="346075" y="1270001"/>
              <a:ext cx="84931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Line 12"/>
            <p:cNvSpPr>
              <a:spLocks noChangeShapeType="1"/>
            </p:cNvSpPr>
            <p:nvPr/>
          </p:nvSpPr>
          <p:spPr bwMode="auto">
            <a:xfrm>
              <a:off x="323850" y="3281462"/>
              <a:ext cx="847248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Line 13"/>
            <p:cNvSpPr>
              <a:spLocks noChangeShapeType="1"/>
            </p:cNvSpPr>
            <p:nvPr/>
          </p:nvSpPr>
          <p:spPr bwMode="auto">
            <a:xfrm>
              <a:off x="346075" y="1651001"/>
              <a:ext cx="84709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Text Box 15"/>
            <p:cNvSpPr txBox="1">
              <a:spLocks noChangeArrowheads="1"/>
            </p:cNvSpPr>
            <p:nvPr/>
          </p:nvSpPr>
          <p:spPr bwMode="auto">
            <a:xfrm>
              <a:off x="1085850" y="1698626"/>
              <a:ext cx="272415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MEM/WB.IR ←EX/MEM.IR; </a:t>
              </a:r>
            </a:p>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MEM/WB.ALUOutput ← </a:t>
              </a:r>
              <a:b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EX/MEM.ALUOutput;</a:t>
              </a:r>
            </a:p>
          </p:txBody>
        </p:sp>
        <p:sp>
          <p:nvSpPr>
            <p:cNvPr id="30" name="Line 16"/>
            <p:cNvSpPr>
              <a:spLocks noChangeShapeType="1"/>
            </p:cNvSpPr>
            <p:nvPr/>
          </p:nvSpPr>
          <p:spPr bwMode="auto">
            <a:xfrm>
              <a:off x="3810000" y="1265238"/>
              <a:ext cx="0" cy="409796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17"/>
            <p:cNvSpPr>
              <a:spLocks noChangeShapeType="1"/>
            </p:cNvSpPr>
            <p:nvPr/>
          </p:nvSpPr>
          <p:spPr bwMode="auto">
            <a:xfrm>
              <a:off x="7020272" y="1290638"/>
              <a:ext cx="0" cy="406791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Text Box 18"/>
            <p:cNvSpPr txBox="1">
              <a:spLocks noChangeArrowheads="1"/>
            </p:cNvSpPr>
            <p:nvPr/>
          </p:nvSpPr>
          <p:spPr bwMode="auto">
            <a:xfrm>
              <a:off x="3829050" y="1625278"/>
              <a:ext cx="31877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MEM/WB.IR ← EX/MEM.IR; </a:t>
              </a:r>
            </a:p>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MEM/WB.LMD ←    </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or</a:t>
              </a:r>
              <a:br>
                <a:rPr kumimoji="1" lang="zh-CN" alt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Mem[EX/</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MEM.ALUOutput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 EX/MEM.B;</a:t>
              </a:r>
            </a:p>
          </p:txBody>
        </p:sp>
        <p:sp>
          <p:nvSpPr>
            <p:cNvPr id="33" name="Line 19"/>
            <p:cNvSpPr>
              <a:spLocks noChangeShapeType="1"/>
            </p:cNvSpPr>
            <p:nvPr/>
          </p:nvSpPr>
          <p:spPr bwMode="auto">
            <a:xfrm>
              <a:off x="1104900" y="1279010"/>
              <a:ext cx="0" cy="4090684"/>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Text Box 20"/>
            <p:cNvSpPr txBox="1">
              <a:spLocks noChangeArrowheads="1"/>
            </p:cNvSpPr>
            <p:nvPr/>
          </p:nvSpPr>
          <p:spPr bwMode="auto">
            <a:xfrm>
              <a:off x="1143000" y="3281462"/>
              <a:ext cx="27432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spcBef>
                  <a:spcPts val="0"/>
                </a:spcBef>
                <a:spcAft>
                  <a:spcPts val="0"/>
                </a:spcAft>
                <a:buClrTx/>
                <a:buSzTx/>
                <a:buFontTx/>
                <a:buNone/>
                <a:defRPr/>
              </a:pP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[MEM/WB.IR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16...20</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MEM/</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WB.ALUOutput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defTabSz="914400" eaLnBrk="1" fontAlgn="auto" latinLnBrk="0" hangingPunct="1">
                <a:spcBef>
                  <a:spcPts val="0"/>
                </a:spcBef>
                <a:spcAft>
                  <a:spcPts val="0"/>
                </a:spcAft>
                <a:buClrTx/>
                <a:buSzTx/>
                <a:buFontTx/>
                <a:buNone/>
                <a:defRPr/>
              </a:pPr>
              <a:r>
                <a:rPr kumimoji="1" lang="en-US" altLang="zh-CN" sz="1800" b="0" kern="0" noProof="0" dirty="0">
                  <a:solidFill>
                    <a:srgbClr val="000000"/>
                  </a:solidFill>
                  <a:latin typeface="Times New Roman" panose="02020603050405020304" pitchFamily="18" charset="0"/>
                  <a:cs typeface="Times New Roman" panose="02020603050405020304" pitchFamily="18" charset="0"/>
                </a:rPr>
                <a:t>(</a:t>
              </a:r>
              <a:r>
                <a:rPr kumimoji="1" lang="en-US" altLang="zh-CN" sz="1800" b="0" kern="0" noProof="0" dirty="0">
                  <a:solidFill>
                    <a:schemeClr val="accent2"/>
                  </a:solidFill>
                  <a:latin typeface="Times New Roman" panose="02020603050405020304" pitchFamily="18" charset="0"/>
                  <a:cs typeface="Times New Roman" panose="02020603050405020304" pitchFamily="18" charset="0"/>
                </a:rPr>
                <a:t>Register-Register</a:t>
              </a:r>
              <a:r>
                <a:rPr kumimoji="1" lang="en-US" altLang="zh-CN" sz="1800" b="0" kern="0" noProof="0" dirty="0">
                  <a:solidFill>
                    <a:srgbClr val="000000"/>
                  </a:solidFill>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or</a:t>
              </a:r>
              <a:br>
                <a:rPr kumimoji="1" lang="zh-CN" alt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[MEM/WB.IR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11...15</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a:t>
              </a: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WB.ALUOutput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p>
            <a:p>
              <a:pPr marL="0" marR="0" lvl="0" indent="0" defTabSz="914400" eaLnBrk="1" fontAlgn="auto" latinLnBrk="0" hangingPunct="1">
                <a:spcBef>
                  <a:spcPts val="0"/>
                </a:spcBef>
                <a:spcAft>
                  <a:spcPts val="0"/>
                </a:spcAft>
                <a:buClrTx/>
                <a:buSzTx/>
                <a:buFontTx/>
                <a:buNone/>
                <a:defRPr/>
              </a:pPr>
              <a:r>
                <a:rPr kumimoji="1" lang="en-US" altLang="zh-CN" sz="1800" b="0" kern="0" dirty="0">
                  <a:solidFill>
                    <a:srgbClr val="000000"/>
                  </a:solidFill>
                  <a:latin typeface="Times New Roman" panose="02020603050405020304" pitchFamily="18" charset="0"/>
                  <a:cs typeface="Times New Roman" panose="02020603050405020304" pitchFamily="18" charset="0"/>
                </a:rPr>
                <a:t>(</a:t>
              </a:r>
              <a:r>
                <a:rPr kumimoji="1" lang="en-US" altLang="zh-CN" sz="1800" b="0" kern="0" dirty="0">
                  <a:solidFill>
                    <a:schemeClr val="accent2"/>
                  </a:solidFill>
                  <a:latin typeface="Times New Roman" panose="02020603050405020304" pitchFamily="18" charset="0"/>
                  <a:cs typeface="Times New Roman" panose="02020603050405020304" pitchFamily="18" charset="0"/>
                </a:rPr>
                <a:t>Register-Immediate</a:t>
              </a:r>
              <a:r>
                <a:rPr kumimoji="1" lang="en-US" altLang="zh-CN" sz="1800" b="0" kern="0" dirty="0">
                  <a:solidFill>
                    <a:srgbClr val="000000"/>
                  </a:solidFill>
                  <a:latin typeface="Times New Roman" panose="02020603050405020304" pitchFamily="18" charset="0"/>
                  <a:cs typeface="Times New Roman" panose="02020603050405020304" pitchFamily="18" charset="0"/>
                </a:rPr>
                <a:t>)</a:t>
              </a:r>
              <a:endPar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5" name="Rectangle 21"/>
            <p:cNvSpPr>
              <a:spLocks noChangeArrowheads="1"/>
            </p:cNvSpPr>
            <p:nvPr/>
          </p:nvSpPr>
          <p:spPr bwMode="auto">
            <a:xfrm>
              <a:off x="3854450" y="3425478"/>
              <a:ext cx="2498725"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10000"/>
                </a:lnSpc>
                <a:spcBef>
                  <a:spcPts val="0"/>
                </a:spcBef>
                <a:spcAft>
                  <a:spcPts val="0"/>
                </a:spcAft>
                <a:buClrTx/>
                <a:buSzTx/>
                <a:buFontTx/>
                <a:buNone/>
                <a:defRPr/>
              </a:pPr>
              <a:r>
                <a:rPr kumimoji="1" lang="en-US" altLang="zh-CN" sz="18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Regs</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[MEM/WB.IR</a:t>
              </a:r>
              <a:r>
                <a:rPr kumimoji="1" lang="en-US" altLang="zh-CN" sz="1800" b="0" i="0" u="none" strike="noStrike" kern="0" cap="none" spc="0" normalizeH="0" baseline="-25000" noProof="0" dirty="0">
                  <a:ln>
                    <a:noFill/>
                  </a:ln>
                  <a:solidFill>
                    <a:srgbClr val="000000"/>
                  </a:solidFill>
                  <a:effectLst/>
                  <a:uLnTx/>
                  <a:uFillTx/>
                  <a:latin typeface="Times New Roman" panose="02020603050405020304" pitchFamily="18" charset="0"/>
                  <a:cs typeface="Times New Roman" panose="02020603050405020304" pitchFamily="18" charset="0"/>
                </a:rPr>
                <a:t>11...15</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b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br>
              <a:r>
                <a:rPr kumimoji="1" lang="en-US" altLang="zh-CN"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1" lang="en-US" altLang="zh-CN"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MEM/WB.LMD;</a:t>
              </a:r>
            </a:p>
          </p:txBody>
        </p:sp>
        <p:sp>
          <p:nvSpPr>
            <p:cNvPr id="36" name="Text Box 8"/>
            <p:cNvSpPr txBox="1">
              <a:spLocks noChangeArrowheads="1"/>
            </p:cNvSpPr>
            <p:nvPr/>
          </p:nvSpPr>
          <p:spPr bwMode="auto">
            <a:xfrm>
              <a:off x="1459571" y="1298060"/>
              <a:ext cx="18478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ALU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7" name="Text Box 9"/>
            <p:cNvSpPr txBox="1">
              <a:spLocks noChangeArrowheads="1"/>
            </p:cNvSpPr>
            <p:nvPr/>
          </p:nvSpPr>
          <p:spPr bwMode="auto">
            <a:xfrm>
              <a:off x="3835835" y="1279010"/>
              <a:ext cx="3299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Load/Store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8" name="Text Box 10"/>
            <p:cNvSpPr txBox="1">
              <a:spLocks noChangeArrowheads="1"/>
            </p:cNvSpPr>
            <p:nvPr/>
          </p:nvSpPr>
          <p:spPr bwMode="auto">
            <a:xfrm>
              <a:off x="7020272" y="1279010"/>
              <a:ext cx="2126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ct val="50000"/>
                </a:spcBef>
                <a:spcAft>
                  <a:spcPts val="0"/>
                </a:spcAft>
                <a:buClrTx/>
                <a:buSzTx/>
                <a:buFontTx/>
                <a:buNone/>
                <a:defRPr/>
              </a:pPr>
              <a:r>
                <a:rPr kumimoji="1" lang="en-US" altLang="zh-CN"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Branch </a:t>
              </a:r>
              <a:r>
                <a:rPr kumimoji="1" lang="en-US" altLang="zh-CN" sz="1800" kern="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instruction</a:t>
              </a:r>
              <a:endParaRPr kumimoji="1" lang="zh-CN" altLang="en-US" sz="1800" i="0" u="none" strike="noStrike" kern="0" cap="none" spc="0" normalizeH="0" baseline="0" noProof="0" dirty="0">
                <a:ln>
                  <a:noFill/>
                </a:ln>
                <a:solidFill>
                  <a:srgbClr val="800000"/>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grpSp>
    </p:spTree>
    <p:extLst>
      <p:ext uri="{BB962C8B-B14F-4D97-AF65-F5344CB8AC3E}">
        <p14:creationId xmlns:p14="http://schemas.microsoft.com/office/powerpoint/2010/main" val="32412404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6134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如何控制流水线？</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个多路选择器</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Multiplexer in IF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chooses whether to use value of incremented PC or of EX/</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MEM.ALUOutput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(target) to write into the PC, controlled by EX/</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MEM.cond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IF</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段的</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MUX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由</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t>
            </a:r>
            <a:r>
              <a:rPr lang="en-US" altLang="zh-CN" sz="2800"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MEM.Cond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域的值控制</a:t>
            </a: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multiplexers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ALU are set depending on instruction type, dictated by ID/EX.IR register.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输入端的</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MUX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由</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ID/EX.IR</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所指出的指令类型控制</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914400" indent="-457200" algn="just">
              <a:lnSpc>
                <a:spcPts val="2900"/>
              </a:lnSpc>
              <a:spcBef>
                <a:spcPts val="0"/>
              </a:spcBef>
              <a:spcAft>
                <a:spcPts val="600"/>
              </a:spcAft>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top multiplexer: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whether instruction is branch. </a:t>
            </a:r>
          </a:p>
          <a:p>
            <a:pPr marL="914400" indent="-457200" algn="just">
              <a:lnSpc>
                <a:spcPts val="2900"/>
              </a:lnSpc>
              <a:spcBef>
                <a:spcPts val="0"/>
              </a:spcBef>
              <a:spcAft>
                <a:spcPts val="600"/>
              </a:spcAft>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bottom multiplexer: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whether instruction is a R-R operation or other type of operation.</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Fourth multiplexer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whether the instruction in WB is a load or a ALU operation.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WB</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段的</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MUX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由当前指令类型</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(Load/ALU)</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控制</a:t>
            </a:r>
          </a:p>
          <a:p>
            <a:pPr marL="457200" indent="457200" algn="just">
              <a:lnSpc>
                <a:spcPts val="2900"/>
              </a:lnSpc>
              <a:spcBef>
                <a:spcPts val="0"/>
              </a:spcBef>
              <a:spcAft>
                <a:spcPts val="6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6649" y="1052736"/>
            <a:ext cx="8919847" cy="46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如何控制流水线？</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个多路选择器</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7" name="Picture 2" descr="arch33">
            <a:hlinkClick r:id="rId3" action="ppaction://hlinksldjump"/>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50" t="20309" r="2750" b="4127"/>
          <a:stretch>
            <a:fillRect/>
          </a:stretch>
        </p:blipFill>
        <p:spPr bwMode="auto">
          <a:xfrm>
            <a:off x="395536" y="1598744"/>
            <a:ext cx="8396017" cy="510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2132856"/>
            <a:ext cx="8919847" cy="3418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ts val="0"/>
              </a:spcBef>
              <a:spcAft>
                <a:spcPts val="0"/>
              </a:spcAft>
              <a:buSzPct val="100000"/>
              <a:buFont typeface="Symbol" panose="05050102010706020507" pitchFamily="18" charset="2"/>
              <a:buChar char="¨"/>
            </a:pPr>
            <a:r>
              <a:rPr lang="zh-CN" altLang="en-US" dirty="0">
                <a:solidFill>
                  <a:srgbClr val="800000"/>
                </a:solidFill>
                <a:latin typeface="宋体" panose="02010600030101010101" pitchFamily="2" charset="-122"/>
                <a:ea typeface="宋体" panose="02010600030101010101" pitchFamily="2" charset="-122"/>
                <a:sym typeface="Symbol" panose="05050102010706020507" pitchFamily="18" charset="2"/>
              </a:rPr>
              <a:t>流水线改进的是吞吐量：</a:t>
            </a:r>
            <a:endParaRPr lang="en-US" altLang="zh-CN" dirty="0">
              <a:solidFill>
                <a:srgbClr val="800000"/>
              </a:solidFill>
              <a:latin typeface="宋体" panose="02010600030101010101" pitchFamily="2" charset="-122"/>
              <a:ea typeface="宋体" panose="02010600030101010101" pitchFamily="2" charset="-122"/>
              <a:cs typeface="Times New Roman" panose="02020603050405020304" pitchFamily="18" charset="0"/>
            </a:endParaRPr>
          </a:p>
          <a:p>
            <a:pPr marL="457200" indent="-457200" algn="just">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Pipelining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increases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instruction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throughput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but does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not reduce time of one instruction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增加了吞吐量</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但没有降低每条指令的运行时间 </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It usually slightly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increases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execution time of each instruction due to overhead in control.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由于控制开销</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每条指令运行时间稍微增加</a:t>
            </a:r>
          </a:p>
          <a:p>
            <a:pPr marL="457200" indent="-457200" algn="just">
              <a:spcBef>
                <a:spcPts val="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throughput increase -&gt; program runs faster.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吞吐量增加，程序运行更快</a:t>
            </a:r>
          </a:p>
        </p:txBody>
      </p:sp>
      <p:sp>
        <p:nvSpPr>
          <p:cNvPr id="8" name="Text Box 4"/>
          <p:cNvSpPr txBox="1">
            <a:spLocks noChangeArrowheads="1"/>
          </p:cNvSpPr>
          <p:nvPr/>
        </p:nvSpPr>
        <p:spPr bwMode="auto">
          <a:xfrm>
            <a:off x="1475656" y="1090390"/>
            <a:ext cx="6739880" cy="1042466"/>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9600">
                <a:solidFill>
                  <a:schemeClr val="accent1"/>
                </a:solidFill>
                <a:latin typeface="Arial" panose="020B0604020202020204" pitchFamily="34" charset="0"/>
              </a:defRPr>
            </a:lvl1pPr>
            <a:lvl2pPr marL="742950" indent="-285750">
              <a:defRPr sz="9600">
                <a:solidFill>
                  <a:schemeClr val="accent1"/>
                </a:solidFill>
                <a:latin typeface="Arial" panose="020B0604020202020204" pitchFamily="34" charset="0"/>
              </a:defRPr>
            </a:lvl2pPr>
            <a:lvl3pPr marL="1143000" indent="-228600">
              <a:defRPr sz="9600">
                <a:solidFill>
                  <a:schemeClr val="accent1"/>
                </a:solidFill>
                <a:latin typeface="Arial" panose="020B0604020202020204" pitchFamily="34" charset="0"/>
              </a:defRPr>
            </a:lvl3pPr>
            <a:lvl4pPr marL="1600200" indent="-228600">
              <a:defRPr sz="9600">
                <a:solidFill>
                  <a:schemeClr val="accent1"/>
                </a:solidFill>
                <a:latin typeface="Arial" panose="020B0604020202020204" pitchFamily="34" charset="0"/>
              </a:defRPr>
            </a:lvl4pPr>
            <a:lvl5pPr marL="2057400" indent="-228600">
              <a:defRPr sz="9600">
                <a:solidFill>
                  <a:schemeClr val="accent1"/>
                </a:solidFill>
                <a:latin typeface="Arial" panose="020B0604020202020204" pitchFamily="34" charset="0"/>
              </a:defRPr>
            </a:lvl5pPr>
            <a:lvl6pPr marL="2514600" indent="-228600" eaLnBrk="0" fontAlgn="base" hangingPunct="0">
              <a:spcBef>
                <a:spcPct val="0"/>
              </a:spcBef>
              <a:spcAft>
                <a:spcPct val="0"/>
              </a:spcAft>
              <a:defRPr sz="9600">
                <a:solidFill>
                  <a:schemeClr val="accent1"/>
                </a:solidFill>
                <a:latin typeface="Arial" panose="020B0604020202020204" pitchFamily="34" charset="0"/>
              </a:defRPr>
            </a:lvl6pPr>
            <a:lvl7pPr marL="2971800" indent="-228600" eaLnBrk="0" fontAlgn="base" hangingPunct="0">
              <a:spcBef>
                <a:spcPct val="0"/>
              </a:spcBef>
              <a:spcAft>
                <a:spcPct val="0"/>
              </a:spcAft>
              <a:defRPr sz="9600">
                <a:solidFill>
                  <a:schemeClr val="accent1"/>
                </a:solidFill>
                <a:latin typeface="Arial" panose="020B0604020202020204" pitchFamily="34" charset="0"/>
              </a:defRPr>
            </a:lvl7pPr>
            <a:lvl8pPr marL="3429000" indent="-228600" eaLnBrk="0" fontAlgn="base" hangingPunct="0">
              <a:spcBef>
                <a:spcPct val="0"/>
              </a:spcBef>
              <a:spcAft>
                <a:spcPct val="0"/>
              </a:spcAft>
              <a:defRPr sz="9600">
                <a:solidFill>
                  <a:schemeClr val="accent1"/>
                </a:solidFill>
                <a:latin typeface="Arial" panose="020B0604020202020204" pitchFamily="34" charset="0"/>
              </a:defRPr>
            </a:lvl8pPr>
            <a:lvl9pPr marL="3886200" indent="-228600" eaLnBrk="0" fontAlgn="base" hangingPunct="0">
              <a:spcBef>
                <a:spcPct val="0"/>
              </a:spcBef>
              <a:spcAft>
                <a:spcPct val="0"/>
              </a:spcAft>
              <a:defRPr sz="9600">
                <a:solidFill>
                  <a:schemeClr val="accent1"/>
                </a:solidFill>
                <a:latin typeface="Arial" panose="020B0604020202020204" pitchFamily="34" charset="0"/>
              </a:defRPr>
            </a:lvl9pPr>
          </a:lstStyle>
          <a:p>
            <a:pPr algn="ctr">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Basic Performance Issues in Pipelining</a:t>
            </a:r>
          </a:p>
          <a:p>
            <a:pPr algn="ctr">
              <a:spcBef>
                <a:spcPct val="20000"/>
              </a:spcBef>
            </a:pP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流水线的基本性能问题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17978" y="1286242"/>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加速比</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 name="文本框 1"/>
              <p:cNvSpPr txBox="1"/>
              <p:nvPr/>
            </p:nvSpPr>
            <p:spPr>
              <a:xfrm>
                <a:off x="2206007" y="1196514"/>
                <a:ext cx="2076851"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𝑺</m:t>
                      </m:r>
                      <m:r>
                        <a:rPr lang="en-US" altLang="zh-CN" b="1" i="1" smtClean="0">
                          <a:solidFill>
                            <a:schemeClr val="tx1"/>
                          </a:solidFill>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𝑻</m:t>
                              </m:r>
                            </m:e>
                            <m:sub>
                              <m:r>
                                <a:rPr lang="en-US" altLang="zh-CN" b="1" i="1" smtClean="0">
                                  <a:solidFill>
                                    <a:schemeClr val="tx1"/>
                                  </a:solidFill>
                                  <a:latin typeface="Cambria Math" panose="02040503050406030204" pitchFamily="18" charset="0"/>
                                </a:rPr>
                                <m:t>𝒖𝒏𝒑𝒊𝒑𝒆𝒍𝒊𝒏𝒆</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𝑻</m:t>
                              </m:r>
                            </m:e>
                            <m:sub>
                              <m:r>
                                <a:rPr lang="en-US" altLang="zh-CN" i="1">
                                  <a:solidFill>
                                    <a:schemeClr val="tx1"/>
                                  </a:solidFill>
                                  <a:latin typeface="Cambria Math" panose="02040503050406030204" pitchFamily="18" charset="0"/>
                                </a:rPr>
                                <m:t>𝒑𝒊𝒑𝒆𝒍𝒊𝒏𝒆</m:t>
                              </m:r>
                            </m:sub>
                          </m:sSub>
                        </m:den>
                      </m:f>
                    </m:oMath>
                  </m:oMathPara>
                </a14:m>
                <a:endParaRPr lang="zh-CN" altLang="en-US" dirty="0">
                  <a:solidFill>
                    <a:schemeClr val="tx1"/>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206007" y="1196514"/>
                <a:ext cx="2076851" cy="812979"/>
              </a:xfrm>
              <a:prstGeom prst="rect">
                <a:avLst/>
              </a:prstGeom>
              <a:blipFill rotWithShape="1">
                <a:blip r:embed="rId3"/>
                <a:stretch>
                  <a:fillRect l="-1" t="-21" r="-1478" b="43"/>
                </a:stretch>
              </a:blipFill>
            </p:spPr>
            <p:txBody>
              <a:bodyPr/>
              <a:lstStyle/>
              <a:p>
                <a:r>
                  <a:rPr lang="zh-CN" altLang="en-US">
                    <a:noFill/>
                  </a:rPr>
                  <a:t> </a:t>
                </a:r>
              </a:p>
            </p:txBody>
          </p:sp>
        </mc:Fallback>
      </mc:AlternateContent>
      <p:sp>
        <p:nvSpPr>
          <p:cNvPr id="11" name="Text Box 19"/>
          <p:cNvSpPr txBox="1">
            <a:spLocks noChangeArrowheads="1"/>
          </p:cNvSpPr>
          <p:nvPr/>
        </p:nvSpPr>
        <p:spPr bwMode="auto">
          <a:xfrm>
            <a:off x="117978" y="2124746"/>
            <a:ext cx="877450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假设为</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段流水线，共</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个任务，则加速比为？</a:t>
            </a:r>
          </a:p>
        </p:txBody>
      </p:sp>
      <mc:AlternateContent xmlns:mc="http://schemas.openxmlformats.org/markup-compatibility/2006" xmlns:a14="http://schemas.microsoft.com/office/drawing/2010/main">
        <mc:Choice Requires="a14">
          <p:sp>
            <p:nvSpPr>
              <p:cNvPr id="12" name="文本框 11"/>
              <p:cNvSpPr txBox="1"/>
              <p:nvPr/>
            </p:nvSpPr>
            <p:spPr>
              <a:xfrm>
                <a:off x="1851361" y="4159963"/>
                <a:ext cx="3877600"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𝑺</m:t>
                      </m:r>
                      <m:r>
                        <a:rPr lang="en-US" altLang="zh-CN" b="1" i="1" smtClean="0">
                          <a:solidFill>
                            <a:schemeClr val="tx1"/>
                          </a:solidFill>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𝑻</m:t>
                              </m:r>
                            </m:e>
                            <m:sub>
                              <m:r>
                                <a:rPr lang="en-US" altLang="zh-CN" b="1" i="1" smtClean="0">
                                  <a:solidFill>
                                    <a:schemeClr val="tx1"/>
                                  </a:solidFill>
                                  <a:latin typeface="Cambria Math" panose="02040503050406030204" pitchFamily="18" charset="0"/>
                                </a:rPr>
                                <m:t>𝒖𝒏𝒑𝒊𝒑𝒆𝒍𝒊𝒏𝒆</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𝑻</m:t>
                              </m:r>
                            </m:e>
                            <m:sub>
                              <m:r>
                                <a:rPr lang="en-US" altLang="zh-CN" i="1">
                                  <a:solidFill>
                                    <a:schemeClr val="tx1"/>
                                  </a:solidFill>
                                  <a:latin typeface="Cambria Math" panose="02040503050406030204" pitchFamily="18" charset="0"/>
                                </a:rPr>
                                <m:t>𝒑𝒊𝒑𝒆𝒍𝒊𝒏𝒆</m:t>
                              </m:r>
                            </m:sub>
                          </m:sSub>
                        </m:den>
                      </m:f>
                      <m:r>
                        <a:rPr lang="en-US" altLang="zh-CN" b="1"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𝒏</m:t>
                          </m:r>
                          <m:r>
                            <a:rPr lang="en-US" altLang="zh-CN" i="1">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𝒎</m:t>
                          </m:r>
                        </m:num>
                        <m:den>
                          <m:r>
                            <a:rPr lang="en-US" altLang="zh-CN" b="1" i="1" smtClean="0">
                              <a:solidFill>
                                <a:schemeClr val="tx1"/>
                              </a:solidFill>
                              <a:latin typeface="Cambria Math" panose="02040503050406030204" pitchFamily="18" charset="0"/>
                            </a:rPr>
                            <m:t>𝒎</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den>
                      </m:f>
                    </m:oMath>
                  </m:oMathPara>
                </a14:m>
                <a:endParaRPr lang="zh-CN" altLang="en-US" dirty="0">
                  <a:solidFill>
                    <a:schemeClr val="tx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851361" y="4159963"/>
                <a:ext cx="3877600" cy="812979"/>
              </a:xfrm>
              <a:prstGeom prst="rect">
                <a:avLst/>
              </a:prstGeom>
              <a:blipFill rotWithShape="1">
                <a:blip r:embed="rId4"/>
                <a:stretch>
                  <a:fillRect l="-9" t="-10" r="-655"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270835" y="2851758"/>
                <a:ext cx="3596369" cy="494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𝑻</m:t>
                          </m:r>
                        </m:e>
                        <m:sub>
                          <m:r>
                            <a:rPr lang="en-US" altLang="zh-CN" i="1">
                              <a:solidFill>
                                <a:schemeClr val="tx1"/>
                              </a:solidFill>
                              <a:latin typeface="Cambria Math" panose="02040503050406030204" pitchFamily="18" charset="0"/>
                            </a:rPr>
                            <m:t>𝒖𝒏𝒑𝒊𝒑𝒆𝒍𝒊𝒏𝒆</m:t>
                          </m:r>
                        </m:sub>
                      </m:sSub>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𝒎</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𝒕</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2270835" y="2851758"/>
                <a:ext cx="3596369" cy="494751"/>
              </a:xfrm>
              <a:prstGeom prst="rect">
                <a:avLst/>
              </a:prstGeom>
              <a:blipFill rotWithShape="1">
                <a:blip r:embed="rId5"/>
                <a:stretch>
                  <a:fillRect l="-2" t="-123" r="12" b="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851361" y="3463601"/>
                <a:ext cx="4435317" cy="494751"/>
              </a:xfrm>
              <a:prstGeom prst="rect">
                <a:avLst/>
              </a:prstGeom>
            </p:spPr>
            <p:txBody>
              <a:bodyPr wrap="none">
                <a:spAutoFit/>
              </a:bodyPr>
              <a:lstStyle/>
              <a:p>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𝑻</m:t>
                        </m:r>
                      </m:e>
                      <m:sub>
                        <m:r>
                          <a:rPr lang="en-US" altLang="zh-CN" i="1">
                            <a:solidFill>
                              <a:schemeClr val="tx1"/>
                            </a:solidFill>
                            <a:latin typeface="Cambria Math" panose="02040503050406030204" pitchFamily="18" charset="0"/>
                          </a:rPr>
                          <m:t>𝒑𝒊𝒑𝒆𝒍𝒊𝒏𝒆</m:t>
                        </m:r>
                      </m:sub>
                    </m:sSub>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𝒎</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𝒕</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𝒏</m:t>
                    </m:r>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𝟏</m:t>
                    </m:r>
                    <m:r>
                      <a:rPr lang="en-US" altLang="zh-CN" b="1" i="1" smtClean="0">
                        <a:solidFill>
                          <a:schemeClr val="tx1"/>
                        </a:solidFill>
                        <a:latin typeface="Cambria Math" panose="02040503050406030204" pitchFamily="18" charset="0"/>
                        <a:ea typeface="Cambria Math" panose="02040503050406030204" pitchFamily="18" charset="0"/>
                      </a:rPr>
                      <m:t>)</m:t>
                    </m:r>
                  </m:oMath>
                </a14:m>
                <a:r>
                  <a:rPr lang="en-US" altLang="zh-CN" dirty="0">
                    <a:solidFill>
                      <a:schemeClr val="tx1"/>
                    </a:solidFill>
                    <a:ea typeface="Cambria Math" panose="02040503050406030204" pitchFamily="18" charset="0"/>
                  </a:rPr>
                  <a:t> </a:t>
                </a:r>
                <a14:m>
                  <m:oMath xmlns:m="http://schemas.openxmlformats.org/officeDocument/2006/math">
                    <m: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𝒕</m:t>
                    </m:r>
                  </m:oMath>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851361" y="3463601"/>
                <a:ext cx="4435317" cy="494751"/>
              </a:xfrm>
              <a:prstGeom prst="rect">
                <a:avLst/>
              </a:prstGeom>
              <a:blipFill rotWithShape="1">
                <a:blip r:embed="rId6"/>
                <a:stretch>
                  <a:fillRect l="-8" t="-63" r="4" b="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851360" y="5174553"/>
                <a:ext cx="3805464" cy="662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𝑺</m:t>
                          </m:r>
                        </m:e>
                        <m:sub>
                          <m:r>
                            <m:rPr>
                              <m:sty m:val="p"/>
                            </m:rPr>
                            <a:rPr lang="en-US" altLang="zh-CN" i="1">
                              <a:solidFill>
                                <a:schemeClr val="tx1"/>
                              </a:solidFill>
                              <a:latin typeface="Cambria Math" panose="02040503050406030204" pitchFamily="18" charset="0"/>
                            </a:rPr>
                            <m:t>max</m:t>
                          </m:r>
                        </m:sub>
                      </m:sSub>
                      <m:r>
                        <a:rPr lang="en-US" altLang="zh-CN" b="1" i="1" smtClean="0">
                          <a:solidFill>
                            <a:schemeClr val="tx1"/>
                          </a:solidFill>
                          <a:latin typeface="Cambria Math" panose="02040503050406030204" pitchFamily="18" charset="0"/>
                        </a:rPr>
                        <m:t>=</m:t>
                      </m:r>
                      <m:func>
                        <m:funcPr>
                          <m:ctrlPr>
                            <a:rPr lang="en-US" altLang="zh-CN" b="1" i="1" smtClean="0">
                              <a:solidFill>
                                <a:schemeClr val="tx1"/>
                              </a:solidFill>
                              <a:latin typeface="Cambria Math" panose="02040503050406030204" pitchFamily="18" charset="0"/>
                            </a:rPr>
                          </m:ctrlPr>
                        </m:funcPr>
                        <m:fName>
                          <m:limLow>
                            <m:limLowPr>
                              <m:ctrlPr>
                                <a:rPr lang="en-US" altLang="zh-CN" b="1" i="1" smtClean="0">
                                  <a:solidFill>
                                    <a:schemeClr val="tx1"/>
                                  </a:solidFill>
                                  <a:latin typeface="Cambria Math" panose="02040503050406030204" pitchFamily="18" charset="0"/>
                                </a:rPr>
                              </m:ctrlPr>
                            </m:limLowPr>
                            <m:e>
                              <m:r>
                                <m:rPr>
                                  <m:sty m:val="p"/>
                                </m:rPr>
                                <a:rPr lang="en-US" altLang="zh-CN" b="0" i="0" smtClean="0">
                                  <a:solidFill>
                                    <a:schemeClr val="tx1"/>
                                  </a:solidFill>
                                  <a:latin typeface="Cambria Math" panose="02040503050406030204" pitchFamily="18" charset="0"/>
                                </a:rPr>
                                <m:t>lim</m:t>
                              </m:r>
                            </m:e>
                            <m:lim>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ea typeface="Cambria Math" panose="02040503050406030204" pitchFamily="18" charset="0"/>
                                </a:rPr>
                                <m:t>→∞</m:t>
                              </m:r>
                            </m:lim>
                          </m:limLow>
                        </m:fName>
                        <m:e>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𝒏</m:t>
                              </m:r>
                              <m:r>
                                <a:rPr lang="en-US" altLang="zh-CN" i="1">
                                  <a:solidFill>
                                    <a:schemeClr val="tx1"/>
                                  </a:solidFill>
                                  <a:latin typeface="Cambria Math" panose="02040503050406030204" pitchFamily="18" charset="0"/>
                                  <a:ea typeface="Cambria Math" panose="02040503050406030204" pitchFamily="18" charset="0"/>
                                </a:rPr>
                                <m:t>×</m:t>
                              </m:r>
                              <m:r>
                                <a:rPr lang="en-US" altLang="zh-CN" b="1" i="1" smtClean="0">
                                  <a:solidFill>
                                    <a:schemeClr val="tx1"/>
                                  </a:solidFill>
                                  <a:latin typeface="Cambria Math" panose="02040503050406030204" pitchFamily="18" charset="0"/>
                                  <a:ea typeface="Cambria Math" panose="02040503050406030204" pitchFamily="18" charset="0"/>
                                </a:rPr>
                                <m:t>𝒎</m:t>
                              </m:r>
                            </m:num>
                            <m:den>
                              <m:r>
                                <a:rPr lang="en-US" altLang="zh-CN" b="1" i="1" smtClean="0">
                                  <a:solidFill>
                                    <a:schemeClr val="tx1"/>
                                  </a:solidFill>
                                  <a:latin typeface="Cambria Math" panose="02040503050406030204" pitchFamily="18" charset="0"/>
                                </a:rPr>
                                <m:t>𝒎</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𝒏</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𝟏</m:t>
                              </m:r>
                            </m:den>
                          </m:f>
                        </m:e>
                      </m:func>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𝒎</m:t>
                      </m:r>
                    </m:oMath>
                  </m:oMathPara>
                </a14:m>
                <a:endParaRPr lang="zh-CN" altLang="en-US" dirty="0">
                  <a:solidFill>
                    <a:schemeClr val="tx1"/>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851360" y="5174553"/>
                <a:ext cx="3805464" cy="662746"/>
              </a:xfrm>
              <a:prstGeom prst="rect">
                <a:avLst/>
              </a:prstGeom>
              <a:blipFill rotWithShape="1">
                <a:blip r:embed="rId7"/>
                <a:stretch>
                  <a:fillRect l="-9" t="-86" r="6" b="57"/>
                </a:stretch>
              </a:blipFill>
            </p:spPr>
            <p:txBody>
              <a:bodyPr/>
              <a:lstStyle/>
              <a:p>
                <a:r>
                  <a:rPr lang="zh-CN" altLang="en-US">
                    <a:noFill/>
                  </a:rPr>
                  <a:t> </a:t>
                </a:r>
              </a:p>
            </p:txBody>
          </p:sp>
        </mc:Fallback>
      </mc:AlternateContent>
      <p:sp>
        <p:nvSpPr>
          <p:cNvPr id="16" name="Rectangle 2"/>
          <p:cNvSpPr>
            <a:spLocks noGrp="1" noChangeArrowheads="1"/>
          </p:cNvSpPr>
          <p:nvPr>
            <p:ph type="title"/>
          </p:nvPr>
        </p:nvSpPr>
        <p:spPr>
          <a:xfrm>
            <a:off x="201613" y="225425"/>
            <a:ext cx="5578450" cy="90819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br>
              <a:rPr lang="en-US" altLang="zh-CN" dirty="0">
                <a:solidFill>
                  <a:schemeClr val="tx1"/>
                </a:solidFill>
                <a:latin typeface="Times New Roman" panose="02020603050405020304" pitchFamily="18" charset="0"/>
                <a:ea typeface="宋体" panose="02010600030101010101" pitchFamily="2" charset="-122"/>
              </a:rPr>
            </a:br>
            <a:r>
              <a:rPr lang="en-US" altLang="zh-CN" sz="3200" dirty="0">
                <a:solidFill>
                  <a:srgbClr val="800000"/>
                </a:solidFill>
                <a:latin typeface="Times New Roman" panose="02020603050405020304" pitchFamily="18" charset="0"/>
                <a:ea typeface="宋体" panose="02010600030101010101"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6" grpId="0"/>
      <p:bldP spid="7" grpId="0"/>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578450"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3.2 The Basic Pipeline for DLX</a:t>
            </a:r>
            <a:endParaRPr lang="en-US" altLang="zh-CN" sz="1600" dirty="0">
              <a:solidFill>
                <a:srgbClr val="800000"/>
              </a:solidFill>
              <a:latin typeface="Times New Roman" panose="02020603050405020304" pitchFamily="18" charset="0"/>
              <a:ea typeface="宋体" panose="02010600030101010101" pitchFamily="2" charset="-122"/>
            </a:endParaRPr>
          </a:p>
        </p:txBody>
      </p:sp>
      <p:grpSp>
        <p:nvGrpSpPr>
          <p:cNvPr id="20489" name="组合 15"/>
          <p:cNvGrpSpPr/>
          <p:nvPr/>
        </p:nvGrpSpPr>
        <p:grpSpPr bwMode="auto">
          <a:xfrm>
            <a:off x="-17463" y="838200"/>
            <a:ext cx="9144001" cy="134938"/>
            <a:chOff x="0" y="919105"/>
            <a:chExt cx="9144000" cy="134443"/>
          </a:xfrm>
        </p:grpSpPr>
        <p:cxnSp>
          <p:nvCxnSpPr>
            <p:cNvPr id="17" name="直线连接符 6"/>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44641" y="1295317"/>
            <a:ext cx="8919847" cy="4941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ts val="2900"/>
              </a:lnSpc>
              <a:spcBef>
                <a:spcPts val="0"/>
              </a:spcBef>
              <a:spcAft>
                <a:spcPts val="600"/>
              </a:spcAft>
              <a:buSzPct val="100000"/>
              <a:buFont typeface="Symbol" panose="05050102010706020507" pitchFamily="18" charset="2"/>
              <a:buChar char="¨"/>
            </a:pPr>
            <a:r>
              <a:rPr lang="zh-CN" altLang="en-US" sz="2800" dirty="0">
                <a:solidFill>
                  <a:srgbClr val="800000"/>
                </a:solidFill>
                <a:latin typeface="宋体" panose="02010600030101010101" pitchFamily="2" charset="-122"/>
                <a:ea typeface="宋体" panose="02010600030101010101" pitchFamily="2" charset="-122"/>
                <a:sym typeface="Symbol" panose="05050102010706020507" pitchFamily="18" charset="2"/>
              </a:rPr>
              <a:t>影响流水线性能的因素：</a:t>
            </a:r>
            <a:endParaRPr lang="en-US" altLang="zh-CN" sz="2800" dirty="0">
              <a:solidFill>
                <a:srgbClr val="800000"/>
              </a:solidFill>
              <a:latin typeface="宋体" panose="02010600030101010101" pitchFamily="2" charset="-122"/>
              <a:ea typeface="宋体" panose="02010600030101010101" pitchFamily="2" charset="-122"/>
              <a:cs typeface="Times New Roman" panose="02020603050405020304" pitchFamily="18" charset="0"/>
            </a:endParaRPr>
          </a:p>
          <a:p>
            <a:pPr marL="457200" indent="-457200" algn="just">
              <a:lnSpc>
                <a:spcPts val="2900"/>
              </a:lnSpc>
              <a:spcBef>
                <a:spcPts val="0"/>
              </a:spcBef>
              <a:spcAft>
                <a:spcPts val="600"/>
              </a:spcAft>
              <a:buSzPct val="100000"/>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addition to limitations arising from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pipeline latency</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limits arise from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imbalance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among pipe stages and from pipelining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overhead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Imbalance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clock can run no faster than the time needed for the slowest pipeline stage. </a:t>
            </a:r>
          </a:p>
          <a:p>
            <a:pPr marL="457200" indent="457200" algn="just">
              <a:lnSpc>
                <a:spcPts val="2900"/>
              </a:lnSpc>
              <a:spcBef>
                <a:spcPts val="0"/>
              </a:spcBef>
              <a:spcAft>
                <a:spcPts val="600"/>
              </a:spcAft>
              <a:buSzPct val="50000"/>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Overhead</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arises from combination of pipeline register delay and clock skew.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流水线开销，寄存器延迟和时钟偏差</a:t>
            </a:r>
          </a:p>
          <a:p>
            <a:pPr marL="1200150" lvl="1" indent="-457200" algn="just">
              <a:lnSpc>
                <a:spcPts val="2900"/>
              </a:lnSpc>
              <a:spcBef>
                <a:spcPts val="0"/>
              </a:spcBef>
              <a:spcAft>
                <a:spcPts val="600"/>
              </a:spcAft>
              <a:buSzPct val="50000"/>
              <a:buFont typeface="Wingdings" panose="05000000000000000000" pitchFamily="2" charset="2"/>
              <a:buChar char="l"/>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Register setup time: input must be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stable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before clock signal, plus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propagation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delay. </a:t>
            </a:r>
          </a:p>
          <a:p>
            <a:pPr marL="1200150" lvl="1" indent="-457200" algn="just">
              <a:lnSpc>
                <a:spcPts val="2900"/>
              </a:lnSpc>
              <a:spcBef>
                <a:spcPts val="0"/>
              </a:spcBef>
              <a:spcAft>
                <a:spcPts val="600"/>
              </a:spcAft>
              <a:buSzPct val="50000"/>
              <a:buFont typeface="Wingdings" panose="05000000000000000000" pitchFamily="2" charset="2"/>
              <a:buChar char="l"/>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Clock skew: max delay between two registers.</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Q4ODQwNThiYTg4YTBlNDhkZDRmNGNiNWM5NWE1YzAifQ=="/>
</p:tagLst>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3434</TotalTime>
  <Pages>47</Pages>
  <Words>32383</Words>
  <Application>Microsoft Office PowerPoint</Application>
  <PresentationFormat>信纸(8.5x11 英寸)</PresentationFormat>
  <Paragraphs>4855</Paragraphs>
  <Slides>398</Slides>
  <Notes>391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398</vt:i4>
      </vt:variant>
    </vt:vector>
  </HeadingPairs>
  <TitlesOfParts>
    <vt:vector size="413" baseType="lpstr">
      <vt:lpstr>TimesNewRomanPS-ItalicMT</vt:lpstr>
      <vt:lpstr>等线</vt:lpstr>
      <vt:lpstr>黑体</vt:lpstr>
      <vt:lpstr>华文隶书</vt:lpstr>
      <vt:lpstr>华文中宋</vt:lpstr>
      <vt:lpstr>宋体</vt:lpstr>
      <vt:lpstr>Arial</vt:lpstr>
      <vt:lpstr>Cambria Math</vt:lpstr>
      <vt:lpstr>Comic Sans MS</vt:lpstr>
      <vt:lpstr>Symbol</vt:lpstr>
      <vt:lpstr>Tahoma</vt:lpstr>
      <vt:lpstr>Times New Roman</vt:lpstr>
      <vt:lpstr>Verdana</vt:lpstr>
      <vt:lpstr>Wingdings</vt:lpstr>
      <vt:lpstr>CS152-SP98</vt:lpstr>
      <vt:lpstr> Computer Architecture 计算机体系结构</vt:lpstr>
      <vt:lpstr>PowerPoint 演示文稿</vt:lpstr>
      <vt:lpstr>PowerPoint 演示文稿</vt:lpstr>
      <vt:lpstr>PowerPoint 演示文稿</vt:lpstr>
      <vt:lpstr>PowerPoint 演示文稿</vt:lpstr>
      <vt:lpstr> Chapter 3. Pipelining     流水线 </vt:lpstr>
      <vt:lpstr>PowerPoint 演示文稿</vt:lpstr>
      <vt:lpstr>PowerPoint 演示文稿</vt:lpstr>
      <vt:lpstr>3.1 What is Pipelining </vt:lpstr>
      <vt:lpstr>3.1 What is Pipelining </vt:lpstr>
      <vt:lpstr>3.1 What is Pipelining </vt:lpstr>
      <vt:lpstr>3.1 What is Pipelining </vt:lpstr>
      <vt:lpstr>3.1 What is Pipelining </vt:lpstr>
      <vt:lpstr>3.1 What is Pipelining </vt:lpstr>
      <vt:lpstr>3.1 What is Pipelining </vt:lpstr>
      <vt:lpstr>3.1 What is Pipelining </vt:lpstr>
      <vt:lpstr>3.1 What is Pipelining </vt:lpstr>
      <vt:lpstr>3.1 What is Pipelining </vt:lpstr>
      <vt:lpstr>3.1 What is Pipelining </vt:lpstr>
      <vt:lpstr>3.1 What is Pipelining </vt:lpstr>
      <vt:lpstr>3.1 What is Pipelining </vt:lpstr>
      <vt:lpstr>3.1 What is Pipelining </vt:lpstr>
      <vt:lpstr>3.1 What is Pipelining </vt:lpstr>
      <vt:lpstr>3.1 What is Pipelining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 Computer Architecture 计算机体系结构</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3.1 What is Pipelining----A Simple Implementation of DLX  </vt:lpstr>
      <vt:lpstr>3.2 The Basic Pipeline for DLX  </vt:lpstr>
      <vt:lpstr>3.2 The Basic Pipeline for DLX  </vt:lpstr>
      <vt:lpstr>PowerPoint 演示文稿</vt:lpstr>
      <vt:lpstr>3.2 The Basic Pipeline for DLX  </vt:lpstr>
      <vt:lpstr>3.2 The Basic Pipeline for DLX  </vt:lpstr>
      <vt:lpstr>3.1 What is Pipelining----A Simple Implementation of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 Computer Architecture 计算机体系结构</vt:lpstr>
      <vt:lpstr>PowerPoint 演示文稿</vt:lpstr>
      <vt:lpstr>PowerPoint 演示文稿</vt:lpstr>
      <vt:lpstr>3.2 The Basic Pipeline for DLX  </vt:lpstr>
      <vt:lpstr>3.1 What is Pipelining----A Simple Implementation of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3.2 The Basic Pipeline for DLX</vt:lpstr>
      <vt:lpstr>3.2 The Basic Pipeline for DLX  </vt:lpstr>
      <vt:lpstr>3.2 The Basic Pipeline for DLX  </vt:lpstr>
      <vt:lpstr>3.2 The Basic Pipeline for DLX  </vt:lpstr>
      <vt:lpstr>3.2 The Basic Pipeline for DLX  </vt:lpstr>
      <vt:lpstr>3.2 The Basic Pipeline for DLX  </vt:lpstr>
      <vt:lpstr>3.2 The Basic Pipeline for DLX  </vt:lpstr>
      <vt:lpstr>3.3 The Major Hurdle of Pipelining–Pipeline Hazards </vt:lpstr>
      <vt:lpstr>3.3 The Major Hurdle of Pipelining–Pipeline Hazards </vt:lpstr>
      <vt:lpstr>3.2 The Major Hurdle of Pipelining–Pipeline Hazards </vt:lpstr>
      <vt:lpstr>3.2 The Major Hurdle of Pipelining–Pipeline Hazards </vt:lpstr>
      <vt:lpstr>3.3 The Major Hurdle of Pipelining–Pipeline Hazards </vt:lpstr>
      <vt:lpstr>3.3 The Major Hurdle of Pipelining–Pipeline Hazards </vt:lpstr>
      <vt:lpstr>3.3 The Major Hurdle of Pipelining–Pipeline Hazards </vt:lpstr>
      <vt:lpstr>3.3 The Major Hurdle of Pipelining–Pipeline Hazards </vt:lpstr>
      <vt:lpstr>3.3 The Major Hurdle of Pipelining–Pipeline Hazards </vt:lpstr>
      <vt:lpstr>3.3 The Major Hurdle of Pipelining–Pipeline Hazards </vt:lpstr>
      <vt:lpstr>3.3 The Major Hurdle of Pipelining–Pipeline Hazards </vt:lpstr>
      <vt:lpstr>3.3 The Major Hurdle of Pipelining–Pipeline Hazards </vt:lpstr>
      <vt:lpstr>3.3 The Major Hurdle of Pipelining–Pipeline Hazards </vt:lpstr>
      <vt:lpstr>3.3 The Major Hurdle of Pipelining–Pipeline Hazards </vt:lpstr>
      <vt:lpstr>3.3 The Major Hurdle of Pipelining–Pipeline Hazards </vt:lpstr>
      <vt:lpstr>3.3 The Major Hurdle of Pipelining–Pipeline Hazards </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 Computer Architecture 计算机体系结构</vt:lpstr>
      <vt:lpstr>3.3 The Major Hurdle of Pipelining–Pipeline Hazards </vt:lpstr>
      <vt:lpstr>3.3 The Major Hurdle of Pipelining–Pipeline Hazards </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3.4 Data Hazards</vt:lpstr>
      <vt:lpstr>PowerPoint 演示文稿</vt:lpstr>
      <vt:lpstr>3.4 Data Hazards</vt:lpstr>
      <vt:lpstr>PowerPoint 演示文稿</vt:lpstr>
      <vt:lpstr>3.4 Data Hazards</vt:lpstr>
      <vt:lpstr>PowerPoint 演示文稿</vt:lpstr>
      <vt:lpstr>3.4 Data Hazards</vt:lpstr>
      <vt:lpstr> Computer Architecture 计算机体系结构</vt:lpstr>
      <vt:lpstr>3.4 Data Hazards</vt:lpstr>
      <vt:lpstr>3.4 Data Hazards</vt:lpstr>
      <vt:lpstr>3.4 Data Hazards</vt:lpstr>
      <vt:lpstr>3.4 Data Hazards</vt:lpstr>
      <vt:lpstr>PowerPoint 演示文稿</vt:lpstr>
      <vt:lpstr>PowerPoint 演示文稿</vt:lpstr>
      <vt:lpstr>3.4 Data Hazards</vt:lpstr>
      <vt:lpstr>3.4 Data Hazards</vt:lpstr>
      <vt:lpstr>3.4 Data Hazards</vt:lpstr>
      <vt:lpstr>3.4 Data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 Computer Architecture 计算机体系结构</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3.5 Control Hazards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 Computer Architecture 计算机体系结构</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3.6 Extending the DLX Pipeline to Handle Multicycle Operations</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 Computer Architecture 计算机体系结构</vt:lpstr>
      <vt:lpstr>PowerPoint 演示文稿</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3.7 Overcoming Data Hazard with Dynamic Scheduling</vt:lpstr>
      <vt:lpstr>PowerPoint 演示文稿</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 Computer Architecture 计算机体系结构</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3.8 Reducing Branch Penalties with Dynamic Hardware Prediction</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3.9 Taking Advantage of More ILP with Multiple Issue</vt:lpstr>
      <vt:lpstr>3.10 Thread-Level Parallelism （自学）</vt:lpstr>
      <vt:lpstr>3.10 Thread-Level Parallelism</vt:lpstr>
      <vt:lpstr>3.10 Thread-Level Parallelism</vt:lpstr>
      <vt:lpstr>3.10 Thread-Level Parallelism</vt:lpstr>
      <vt:lpstr>3.10 Thread-Level Parallelism</vt:lpstr>
      <vt:lpstr>3.10 Thread-Level Parallelism</vt:lpstr>
      <vt:lpstr>3.10 Thread-Level Parallelism</vt:lpstr>
      <vt:lpstr>第三章总结</vt:lpstr>
      <vt:lpstr>第三章总结</vt:lpstr>
      <vt:lpstr>第三章总结</vt:lpstr>
      <vt:lpstr>第三章总结</vt:lpstr>
      <vt:lpstr>第三章总结</vt:lpstr>
      <vt:lpstr>第三章总结</vt:lpstr>
      <vt:lpstr>第三章总结</vt:lpstr>
      <vt:lpstr>第三章总结</vt:lpstr>
      <vt:lpstr>第三章总结</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Architecture</dc:title>
  <dc:creator>YiTian</dc:creator>
  <cp:lastModifiedBy>家玮 江</cp:lastModifiedBy>
  <cp:revision>1834</cp:revision>
  <cp:lastPrinted>2021-04-05T13:12:00Z</cp:lastPrinted>
  <dcterms:created xsi:type="dcterms:W3CDTF">1997-08-19T16:58:00Z</dcterms:created>
  <dcterms:modified xsi:type="dcterms:W3CDTF">2025-01-04T05:18:10Z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107BBC54E4D645C3A36C006227AB25B8_12</vt:lpwstr>
  </property>
</Properties>
</file>